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7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7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8619" y="576199"/>
            <a:ext cx="727455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200" b="0" spc="-35" dirty="0"/>
              <a:t>ME8492</a:t>
            </a:r>
            <a:r>
              <a:rPr lang="en-US" sz="3200" dirty="0"/>
              <a:t> </a:t>
            </a:r>
            <a:r>
              <a:rPr sz="3200" b="0" spc="-35" dirty="0"/>
              <a:t>KINEMATICS </a:t>
            </a:r>
            <a:r>
              <a:rPr sz="3200" b="0" dirty="0"/>
              <a:t>OF</a:t>
            </a:r>
            <a:r>
              <a:rPr sz="3200" b="0" spc="-75" dirty="0"/>
              <a:t> </a:t>
            </a:r>
            <a:r>
              <a:rPr sz="3200" b="0" spc="-20" dirty="0"/>
              <a:t>MACHINERY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302240" y="6377940"/>
            <a:ext cx="28041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1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035556" y="3056967"/>
            <a:ext cx="8117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N" sz="3600" dirty="0" smtClean="0">
                <a:latin typeface="Times New Roman"/>
                <a:cs typeface="Times New Roman"/>
              </a:rPr>
              <a:t>Gears and Gear Trains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5556" y="4876800"/>
            <a:ext cx="8554466" cy="118173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 err="1">
                <a:latin typeface="Times New Roman"/>
                <a:cs typeface="Times New Roman"/>
              </a:rPr>
              <a:t>Kalaiselvan.K</a:t>
            </a:r>
            <a:endParaRPr lang="en-IN" sz="2000" b="1" i="1" dirty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sz="2000" b="1" i="1" dirty="0">
                <a:latin typeface="Times New Roman"/>
                <a:cs typeface="Times New Roman"/>
              </a:rPr>
              <a:t>AP</a:t>
            </a:r>
            <a:r>
              <a:rPr sz="2000" b="1" i="1" spc="-10" dirty="0">
                <a:latin typeface="Times New Roman"/>
                <a:cs typeface="Times New Roman"/>
              </a:rPr>
              <a:t>/</a:t>
            </a:r>
            <a:r>
              <a:rPr sz="2000" b="1" i="1" dirty="0">
                <a:latin typeface="Times New Roman"/>
                <a:cs typeface="Times New Roman"/>
              </a:rPr>
              <a:t>M</a:t>
            </a:r>
            <a:r>
              <a:rPr sz="2000" b="1" i="1" spc="-10" dirty="0">
                <a:latin typeface="Times New Roman"/>
                <a:cs typeface="Times New Roman"/>
              </a:rPr>
              <a:t>E</a:t>
            </a:r>
            <a:r>
              <a:rPr sz="2000" b="1" i="1" dirty="0">
                <a:latin typeface="Times New Roman"/>
                <a:cs typeface="Times New Roman"/>
              </a:rPr>
              <a:t>CH</a:t>
            </a:r>
            <a:endParaRPr lang="en-IN" sz="2000" b="1" i="1" dirty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>
                <a:latin typeface="Times New Roman"/>
                <a:cs typeface="Times New Roman"/>
              </a:rPr>
              <a:t>Velammal Institute Of technology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86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674" y="0"/>
            <a:ext cx="11604625" cy="312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 marR="252095" indent="-91440">
              <a:lnSpc>
                <a:spcPct val="150000"/>
              </a:lnSpc>
              <a:spcBef>
                <a:spcPts val="9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Similarly,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intermediate gear 2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mesh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with the driven gear 3,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4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ratio  for these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two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gears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E38312"/>
              </a:buClr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E38312"/>
              </a:buClr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38312"/>
              </a:buClr>
              <a:buFont typeface="Wingdings"/>
              <a:buChar char=""/>
            </a:pPr>
            <a:endParaRPr sz="220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speed ratio of the gear train as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shown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Fig.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(b)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obtained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by multiplying the</a:t>
            </a:r>
            <a:r>
              <a:rPr sz="24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equations</a:t>
            </a:r>
            <a:endParaRPr sz="2400">
              <a:latin typeface="Times New Roman"/>
              <a:cs typeface="Times New Roman"/>
            </a:endParaRPr>
          </a:p>
          <a:p>
            <a:pPr marL="467995" lvl="1" indent="-363855">
              <a:lnSpc>
                <a:spcPct val="100000"/>
              </a:lnSpc>
              <a:spcBef>
                <a:spcPts val="1440"/>
              </a:spcBef>
              <a:buFont typeface="Times New Roman"/>
              <a:buAutoNum type="romanLcParenBoth"/>
              <a:tabLst>
                <a:tab pos="468630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(ii).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8751" y="1755648"/>
            <a:ext cx="2659379" cy="826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3992" y="970788"/>
            <a:ext cx="2628900" cy="795655"/>
          </a:xfrm>
          <a:custGeom>
            <a:avLst/>
            <a:gdLst/>
            <a:ahLst/>
            <a:cxnLst/>
            <a:rect l="l" t="t" r="r" b="b"/>
            <a:pathLst>
              <a:path w="2628900" h="795655">
                <a:moveTo>
                  <a:pt x="2560573" y="0"/>
                </a:moveTo>
                <a:lnTo>
                  <a:pt x="68325" y="0"/>
                </a:lnTo>
                <a:lnTo>
                  <a:pt x="41737" y="5371"/>
                </a:lnTo>
                <a:lnTo>
                  <a:pt x="20018" y="20018"/>
                </a:lnTo>
                <a:lnTo>
                  <a:pt x="5371" y="41737"/>
                </a:lnTo>
                <a:lnTo>
                  <a:pt x="0" y="68325"/>
                </a:lnTo>
                <a:lnTo>
                  <a:pt x="0" y="727201"/>
                </a:lnTo>
                <a:lnTo>
                  <a:pt x="5371" y="753790"/>
                </a:lnTo>
                <a:lnTo>
                  <a:pt x="20018" y="775509"/>
                </a:lnTo>
                <a:lnTo>
                  <a:pt x="41737" y="790156"/>
                </a:lnTo>
                <a:lnTo>
                  <a:pt x="68325" y="795527"/>
                </a:lnTo>
                <a:lnTo>
                  <a:pt x="2560573" y="795527"/>
                </a:lnTo>
                <a:lnTo>
                  <a:pt x="2587162" y="790156"/>
                </a:lnTo>
                <a:lnTo>
                  <a:pt x="2608881" y="775509"/>
                </a:lnTo>
                <a:lnTo>
                  <a:pt x="2623528" y="753790"/>
                </a:lnTo>
                <a:lnTo>
                  <a:pt x="2628899" y="727201"/>
                </a:lnTo>
                <a:lnTo>
                  <a:pt x="2628899" y="68325"/>
                </a:lnTo>
                <a:lnTo>
                  <a:pt x="2623528" y="41737"/>
                </a:lnTo>
                <a:lnTo>
                  <a:pt x="2608881" y="20018"/>
                </a:lnTo>
                <a:lnTo>
                  <a:pt x="2587162" y="5371"/>
                </a:lnTo>
                <a:lnTo>
                  <a:pt x="256057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3992" y="970788"/>
            <a:ext cx="2628899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7672" y="5554979"/>
            <a:ext cx="7479792" cy="1303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2911" y="3185160"/>
            <a:ext cx="7449820" cy="2380615"/>
          </a:xfrm>
          <a:custGeom>
            <a:avLst/>
            <a:gdLst/>
            <a:ahLst/>
            <a:cxnLst/>
            <a:rect l="l" t="t" r="r" b="b"/>
            <a:pathLst>
              <a:path w="7449820" h="2380615">
                <a:moveTo>
                  <a:pt x="7244715" y="0"/>
                </a:moveTo>
                <a:lnTo>
                  <a:pt x="204596" y="0"/>
                </a:lnTo>
                <a:lnTo>
                  <a:pt x="157674" y="5401"/>
                </a:lnTo>
                <a:lnTo>
                  <a:pt x="114605" y="20789"/>
                </a:lnTo>
                <a:lnTo>
                  <a:pt x="76617" y="44936"/>
                </a:lnTo>
                <a:lnTo>
                  <a:pt x="44936" y="76617"/>
                </a:lnTo>
                <a:lnTo>
                  <a:pt x="20789" y="114605"/>
                </a:lnTo>
                <a:lnTo>
                  <a:pt x="5401" y="157674"/>
                </a:lnTo>
                <a:lnTo>
                  <a:pt x="0" y="204597"/>
                </a:lnTo>
                <a:lnTo>
                  <a:pt x="0" y="2175891"/>
                </a:lnTo>
                <a:lnTo>
                  <a:pt x="5401" y="2222813"/>
                </a:lnTo>
                <a:lnTo>
                  <a:pt x="20789" y="2265882"/>
                </a:lnTo>
                <a:lnTo>
                  <a:pt x="44936" y="2303870"/>
                </a:lnTo>
                <a:lnTo>
                  <a:pt x="76617" y="2335551"/>
                </a:lnTo>
                <a:lnTo>
                  <a:pt x="114605" y="2359698"/>
                </a:lnTo>
                <a:lnTo>
                  <a:pt x="157674" y="2375086"/>
                </a:lnTo>
                <a:lnTo>
                  <a:pt x="204596" y="2380488"/>
                </a:lnTo>
                <a:lnTo>
                  <a:pt x="7244715" y="2380488"/>
                </a:lnTo>
                <a:lnTo>
                  <a:pt x="7291637" y="2375086"/>
                </a:lnTo>
                <a:lnTo>
                  <a:pt x="7334706" y="2359698"/>
                </a:lnTo>
                <a:lnTo>
                  <a:pt x="7372694" y="2335551"/>
                </a:lnTo>
                <a:lnTo>
                  <a:pt x="7404375" y="2303870"/>
                </a:lnTo>
                <a:lnTo>
                  <a:pt x="7428522" y="2265882"/>
                </a:lnTo>
                <a:lnTo>
                  <a:pt x="7443910" y="2222813"/>
                </a:lnTo>
                <a:lnTo>
                  <a:pt x="7449311" y="2175891"/>
                </a:lnTo>
                <a:lnTo>
                  <a:pt x="7449311" y="204597"/>
                </a:lnTo>
                <a:lnTo>
                  <a:pt x="7443910" y="157674"/>
                </a:lnTo>
                <a:lnTo>
                  <a:pt x="7428522" y="114605"/>
                </a:lnTo>
                <a:lnTo>
                  <a:pt x="7404375" y="76617"/>
                </a:lnTo>
                <a:lnTo>
                  <a:pt x="7372694" y="44936"/>
                </a:lnTo>
                <a:lnTo>
                  <a:pt x="7334706" y="20789"/>
                </a:lnTo>
                <a:lnTo>
                  <a:pt x="7291637" y="5401"/>
                </a:lnTo>
                <a:lnTo>
                  <a:pt x="724471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2911" y="3185160"/>
            <a:ext cx="7449311" cy="2380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824" y="0"/>
            <a:ext cx="11692255" cy="385254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54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above, we see that the speed ratio and the train value, in a simple train of gears,</a:t>
            </a:r>
            <a:r>
              <a:rPr sz="24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144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independent of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size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intermediate</a:t>
            </a:r>
            <a:r>
              <a:rPr sz="24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gears.</a:t>
            </a:r>
            <a:endParaRPr sz="2400">
              <a:latin typeface="Times New Roman"/>
              <a:cs typeface="Times New Roman"/>
            </a:endParaRPr>
          </a:p>
          <a:p>
            <a:pPr marL="104139" marR="370205" indent="-91440">
              <a:lnSpc>
                <a:spcPct val="150100"/>
              </a:lnSpc>
              <a:spcBef>
                <a:spcPts val="1400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These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intermediate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called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idle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they do not affect the speed ratio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  value of the system.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idle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used for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following two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purposes: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38312"/>
              </a:buClr>
              <a:buFont typeface="Wingdings"/>
              <a:buChar char=""/>
            </a:pPr>
            <a:endParaRPr sz="2450">
              <a:latin typeface="Times New Roman"/>
              <a:cs typeface="Times New Roman"/>
            </a:endParaRPr>
          </a:p>
          <a:p>
            <a:pPr marL="408940" lvl="1" indent="-304800">
              <a:lnSpc>
                <a:spcPct val="100000"/>
              </a:lnSpc>
              <a:buAutoNum type="arabicPeriod"/>
              <a:tabLst>
                <a:tab pos="408940" algn="l"/>
              </a:tabLst>
            </a:pPr>
            <a:r>
              <a:rPr sz="24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connect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where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large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centre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distance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required,</a:t>
            </a:r>
            <a:r>
              <a:rPr sz="2400" i="1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Times New Roman"/>
              <a:buAutoNum type="arabicPeriod"/>
            </a:pPr>
            <a:endParaRPr sz="2450">
              <a:latin typeface="Times New Roman"/>
              <a:cs typeface="Times New Roman"/>
            </a:endParaRPr>
          </a:p>
          <a:p>
            <a:pPr marL="408940" lvl="1" indent="-304800">
              <a:lnSpc>
                <a:spcPct val="100000"/>
              </a:lnSpc>
              <a:buAutoNum type="arabicPeriod"/>
              <a:tabLst>
                <a:tab pos="408940" algn="l"/>
              </a:tabLst>
            </a:pPr>
            <a:r>
              <a:rPr sz="24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obtain the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desired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motion of the driven gear (i.e. clockwise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anticlockwise).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870" y="139395"/>
            <a:ext cx="2997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404040"/>
                  </a:solidFill>
                </a:uFill>
              </a:rPr>
              <a:t>Compound Gear</a:t>
            </a:r>
            <a:r>
              <a:rPr sz="2400" u="heavy" spc="-9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2400" u="heavy" spc="-15" dirty="0">
                <a:uFill>
                  <a:solidFill>
                    <a:srgbClr val="404040"/>
                  </a:solidFill>
                </a:uFill>
              </a:rPr>
              <a:t>Train: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92430" y="866902"/>
            <a:ext cx="11711940" cy="458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When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there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more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than one gear on a shaft, it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called a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compound train of</a:t>
            </a:r>
            <a:r>
              <a:rPr sz="2400" b="1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gear.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>
              <a:lnSpc>
                <a:spcPct val="150100"/>
              </a:lnSpc>
              <a:spcBef>
                <a:spcPts val="1390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We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have seen in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previous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section that the idle gears, in a simple train of gears do not affect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speed ratio of 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system. But these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useful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bridging over the space between the  driver and the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driven.</a:t>
            </a:r>
            <a:endParaRPr sz="2400">
              <a:latin typeface="Times New Roman"/>
              <a:cs typeface="Times New Roman"/>
            </a:endParaRPr>
          </a:p>
          <a:p>
            <a:pPr marL="104139" marR="86995" indent="-91440">
              <a:lnSpc>
                <a:spcPct val="1500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2292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But whenever the distance between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driver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the driven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follower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has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be bridged  over by intermediate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at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same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time a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great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(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much less ) speed ratio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required,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then the advantage of intermediate gears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intensified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providing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compound</a:t>
            </a:r>
            <a:r>
              <a:rPr sz="24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gears  on intermediate</a:t>
            </a:r>
            <a:r>
              <a:rPr sz="24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shafts..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415" y="0"/>
            <a:ext cx="5527675" cy="331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this case, each intermediate shaft has two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rigidly fixed to it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so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that they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have 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same speed. One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these two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meshes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driver and the other with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 driven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follower attached to the next shaft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shown in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Fig.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8255" y="0"/>
            <a:ext cx="6333744" cy="6761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328" y="0"/>
            <a:ext cx="6138671" cy="6368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870" y="0"/>
            <a:ext cx="11660505" cy="4939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In a compound train of gears, as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shown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Fig.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gear 1 is the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driving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mounted on shaft A,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gears 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2 and 3 </a:t>
            </a:r>
            <a:r>
              <a:rPr sz="22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compound gears which </a:t>
            </a:r>
            <a:r>
              <a:rPr sz="22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mounted on shaft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B.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gears 4 and 5 </a:t>
            </a:r>
            <a:r>
              <a:rPr sz="22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also compound gears  which </a:t>
            </a:r>
            <a:r>
              <a:rPr sz="22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mounted on shaft C and the gear 6 is the driven gear mounted on shaft</a:t>
            </a:r>
            <a:r>
              <a:rPr sz="2200" i="1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Let N1 = Speed of driving gear</a:t>
            </a:r>
            <a:r>
              <a:rPr sz="2200" i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T1 = Number of teeth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driving gear</a:t>
            </a:r>
            <a:r>
              <a:rPr sz="2200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N2 ,N3 ..., N6 = Speed of </a:t>
            </a:r>
            <a:r>
              <a:rPr sz="22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respective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in </a:t>
            </a:r>
            <a:r>
              <a:rPr sz="22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r.p.m.,</a:t>
            </a:r>
            <a:r>
              <a:rPr sz="2200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T2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,T3...,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T6 = Number of teeth on </a:t>
            </a:r>
            <a:r>
              <a:rPr sz="22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respective</a:t>
            </a:r>
            <a:r>
              <a:rPr sz="2200" i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Since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1 is in mesh with gear 2, </a:t>
            </a:r>
            <a:r>
              <a:rPr sz="22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its speed ratio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2752" y="4966715"/>
            <a:ext cx="6038088" cy="1354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139395"/>
            <a:ext cx="5173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latin typeface="Times New Roman"/>
                <a:cs typeface="Times New Roman"/>
              </a:rPr>
              <a:t>Similarly, </a:t>
            </a:r>
            <a:r>
              <a:rPr sz="2400" b="0" dirty="0">
                <a:latin typeface="Times New Roman"/>
                <a:cs typeface="Times New Roman"/>
              </a:rPr>
              <a:t>for gears 3 and 4, speed ratio</a:t>
            </a:r>
            <a:r>
              <a:rPr sz="2400" b="0" spc="-10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219" y="1592021"/>
            <a:ext cx="44538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for gears 5 and 6, speed ratio</a:t>
            </a:r>
            <a:r>
              <a:rPr sz="24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219" y="3589401"/>
            <a:ext cx="85775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speed ratio of compound gear train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obtained by multiplying</a:t>
            </a:r>
            <a:r>
              <a:rPr sz="24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 equations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(i),</a:t>
            </a:r>
            <a:r>
              <a:rPr sz="24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(ii)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5539" y="4366809"/>
            <a:ext cx="106934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(iii),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0" y="566927"/>
            <a:ext cx="3491484" cy="1072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4991" y="2109216"/>
            <a:ext cx="3918204" cy="1059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0488" y="4529328"/>
            <a:ext cx="6227064" cy="1682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870" y="139395"/>
            <a:ext cx="11257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Times New Roman"/>
                <a:cs typeface="Times New Roman"/>
              </a:rPr>
              <a:t>Since gears 2 and 3 </a:t>
            </a:r>
            <a:r>
              <a:rPr sz="2400" b="0" spc="-35" dirty="0">
                <a:latin typeface="Times New Roman"/>
                <a:cs typeface="Times New Roman"/>
              </a:rPr>
              <a:t>are </a:t>
            </a:r>
            <a:r>
              <a:rPr sz="2400" b="0" spc="-5" dirty="0">
                <a:latin typeface="Times New Roman"/>
                <a:cs typeface="Times New Roman"/>
              </a:rPr>
              <a:t>mounted </a:t>
            </a:r>
            <a:r>
              <a:rPr sz="2400" b="0" dirty="0">
                <a:latin typeface="Times New Roman"/>
                <a:cs typeface="Times New Roman"/>
              </a:rPr>
              <a:t>on one shaft B, </a:t>
            </a:r>
            <a:r>
              <a:rPr sz="2400" b="0" spc="-20" dirty="0">
                <a:latin typeface="Times New Roman"/>
                <a:cs typeface="Times New Roman"/>
              </a:rPr>
              <a:t>therefore </a:t>
            </a:r>
            <a:r>
              <a:rPr sz="2400" b="0" dirty="0">
                <a:latin typeface="Times New Roman"/>
                <a:cs typeface="Times New Roman"/>
              </a:rPr>
              <a:t>N2 = </a:t>
            </a:r>
            <a:r>
              <a:rPr sz="2400" b="0" spc="-5" dirty="0">
                <a:latin typeface="Times New Roman"/>
                <a:cs typeface="Times New Roman"/>
              </a:rPr>
              <a:t>N3. </a:t>
            </a:r>
            <a:r>
              <a:rPr sz="2400" b="0" dirty="0">
                <a:latin typeface="Times New Roman"/>
                <a:cs typeface="Times New Roman"/>
              </a:rPr>
              <a:t>Similarly gears 4 and</a:t>
            </a:r>
            <a:r>
              <a:rPr sz="2400" b="0" spc="-4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870" y="688594"/>
            <a:ext cx="5341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mounted on shaft C,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N4 =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N5.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9332" y="1546860"/>
            <a:ext cx="4604004" cy="1196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971" y="3246120"/>
            <a:ext cx="11839956" cy="2918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2768" y="145668"/>
            <a:ext cx="11570970" cy="477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642620" indent="-91440">
              <a:lnSpc>
                <a:spcPct val="150100"/>
              </a:lnSpc>
              <a:spcBef>
                <a:spcPts val="100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advantage of a compound train over a simple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that a much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larger</a:t>
            </a:r>
            <a:r>
              <a:rPr sz="24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speed 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reduction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first shaft to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last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shaft can be obtained with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4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gears.</a:t>
            </a:r>
            <a:endParaRPr sz="2400">
              <a:latin typeface="Times New Roman"/>
              <a:cs typeface="Times New Roman"/>
            </a:endParaRPr>
          </a:p>
          <a:p>
            <a:pPr marL="104139" marR="546100" indent="-91440">
              <a:lnSpc>
                <a:spcPct val="1500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2292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If 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simple 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used to give a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large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speed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reduction,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last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has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be very 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large.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Usually for a speed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reduction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excess of 7 to 1, a simple train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not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used and a  compound train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worm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gearing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employed.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150100"/>
              </a:lnSpc>
              <a:spcBef>
                <a:spcPts val="138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Note: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which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mesh must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have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same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circular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pitch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module.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Thus 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1 and 2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must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have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same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module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mesh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together.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Similarly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3 and 4, 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5 and 6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must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have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module.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020" y="0"/>
            <a:ext cx="1171194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Example: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The gearing of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machine tool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shown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Fig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.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The motor shaft is connected 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gear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rotates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000" i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975</a:t>
            </a:r>
            <a:endParaRPr sz="2000">
              <a:latin typeface="Calibri"/>
              <a:cs typeface="Calibri"/>
            </a:endParaRPr>
          </a:p>
          <a:p>
            <a:pPr marL="12700" marR="259715">
              <a:lnSpc>
                <a:spcPts val="1920"/>
              </a:lnSpc>
              <a:spcBef>
                <a:spcPts val="225"/>
              </a:spcBef>
            </a:pP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.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The gear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wheels B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D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fixed 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parallel shafts rotating together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.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The final gear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F is 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fixed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the 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output shaft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.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What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is the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speed of gear F? The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numbers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teeth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each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gear are as given</a:t>
            </a:r>
            <a:r>
              <a:rPr sz="2000" i="1" spc="-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below: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020" y="3040202"/>
            <a:ext cx="11363325" cy="276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Solution: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Given: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NA=975 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r.p.m.; 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TA=20;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TB=50; TC=25; TD=75; TE=26;</a:t>
            </a:r>
            <a:r>
              <a:rPr sz="2400" i="1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TF=65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405"/>
              </a:spcBef>
            </a:pP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Fig.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see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A, C and E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drivers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while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F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driven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followers.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gear A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rotates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clockwise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Since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 and C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i="1" spc="-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mounted  on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same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shaft,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compound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and the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rotation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both these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is same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(i.e.</a:t>
            </a:r>
            <a:r>
              <a:rPr sz="2400" i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anticlockwise).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50" y="1165696"/>
            <a:ext cx="11038035" cy="119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870" y="144271"/>
            <a:ext cx="11663680" cy="1485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Similarly,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the gears D and E </a:t>
            </a:r>
            <a:r>
              <a:rPr sz="20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mounted on the same shaft, </a:t>
            </a:r>
            <a:r>
              <a:rPr sz="20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it is also a compound gear </a:t>
            </a:r>
            <a:r>
              <a:rPr sz="2000" i="1" spc="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i="1" spc="-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rotation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of both these gears is same </a:t>
            </a:r>
            <a:r>
              <a:rPr sz="20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(i.e. clockwise).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The gear F </a:t>
            </a:r>
            <a:r>
              <a:rPr sz="20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will 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rotate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in anticlockwise</a:t>
            </a:r>
            <a:r>
              <a:rPr sz="20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0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6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= Speed of gear </a:t>
            </a:r>
            <a:r>
              <a:rPr sz="20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F, </a:t>
            </a:r>
            <a:r>
              <a:rPr sz="20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i.e. last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driven or</a:t>
            </a:r>
            <a:r>
              <a:rPr sz="2000" i="1" spc="-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follower.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877" y="1738933"/>
            <a:ext cx="10358737" cy="4407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731" y="101244"/>
            <a:ext cx="11788140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>
              <a:lnSpc>
                <a:spcPct val="14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210820" algn="l"/>
              </a:tabLst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Sometimes, two or </a:t>
            </a:r>
            <a:r>
              <a:rPr sz="22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more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2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made to mesh with each other to transmit power </a:t>
            </a:r>
            <a:r>
              <a:rPr sz="22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one shaft to  </a:t>
            </a:r>
            <a:r>
              <a:rPr sz="22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another.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Such a combination is called </a:t>
            </a:r>
            <a:r>
              <a:rPr sz="22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train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2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train of toothed wheels.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nature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train used  depends upon the velocity ratio </a:t>
            </a:r>
            <a:r>
              <a:rPr sz="22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required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 the </a:t>
            </a:r>
            <a:r>
              <a:rPr sz="22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position of the axes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shafts. A gear train may  consist of </a:t>
            </a:r>
            <a:r>
              <a:rPr sz="22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spur,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bevel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spiral</a:t>
            </a:r>
            <a:r>
              <a:rPr sz="2200" i="1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38312"/>
              </a:buClr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Font typeface="Wingdings"/>
              <a:buChar char=""/>
              <a:tabLst>
                <a:tab pos="205104" algn="l"/>
              </a:tabLst>
            </a:pPr>
            <a:r>
              <a:rPr sz="2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Types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2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Trains: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38312"/>
              </a:buClr>
              <a:buFont typeface="Wingdings"/>
              <a:buChar char=""/>
            </a:pPr>
            <a:endParaRPr sz="21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Following </a:t>
            </a:r>
            <a:r>
              <a:rPr sz="22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different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types of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gear trains,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depending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upon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arrangement of</a:t>
            </a:r>
            <a:r>
              <a:rPr sz="2200" i="1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wheels: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382905" lvl="1" indent="-278765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  <a:tabLst>
                <a:tab pos="383540" algn="l"/>
              </a:tabLst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Simple gear</a:t>
            </a:r>
            <a:r>
              <a:rPr sz="22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train,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404040"/>
              </a:buClr>
              <a:buFont typeface="Times New Roman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382905" lvl="1" indent="-278765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  <a:tabLst>
                <a:tab pos="383540" algn="l"/>
              </a:tabLst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Compound gear</a:t>
            </a:r>
            <a:r>
              <a:rPr sz="22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train,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404040"/>
              </a:buClr>
              <a:buFont typeface="Times New Roman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382905" lvl="1" indent="-278765">
              <a:lnSpc>
                <a:spcPct val="100000"/>
              </a:lnSpc>
              <a:buFont typeface="Times New Roman"/>
              <a:buAutoNum type="arabicPeriod"/>
              <a:tabLst>
                <a:tab pos="383540" algn="l"/>
              </a:tabLst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Reverted gear train, and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Times New Roman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382905" lvl="1" indent="-278765">
              <a:lnSpc>
                <a:spcPct val="100000"/>
              </a:lnSpc>
              <a:buFont typeface="Times New Roman"/>
              <a:buAutoNum type="arabicPeriod"/>
              <a:tabLst>
                <a:tab pos="383540" algn="l"/>
              </a:tabLst>
            </a:pP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 gear</a:t>
            </a:r>
            <a:r>
              <a:rPr sz="2200" i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train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674" y="139395"/>
            <a:ext cx="11760200" cy="5315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sz="24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Reverted Gear</a:t>
            </a:r>
            <a:r>
              <a:rPr sz="2400" b="1" i="1" u="heavy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Train:</a:t>
            </a:r>
            <a:endParaRPr sz="2400">
              <a:latin typeface="Times New Roman"/>
              <a:cs typeface="Times New Roman"/>
            </a:endParaRPr>
          </a:p>
          <a:p>
            <a:pPr marL="104139" marR="7620" indent="-91440" algn="just">
              <a:lnSpc>
                <a:spcPct val="1500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When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axes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first gear (i.e. first driver)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last gear (i.e. last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driven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follower) 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co-axial, then the gear train is known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reverted gear train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shown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Fig.</a:t>
            </a:r>
            <a:endParaRPr sz="2400">
              <a:latin typeface="Times New Roman"/>
              <a:cs typeface="Times New Roman"/>
            </a:endParaRPr>
          </a:p>
          <a:p>
            <a:pPr marL="104139" marR="7620" indent="-91440" algn="just">
              <a:lnSpc>
                <a:spcPct val="150000"/>
              </a:lnSpc>
              <a:spcBef>
                <a:spcPts val="139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We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see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that gear 1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(i.e. first driver)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drives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2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(i.e. first driven or follower)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opposite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direction.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Since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2 and 3 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mounted on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same shaft,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they form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compound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gear 3 will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rotate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the same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1501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3 (which is now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second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driver) drives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4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(i.e.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last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driven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follower)  in the same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direction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that of gear 1.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Thus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see that in a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reverted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train, the motion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5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first gear and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last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is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like.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020" y="393953"/>
            <a:ext cx="6125210" cy="529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T1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 gear</a:t>
            </a:r>
            <a:r>
              <a:rPr sz="24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endParaRPr sz="2400">
              <a:latin typeface="Times New Roman"/>
              <a:cs typeface="Times New Roman"/>
            </a:endParaRPr>
          </a:p>
          <a:p>
            <a:pPr marL="12700" marR="1437005">
              <a:lnSpc>
                <a:spcPct val="198300"/>
              </a:lnSpc>
              <a:spcBef>
                <a:spcPts val="1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r1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Pitch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circle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radius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gear 1,</a:t>
            </a:r>
            <a:r>
              <a:rPr sz="24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 N1 = Speed of gear 1 in</a:t>
            </a:r>
            <a:r>
              <a:rPr sz="24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 r.p.m.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Similarly,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T2, T3, T4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respective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gears,</a:t>
            </a:r>
            <a:endParaRPr sz="2400">
              <a:latin typeface="Times New Roman"/>
              <a:cs typeface="Times New Roman"/>
            </a:endParaRPr>
          </a:p>
          <a:p>
            <a:pPr marL="12700" marR="120650">
              <a:lnSpc>
                <a:spcPct val="150000"/>
              </a:lnSpc>
              <a:spcBef>
                <a:spcPts val="139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r2, r3, r4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Pitch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circle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radii of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respective</a:t>
            </a:r>
            <a:r>
              <a:rPr sz="24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gears,  and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N2, N3,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N4 = Speed of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respective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gears in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r.p.m.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3907" y="187452"/>
            <a:ext cx="5084063" cy="6105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239" y="306048"/>
            <a:ext cx="11378565" cy="312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6050">
              <a:lnSpc>
                <a:spcPct val="150000"/>
              </a:lnSpc>
              <a:spcBef>
                <a:spcPts val="95"/>
              </a:spcBef>
            </a:pP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Since 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distance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between 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centers of the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shafts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 and 2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well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as gears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3 and 4  is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same,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therefore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374650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r1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r2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r3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r4</a:t>
            </a:r>
            <a:r>
              <a:rPr sz="2400" i="1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...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(i)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Also, the circular pitch or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module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all the gears is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assumed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 be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same,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teeth on each gear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directly propertional to its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circumference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radius.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52" y="41146"/>
            <a:ext cx="12118848" cy="6690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224" y="236220"/>
            <a:ext cx="11681460" cy="6102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269" y="540298"/>
            <a:ext cx="8946433" cy="1649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508" y="2526792"/>
            <a:ext cx="1133792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i="1" spc="-25" dirty="0">
                <a:latin typeface="Times New Roman"/>
                <a:cs typeface="Times New Roman"/>
              </a:rPr>
              <a:t>From </a:t>
            </a:r>
            <a:r>
              <a:rPr sz="2400" i="1" dirty="0">
                <a:latin typeface="Times New Roman"/>
                <a:cs typeface="Times New Roman"/>
              </a:rPr>
              <a:t>equations </a:t>
            </a:r>
            <a:r>
              <a:rPr sz="2400" i="1" spc="-5" dirty="0">
                <a:latin typeface="Times New Roman"/>
                <a:cs typeface="Times New Roman"/>
              </a:rPr>
              <a:t>(i), </a:t>
            </a:r>
            <a:r>
              <a:rPr sz="2400" i="1" dirty="0">
                <a:latin typeface="Times New Roman"/>
                <a:cs typeface="Times New Roman"/>
              </a:rPr>
              <a:t>(ii) and </a:t>
            </a:r>
            <a:r>
              <a:rPr sz="2400" i="1" spc="-5" dirty="0">
                <a:latin typeface="Times New Roman"/>
                <a:cs typeface="Times New Roman"/>
              </a:rPr>
              <a:t>(iii), </a:t>
            </a:r>
            <a:r>
              <a:rPr sz="2400" i="1" dirty="0">
                <a:latin typeface="Times New Roman"/>
                <a:cs typeface="Times New Roman"/>
              </a:rPr>
              <a:t>we can determine the </a:t>
            </a:r>
            <a:r>
              <a:rPr sz="2400" i="1" spc="-5" dirty="0">
                <a:latin typeface="Times New Roman"/>
                <a:cs typeface="Times New Roman"/>
              </a:rPr>
              <a:t>number </a:t>
            </a:r>
            <a:r>
              <a:rPr sz="2400" i="1" dirty="0">
                <a:latin typeface="Times New Roman"/>
                <a:cs typeface="Times New Roman"/>
              </a:rPr>
              <a:t>of teeth on each gear for the  given </a:t>
            </a:r>
            <a:r>
              <a:rPr sz="2400" i="1" spc="-15" dirty="0">
                <a:latin typeface="Times New Roman"/>
                <a:cs typeface="Times New Roman"/>
              </a:rPr>
              <a:t>centre </a:t>
            </a:r>
            <a:r>
              <a:rPr sz="2400" i="1" dirty="0">
                <a:latin typeface="Times New Roman"/>
                <a:cs typeface="Times New Roman"/>
              </a:rPr>
              <a:t>distance, speed ratio and module only when the </a:t>
            </a:r>
            <a:r>
              <a:rPr sz="2400" i="1" spc="-5" dirty="0">
                <a:latin typeface="Times New Roman"/>
                <a:cs typeface="Times New Roman"/>
              </a:rPr>
              <a:t>number </a:t>
            </a:r>
            <a:r>
              <a:rPr sz="2400" i="1" dirty="0">
                <a:latin typeface="Times New Roman"/>
                <a:cs typeface="Times New Roman"/>
              </a:rPr>
              <a:t>of teeth on one gear is  chosen </a:t>
            </a:r>
            <a:r>
              <a:rPr sz="2400" i="1" spc="-15" dirty="0">
                <a:latin typeface="Times New Roman"/>
                <a:cs typeface="Times New Roman"/>
              </a:rPr>
              <a:t>arbitrarily. </a:t>
            </a:r>
            <a:r>
              <a:rPr sz="2400" i="1" spc="-5" dirty="0">
                <a:latin typeface="Times New Roman"/>
                <a:cs typeface="Times New Roman"/>
              </a:rPr>
              <a:t>The </a:t>
            </a:r>
            <a:r>
              <a:rPr sz="2400" i="1" spc="-15" dirty="0">
                <a:latin typeface="Times New Roman"/>
                <a:cs typeface="Times New Roman"/>
              </a:rPr>
              <a:t>reverted </a:t>
            </a:r>
            <a:r>
              <a:rPr sz="2400" i="1" spc="-5" dirty="0">
                <a:latin typeface="Times New Roman"/>
                <a:cs typeface="Times New Roman"/>
              </a:rPr>
              <a:t>gear </a:t>
            </a:r>
            <a:r>
              <a:rPr sz="2400" i="1" dirty="0">
                <a:latin typeface="Times New Roman"/>
                <a:cs typeface="Times New Roman"/>
              </a:rPr>
              <a:t>trains </a:t>
            </a:r>
            <a:r>
              <a:rPr sz="2400" i="1" spc="-30" dirty="0">
                <a:latin typeface="Times New Roman"/>
                <a:cs typeface="Times New Roman"/>
              </a:rPr>
              <a:t>are </a:t>
            </a:r>
            <a:r>
              <a:rPr sz="2400" i="1" spc="-5" dirty="0">
                <a:latin typeface="Times New Roman"/>
                <a:cs typeface="Times New Roman"/>
              </a:rPr>
              <a:t>used in </a:t>
            </a:r>
            <a:r>
              <a:rPr sz="2400" i="1" dirty="0">
                <a:latin typeface="Times New Roman"/>
                <a:cs typeface="Times New Roman"/>
              </a:rPr>
              <a:t>automotive transmissions, lathe back  </a:t>
            </a:r>
            <a:r>
              <a:rPr sz="2400" i="1" spc="-5" dirty="0">
                <a:latin typeface="Times New Roman"/>
                <a:cs typeface="Times New Roman"/>
              </a:rPr>
              <a:t>gears, </a:t>
            </a:r>
            <a:r>
              <a:rPr sz="2400" i="1" dirty="0">
                <a:latin typeface="Times New Roman"/>
                <a:cs typeface="Times New Roman"/>
              </a:rPr>
              <a:t>industrial speed </a:t>
            </a:r>
            <a:r>
              <a:rPr sz="2400" i="1" spc="-10" dirty="0">
                <a:latin typeface="Times New Roman"/>
                <a:cs typeface="Times New Roman"/>
              </a:rPr>
              <a:t>reducers, </a:t>
            </a:r>
            <a:r>
              <a:rPr sz="2400" i="1" dirty="0">
                <a:latin typeface="Times New Roman"/>
                <a:cs typeface="Times New Roman"/>
              </a:rPr>
              <a:t>and in clocks </a:t>
            </a:r>
            <a:r>
              <a:rPr sz="2400" i="1" spc="-20" dirty="0">
                <a:latin typeface="Times New Roman"/>
                <a:cs typeface="Times New Roman"/>
              </a:rPr>
              <a:t>(where </a:t>
            </a:r>
            <a:r>
              <a:rPr sz="2400" i="1" dirty="0">
                <a:latin typeface="Times New Roman"/>
                <a:cs typeface="Times New Roman"/>
              </a:rPr>
              <a:t>the minute and hour hand shafts </a:t>
            </a:r>
            <a:r>
              <a:rPr sz="2400" i="1" spc="-35" dirty="0">
                <a:latin typeface="Times New Roman"/>
                <a:cs typeface="Times New Roman"/>
              </a:rPr>
              <a:t>are  </a:t>
            </a:r>
            <a:r>
              <a:rPr sz="2400" i="1" spc="-5" dirty="0">
                <a:latin typeface="Times New Roman"/>
                <a:cs typeface="Times New Roman"/>
              </a:rPr>
              <a:t>co-axial).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5602" y="492333"/>
            <a:ext cx="646112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Example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: The speed ratio of the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reverted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r>
              <a:rPr sz="24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train,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shown in Fig.is to be 12.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module pitch of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and B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3.125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 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2.5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mm.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Calculate the suitable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</a:t>
            </a: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No gear is to have less than 24</a:t>
            </a:r>
            <a:r>
              <a:rPr sz="24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teeth.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5050534"/>
            <a:ext cx="4331208" cy="180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71004" y="425195"/>
            <a:ext cx="4300855" cy="4636135"/>
          </a:xfrm>
          <a:custGeom>
            <a:avLst/>
            <a:gdLst/>
            <a:ahLst/>
            <a:cxnLst/>
            <a:rect l="l" t="t" r="r" b="b"/>
            <a:pathLst>
              <a:path w="4300855" h="4636135">
                <a:moveTo>
                  <a:pt x="3931157" y="0"/>
                </a:moveTo>
                <a:lnTo>
                  <a:pt x="369570" y="0"/>
                </a:lnTo>
                <a:lnTo>
                  <a:pt x="323215" y="2879"/>
                </a:lnTo>
                <a:lnTo>
                  <a:pt x="278578" y="11288"/>
                </a:lnTo>
                <a:lnTo>
                  <a:pt x="236004" y="24878"/>
                </a:lnTo>
                <a:lnTo>
                  <a:pt x="195841" y="43304"/>
                </a:lnTo>
                <a:lnTo>
                  <a:pt x="158434" y="66219"/>
                </a:lnTo>
                <a:lnTo>
                  <a:pt x="124131" y="93277"/>
                </a:lnTo>
                <a:lnTo>
                  <a:pt x="93277" y="124131"/>
                </a:lnTo>
                <a:lnTo>
                  <a:pt x="66219" y="158434"/>
                </a:lnTo>
                <a:lnTo>
                  <a:pt x="43304" y="195841"/>
                </a:lnTo>
                <a:lnTo>
                  <a:pt x="24878" y="236004"/>
                </a:lnTo>
                <a:lnTo>
                  <a:pt x="11288" y="278578"/>
                </a:lnTo>
                <a:lnTo>
                  <a:pt x="2879" y="323215"/>
                </a:lnTo>
                <a:lnTo>
                  <a:pt x="0" y="369569"/>
                </a:lnTo>
                <a:lnTo>
                  <a:pt x="0" y="4266437"/>
                </a:lnTo>
                <a:lnTo>
                  <a:pt x="2879" y="4312792"/>
                </a:lnTo>
                <a:lnTo>
                  <a:pt x="11288" y="4357429"/>
                </a:lnTo>
                <a:lnTo>
                  <a:pt x="24878" y="4400003"/>
                </a:lnTo>
                <a:lnTo>
                  <a:pt x="43304" y="4440166"/>
                </a:lnTo>
                <a:lnTo>
                  <a:pt x="66219" y="4477573"/>
                </a:lnTo>
                <a:lnTo>
                  <a:pt x="93277" y="4511876"/>
                </a:lnTo>
                <a:lnTo>
                  <a:pt x="124131" y="4542730"/>
                </a:lnTo>
                <a:lnTo>
                  <a:pt x="158434" y="4569788"/>
                </a:lnTo>
                <a:lnTo>
                  <a:pt x="195841" y="4592703"/>
                </a:lnTo>
                <a:lnTo>
                  <a:pt x="236004" y="4611129"/>
                </a:lnTo>
                <a:lnTo>
                  <a:pt x="278578" y="4624719"/>
                </a:lnTo>
                <a:lnTo>
                  <a:pt x="323215" y="4633128"/>
                </a:lnTo>
                <a:lnTo>
                  <a:pt x="369570" y="4636008"/>
                </a:lnTo>
                <a:lnTo>
                  <a:pt x="3931157" y="4636008"/>
                </a:lnTo>
                <a:lnTo>
                  <a:pt x="3977512" y="4633128"/>
                </a:lnTo>
                <a:lnTo>
                  <a:pt x="4022149" y="4624719"/>
                </a:lnTo>
                <a:lnTo>
                  <a:pt x="4064723" y="4611129"/>
                </a:lnTo>
                <a:lnTo>
                  <a:pt x="4104886" y="4592703"/>
                </a:lnTo>
                <a:lnTo>
                  <a:pt x="4142293" y="4569788"/>
                </a:lnTo>
                <a:lnTo>
                  <a:pt x="4176596" y="4542730"/>
                </a:lnTo>
                <a:lnTo>
                  <a:pt x="4207450" y="4511876"/>
                </a:lnTo>
                <a:lnTo>
                  <a:pt x="4234508" y="4477573"/>
                </a:lnTo>
                <a:lnTo>
                  <a:pt x="4257423" y="4440166"/>
                </a:lnTo>
                <a:lnTo>
                  <a:pt x="4275849" y="4400003"/>
                </a:lnTo>
                <a:lnTo>
                  <a:pt x="4289439" y="4357429"/>
                </a:lnTo>
                <a:lnTo>
                  <a:pt x="4297848" y="4312792"/>
                </a:lnTo>
                <a:lnTo>
                  <a:pt x="4300728" y="4266437"/>
                </a:lnTo>
                <a:lnTo>
                  <a:pt x="4300728" y="369569"/>
                </a:lnTo>
                <a:lnTo>
                  <a:pt x="4297848" y="323215"/>
                </a:lnTo>
                <a:lnTo>
                  <a:pt x="4289439" y="278578"/>
                </a:lnTo>
                <a:lnTo>
                  <a:pt x="4275849" y="236004"/>
                </a:lnTo>
                <a:lnTo>
                  <a:pt x="4257423" y="195841"/>
                </a:lnTo>
                <a:lnTo>
                  <a:pt x="4234508" y="158434"/>
                </a:lnTo>
                <a:lnTo>
                  <a:pt x="4207450" y="124131"/>
                </a:lnTo>
                <a:lnTo>
                  <a:pt x="4176596" y="93277"/>
                </a:lnTo>
                <a:lnTo>
                  <a:pt x="4142293" y="66219"/>
                </a:lnTo>
                <a:lnTo>
                  <a:pt x="4104886" y="43304"/>
                </a:lnTo>
                <a:lnTo>
                  <a:pt x="4064723" y="24878"/>
                </a:lnTo>
                <a:lnTo>
                  <a:pt x="4022149" y="11288"/>
                </a:lnTo>
                <a:lnTo>
                  <a:pt x="3977512" y="2879"/>
                </a:lnTo>
                <a:lnTo>
                  <a:pt x="393115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71004" y="425195"/>
            <a:ext cx="4300728" cy="4636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0688" y="111963"/>
            <a:ext cx="6887209" cy="591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Solution: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Speed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ratio,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NA/ND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12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3.125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;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2.5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mm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NA = Speed of gear</a:t>
            </a:r>
            <a:r>
              <a:rPr sz="24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A,</a:t>
            </a:r>
            <a:endParaRPr sz="2400">
              <a:latin typeface="Times New Roman"/>
              <a:cs typeface="Times New Roman"/>
            </a:endParaRPr>
          </a:p>
          <a:p>
            <a:pPr marL="12700" marR="2675255">
              <a:lnSpc>
                <a:spcPct val="188400"/>
              </a:lnSpc>
              <a:spcBef>
                <a:spcPts val="10"/>
              </a:spcBef>
            </a:pP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TA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 gear A,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Pitch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circle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radius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gear</a:t>
            </a:r>
            <a:r>
              <a:rPr sz="24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NB,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NC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Speed of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respective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gears,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88300"/>
              </a:lnSpc>
              <a:spcBef>
                <a:spcPts val="1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TB,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TC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respective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gears, and  rB, rC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rD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Pitch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circle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radii of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respective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952" y="220979"/>
            <a:ext cx="11367516" cy="610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52" y="277368"/>
            <a:ext cx="12118848" cy="5617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224" y="472440"/>
            <a:ext cx="11603736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674" y="304927"/>
            <a:ext cx="7389495" cy="5203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404040"/>
                </a:solidFill>
                <a:latin typeface="Times New Roman"/>
                <a:cs typeface="Times New Roman"/>
              </a:rPr>
              <a:t>Epicyclic </a:t>
            </a:r>
            <a:r>
              <a:rPr sz="18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r>
              <a:rPr sz="18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Train</a:t>
            </a:r>
            <a:endParaRPr sz="18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150000"/>
              </a:lnSpc>
              <a:spcBef>
                <a:spcPts val="124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We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have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already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discussed that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an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train, 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axes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shafts, over which the gears 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mounted,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move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a fixed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axis.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150100"/>
              </a:lnSpc>
              <a:spcBef>
                <a:spcPts val="1390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223520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simple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shown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Fig.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where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A and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 have 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common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axis at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O1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about  which they can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rotate.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1500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B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meshes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with gear A 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has its axis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on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arm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O2,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about which the gear B can</a:t>
            </a:r>
            <a:r>
              <a:rPr sz="24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rotate.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74765" y="665741"/>
            <a:ext cx="3226709" cy="512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1802764"/>
            <a:ext cx="994600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>
              <a:lnSpc>
                <a:spcPct val="15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2292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the first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three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types of gear trains, the axes of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shafts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over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which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mounted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fixed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each </a:t>
            </a:r>
            <a:r>
              <a:rPr sz="24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other.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But in case of epicyclic gear trains,  the axes of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shafts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on which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mounted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move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a  fixed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axis.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612" y="179069"/>
            <a:ext cx="11768455" cy="569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 algn="just">
              <a:lnSpc>
                <a:spcPct val="150000"/>
              </a:lnSpc>
              <a:spcBef>
                <a:spcPts val="100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If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 fixed,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simple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gear A can drive gear B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vice- versa, but </a:t>
            </a:r>
            <a:r>
              <a:rPr sz="24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if 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gear A is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fixed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arm is rotated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about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axis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(i.e. O1),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then the gear B is 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forced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rotate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upon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around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A. Such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 motion is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called epicyclic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trains arranged in such 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manner that one or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more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their members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move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upon and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around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another member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known as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 gear trains (epi. means upon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cyclic</a:t>
            </a:r>
            <a:r>
              <a:rPr sz="2400" b="1" i="1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means 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around).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1500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epicyclic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trains may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simple or compound.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 gear trains 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useful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for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transmitting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high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velocity ratios with 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moderate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size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comparatively lesser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space. 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trains 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used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back gear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lathe,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differential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of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 automobiles, hoists, pulley blocks,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wrist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watches</a:t>
            </a:r>
            <a:r>
              <a:rPr sz="24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446" y="441197"/>
            <a:ext cx="11612880" cy="567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Velocity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Ratios of Epicyclic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r>
              <a:rPr sz="2400" b="1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Train: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methods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finding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velocity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ratio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train.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1. 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Tabular 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method,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2. Algebraic</a:t>
            </a:r>
            <a:r>
              <a:rPr sz="2400" b="1" spc="-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method.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These methods are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discussed, in detail,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sz="2400" b="1" i="1" u="heavy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Tabular </a:t>
            </a:r>
            <a:r>
              <a:rPr sz="24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method.: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Consider an epicyclic gear train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shown in</a:t>
            </a:r>
            <a:r>
              <a:rPr sz="24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Fig.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TA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 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 gear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395"/>
              </a:spcBef>
            </a:pP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First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all,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us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suppose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arm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fixed.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Therefore the axes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both the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also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fixed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each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other.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When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makes one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revolution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anticlockwise, 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B  will make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TA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/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TB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revolutions,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clockwise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949" y="220217"/>
            <a:ext cx="11641455" cy="568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6985" indent="-91440" algn="just">
              <a:lnSpc>
                <a:spcPct val="140000"/>
              </a:lnSpc>
              <a:spcBef>
                <a:spcPts val="100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Assuming the anticlockwise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rotation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positive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clockwise as negative, we may say that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when gear 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makes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+ 1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revolution,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will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make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(–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TA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/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TB)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revolutions.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This </a:t>
            </a:r>
            <a:r>
              <a:rPr sz="2400" i="1" spc="5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statement of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motion is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entered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the first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row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table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(see </a:t>
            </a:r>
            <a:r>
              <a:rPr sz="24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4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13.1).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1400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Secondly,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if the gear 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makes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+ x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revolutions,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 will make ( – x × 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TA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/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) 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revolutions.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This statement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entered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second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row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table.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other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words,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multiply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each motion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(entered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the first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row)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x.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140000"/>
              </a:lnSpc>
              <a:spcBef>
                <a:spcPts val="1390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Thirdly,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each element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given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+ y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revolutions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entered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third  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row.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 algn="just">
              <a:lnSpc>
                <a:spcPct val="140000"/>
              </a:lnSpc>
              <a:spcBef>
                <a:spcPts val="1410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Finally,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motion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each element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added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up and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entered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fourth  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row.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155" y="9144"/>
            <a:ext cx="1208684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227" y="204215"/>
            <a:ext cx="11586972" cy="5960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672" y="155644"/>
            <a:ext cx="11574145" cy="568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4139" marR="203200">
              <a:lnSpc>
                <a:spcPct val="140100"/>
              </a:lnSpc>
              <a:spcBef>
                <a:spcPts val="90"/>
              </a:spcBef>
              <a:tabLst>
                <a:tab pos="16770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little consideration will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show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that when two conditions about the motion of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rotation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i="1" spc="-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any  two elements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known, then the unknown speed of the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third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element may be obtained by  substituting	the given data in the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third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column of the fourth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row.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104139" indent="-91440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670" algn="l"/>
              </a:tabLst>
            </a:pP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2. </a:t>
            </a:r>
            <a:r>
              <a:rPr sz="24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Algebraic method: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this method, the motion of each element of the epicyclic</a:t>
            </a:r>
            <a:r>
              <a:rPr sz="2400" i="1" spc="-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</a:t>
            </a:r>
            <a:endParaRPr sz="24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1150"/>
              </a:spcBef>
            </a:pP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arm is set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down in the form of</a:t>
            </a:r>
            <a:r>
              <a:rPr sz="24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equations.</a:t>
            </a:r>
            <a:endParaRPr sz="2400">
              <a:latin typeface="Times New Roman"/>
              <a:cs typeface="Times New Roman"/>
            </a:endParaRPr>
          </a:p>
          <a:p>
            <a:pPr marL="104139" marR="5080" indent="-91440">
              <a:lnSpc>
                <a:spcPct val="140100"/>
              </a:lnSpc>
              <a:spcBef>
                <a:spcPts val="1390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670" algn="l"/>
              </a:tabLst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equations depends upon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elements in the gear train.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But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two  conditions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are,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usually,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supplied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any epicyclic train viz.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some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element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fixed and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other  has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specified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38312"/>
              </a:buClr>
              <a:buFont typeface="Wingdings"/>
              <a:buChar char=""/>
            </a:pPr>
            <a:endParaRPr sz="2200">
              <a:latin typeface="Times New Roman"/>
              <a:cs typeface="Times New Roman"/>
            </a:endParaRPr>
          </a:p>
          <a:p>
            <a:pPr marL="153035" indent="-140335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670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These two conditions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sufficient to solve all the equations ; and hence to determine</a:t>
            </a:r>
            <a:r>
              <a:rPr sz="24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115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motion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of any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element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epicyclic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3202" y="328929"/>
            <a:ext cx="11605260" cy="402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 be fixed in an epicyclic gear train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shown in Fig. 13.6.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speed of</a:t>
            </a:r>
            <a:r>
              <a:rPr sz="24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A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arm</a:t>
            </a:r>
            <a:r>
              <a:rPr sz="24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3441700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NA –</a:t>
            </a:r>
            <a:r>
              <a:rPr sz="24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NC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speed of the gear B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arm</a:t>
            </a:r>
            <a:r>
              <a:rPr sz="2400" i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3365500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NB –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NC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Since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and B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meshing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directly,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they will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revolve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opposite</a:t>
            </a:r>
            <a:r>
              <a:rPr sz="2400" b="1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directions.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5100" y="4739640"/>
            <a:ext cx="5460492" cy="1818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0172" y="4934711"/>
            <a:ext cx="4872228" cy="122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690" y="378078"/>
            <a:ext cx="6448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dirty="0">
                <a:latin typeface="Times New Roman"/>
                <a:cs typeface="Times New Roman"/>
              </a:rPr>
              <a:t>Since the </a:t>
            </a:r>
            <a:r>
              <a:rPr sz="2400" b="0" i="0" spc="-5" dirty="0">
                <a:latin typeface="Times New Roman"/>
                <a:cs typeface="Times New Roman"/>
              </a:rPr>
              <a:t>arm </a:t>
            </a:r>
            <a:r>
              <a:rPr sz="2400" b="0" spc="-5" dirty="0">
                <a:latin typeface="Times New Roman"/>
                <a:cs typeface="Times New Roman"/>
              </a:rPr>
              <a:t>C is </a:t>
            </a:r>
            <a:r>
              <a:rPr sz="2400" b="0" dirty="0">
                <a:latin typeface="Times New Roman"/>
                <a:cs typeface="Times New Roman"/>
              </a:rPr>
              <a:t>fixed, </a:t>
            </a:r>
            <a:r>
              <a:rPr sz="2400" b="0" spc="-20" dirty="0">
                <a:latin typeface="Times New Roman"/>
                <a:cs typeface="Times New Roman"/>
              </a:rPr>
              <a:t>therefore </a:t>
            </a:r>
            <a:r>
              <a:rPr sz="2400" b="0" dirty="0">
                <a:latin typeface="Times New Roman"/>
                <a:cs typeface="Times New Roman"/>
              </a:rPr>
              <a:t>its speed, </a:t>
            </a:r>
            <a:r>
              <a:rPr sz="2400" b="0" spc="-5" dirty="0">
                <a:latin typeface="Times New Roman"/>
                <a:cs typeface="Times New Roman"/>
              </a:rPr>
              <a:t>NC </a:t>
            </a:r>
            <a:r>
              <a:rPr sz="2400" b="0" dirty="0">
                <a:latin typeface="Times New Roman"/>
                <a:cs typeface="Times New Roman"/>
              </a:rPr>
              <a:t>=</a:t>
            </a:r>
            <a:r>
              <a:rPr sz="2400" b="0" spc="-114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0.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40964" y="1074419"/>
            <a:ext cx="4718303" cy="195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6035" y="1269491"/>
            <a:ext cx="413004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188" y="163194"/>
            <a:ext cx="6751955" cy="6595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algn="just">
              <a:lnSpc>
                <a:spcPct val="15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Example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: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In an epicyclic gear train, an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arm carries  two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and B having 36 and 45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teeth 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respectively.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arm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rotates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at 150 </a:t>
            </a:r>
            <a:r>
              <a:rPr sz="24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r.p.m.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the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anticlockwise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direction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about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centre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which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fixed, determine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speed of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 gear A instead of being fixed, makes 300 </a:t>
            </a:r>
            <a:r>
              <a:rPr sz="24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r.p.m.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the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clockwise</a:t>
            </a:r>
            <a:r>
              <a:rPr sz="2400" i="1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direction,</a:t>
            </a:r>
            <a:r>
              <a:rPr sz="2400" i="1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what</a:t>
            </a:r>
            <a:r>
              <a:rPr sz="2400" i="1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i="1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i="1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i="1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400" i="1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i="1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r>
              <a:rPr sz="2400" i="1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  <a:p>
            <a:pPr marL="104139" algn="just">
              <a:lnSpc>
                <a:spcPct val="100000"/>
              </a:lnSpc>
              <a:spcBef>
                <a:spcPts val="144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Solution: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04139" algn="just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Given :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TA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36 ;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45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;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150</a:t>
            </a:r>
            <a:r>
              <a:rPr sz="2400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r.p.m.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04139" algn="just">
              <a:lnSpc>
                <a:spcPct val="100000"/>
              </a:lnSpc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(anticlockwise)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4323" y="690372"/>
            <a:ext cx="5027676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9395" y="885444"/>
            <a:ext cx="4556759" cy="4440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616" y="375482"/>
            <a:ext cx="10880512" cy="5880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" y="0"/>
            <a:ext cx="11576304" cy="659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647" y="173736"/>
            <a:ext cx="10988040" cy="6024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870" y="866902"/>
            <a:ext cx="11697335" cy="386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Simple Gear</a:t>
            </a:r>
            <a:r>
              <a:rPr sz="2400" b="1" i="1" u="heavy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Train: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39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When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 only one gear on each shaft, as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shown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Fig.1, it is known as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simple gear train.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gears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represented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by their pitch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circles.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When the distance between the two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shafts is  small,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two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1 and 2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made to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mesh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with each other to transmit motion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one  shaft to the </a:t>
            </a:r>
            <a:r>
              <a:rPr sz="24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other,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shown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Fig.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(a).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Since the gear 1 drives the gear 2,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1 is  called the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driver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the gear 2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called the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driven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follower.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be noted that the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motion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the driven gear is opposite to the motion of driving</a:t>
            </a:r>
            <a:r>
              <a:rPr sz="24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gear.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367" y="360121"/>
            <a:ext cx="2557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latin typeface="Times New Roman"/>
                <a:cs typeface="Times New Roman"/>
              </a:rPr>
              <a:t>2. </a:t>
            </a:r>
            <a:r>
              <a:rPr sz="2400" dirty="0"/>
              <a:t>Algebraic</a:t>
            </a:r>
            <a:r>
              <a:rPr sz="2400" spc="-100" dirty="0"/>
              <a:t> </a:t>
            </a:r>
            <a:r>
              <a:rPr sz="2400" dirty="0"/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367" y="1087628"/>
            <a:ext cx="8082280" cy="402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Speed of gear</a:t>
            </a: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Speed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B,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Speed 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arm C.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Assuming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arm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 to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fixed, speed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A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arm</a:t>
            </a:r>
            <a:r>
              <a:rPr sz="24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4661535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NC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speed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arm C 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NC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452" y="94488"/>
            <a:ext cx="11903964" cy="652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524" y="289559"/>
            <a:ext cx="11315700" cy="5937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006" y="110998"/>
            <a:ext cx="6280785" cy="459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 a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reverted epicyclic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train, the arm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 carries  two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gears B and C and a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compound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-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E. </a:t>
            </a:r>
            <a:r>
              <a:rPr sz="2400" spc="5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meshes with gear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the gear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 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meshes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 gear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D.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teeth on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 B,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 and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 75, 30 and 90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respectively.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50000"/>
              </a:lnSpc>
              <a:spcBef>
                <a:spcPts val="1405"/>
              </a:spcBef>
            </a:pP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Find the speed and direction of gear C when gear  B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fixed and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arm A makes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100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r.p.m.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clockwise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3616" y="364236"/>
            <a:ext cx="5358383" cy="3727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8688" y="559308"/>
            <a:ext cx="4917948" cy="3139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980" y="416814"/>
            <a:ext cx="11519535" cy="512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Given : TB = 75 ; TC = 30 ; TD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90 ;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100 </a:t>
            </a:r>
            <a:r>
              <a:rPr sz="24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r.p.m.</a:t>
            </a:r>
            <a:r>
              <a:rPr sz="2400" i="1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(clockwise)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400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reverted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 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shown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Fig. First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all,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us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find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(TE).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, dC , </a:t>
            </a:r>
            <a:r>
              <a:rPr sz="2400" i="1" spc="5" dirty="0">
                <a:solidFill>
                  <a:srgbClr val="404040"/>
                </a:solidFill>
                <a:latin typeface="Times New Roman"/>
                <a:cs typeface="Times New Roman"/>
              </a:rPr>
              <a:t>dD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dE be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pitch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circle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diameters of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B, C,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E 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respectively.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geometry of the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figure,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4203700">
              <a:lnSpc>
                <a:spcPct val="100000"/>
              </a:lnSpc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dD</a:t>
            </a:r>
            <a:endParaRPr sz="2400">
              <a:latin typeface="Times New Roman"/>
              <a:cs typeface="Times New Roman"/>
            </a:endParaRPr>
          </a:p>
          <a:p>
            <a:pPr marL="12700" marR="1002030">
              <a:lnSpc>
                <a:spcPct val="198800"/>
              </a:lnSpc>
              <a:spcBef>
                <a:spcPts val="5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Since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 each </a:t>
            </a:r>
            <a:r>
              <a:rPr sz="24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gear,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same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module,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proportional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to their  pitch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circle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diameters,</a:t>
            </a:r>
            <a:r>
              <a:rPr sz="2400" i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therefore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R="400050" algn="ctr">
              <a:lnSpc>
                <a:spcPct val="100000"/>
              </a:lnSpc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i="1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TD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795" y="234393"/>
            <a:ext cx="448246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i="1" spc="-55" dirty="0">
                <a:solidFill>
                  <a:srgbClr val="404040"/>
                </a:solidFill>
                <a:latin typeface="Cambria Math"/>
                <a:cs typeface="Cambria Math"/>
              </a:rPr>
              <a:t>∴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TE = TC + TD – TB = 30 + 90 – 75 =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45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795" y="883665"/>
            <a:ext cx="4280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The table of motions is drawn as follows</a:t>
            </a:r>
            <a:r>
              <a:rPr sz="20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94460"/>
            <a:ext cx="12192000" cy="5463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784" y="1589532"/>
            <a:ext cx="11765280" cy="482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0395"/>
            <a:ext cx="9172956" cy="3331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976" y="315468"/>
            <a:ext cx="8590788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372" y="3546347"/>
            <a:ext cx="8113776" cy="2092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444" y="3741420"/>
            <a:ext cx="7525511" cy="1504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199"/>
                </a:moveTo>
                <a:lnTo>
                  <a:pt x="12192000" y="457199"/>
                </a:ln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9" y="572516"/>
            <a:ext cx="9546590" cy="0"/>
          </a:xfrm>
          <a:custGeom>
            <a:avLst/>
            <a:gdLst/>
            <a:ahLst/>
            <a:cxnLst/>
            <a:rect l="l" t="t" r="r" b="b"/>
            <a:pathLst>
              <a:path w="9546590">
                <a:moveTo>
                  <a:pt x="0" y="0"/>
                </a:moveTo>
                <a:lnTo>
                  <a:pt x="9546336" y="0"/>
                </a:lnTo>
              </a:path>
            </a:pathLst>
          </a:custGeom>
          <a:ln w="5181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>
              <a:lnSpc>
                <a:spcPts val="4380"/>
              </a:lnSpc>
              <a:spcBef>
                <a:spcPts val="890"/>
              </a:spcBef>
            </a:pPr>
            <a:r>
              <a:rPr spc="-50" dirty="0"/>
              <a:t>Compound Epicyclic </a:t>
            </a:r>
            <a:r>
              <a:rPr spc="-40" dirty="0"/>
              <a:t>Gear </a:t>
            </a:r>
            <a:r>
              <a:rPr spc="-65" dirty="0"/>
              <a:t>Train—Sun</a:t>
            </a:r>
            <a:r>
              <a:rPr spc="-280" dirty="0"/>
              <a:t> </a:t>
            </a:r>
            <a:r>
              <a:rPr spc="-40" dirty="0"/>
              <a:t>and  </a:t>
            </a:r>
            <a:r>
              <a:rPr i="1" spc="-45" dirty="0"/>
              <a:t>Planet </a:t>
            </a:r>
            <a:r>
              <a:rPr i="1" spc="-40" dirty="0"/>
              <a:t>Gear</a:t>
            </a:r>
            <a:r>
              <a:rPr i="1" spc="-160" dirty="0"/>
              <a:t> </a:t>
            </a:r>
            <a:r>
              <a:rPr i="1" spc="-5" dirty="0"/>
              <a:t>:</a:t>
            </a:r>
          </a:p>
        </p:txBody>
      </p:sp>
      <p:sp>
        <p:nvSpPr>
          <p:cNvPr id="7" name="object 7"/>
          <p:cNvSpPr/>
          <p:nvPr/>
        </p:nvSpPr>
        <p:spPr>
          <a:xfrm>
            <a:off x="1188719" y="1128775"/>
            <a:ext cx="2952115" cy="0"/>
          </a:xfrm>
          <a:custGeom>
            <a:avLst/>
            <a:gdLst/>
            <a:ahLst/>
            <a:cxnLst/>
            <a:rect l="l" t="t" r="r" b="b"/>
            <a:pathLst>
              <a:path w="2952115">
                <a:moveTo>
                  <a:pt x="0" y="0"/>
                </a:moveTo>
                <a:lnTo>
                  <a:pt x="2951988" y="0"/>
                </a:lnTo>
              </a:path>
            </a:pathLst>
          </a:custGeom>
          <a:ln w="51816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100" y="1350263"/>
            <a:ext cx="11315700" cy="4966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172" y="1545336"/>
            <a:ext cx="10727436" cy="4378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1853" y="307340"/>
            <a:ext cx="11544300" cy="586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Compound </a:t>
            </a:r>
            <a:r>
              <a:rPr sz="24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Epicyclic </a:t>
            </a:r>
            <a:r>
              <a:rPr sz="24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Gear </a:t>
            </a:r>
            <a:r>
              <a:rPr sz="2400" b="1" i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Train—Sun </a:t>
            </a:r>
            <a:r>
              <a:rPr sz="24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24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Planet </a:t>
            </a:r>
            <a:r>
              <a:rPr sz="24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Gear</a:t>
            </a:r>
            <a:r>
              <a:rPr sz="2400" b="1" i="1" u="heavy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compound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epicyclic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train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shown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Fig.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395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consists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two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co-axial shafts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S1 and S2, an annulus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which is fixed,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compound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(or planet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gear)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B-C,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sun gear 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arm H.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annulus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has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internal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teeth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the compound gear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carried by the arm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revolves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freely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on a pin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arm H. The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sun gear is co-axial with the annulus 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arm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but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independent of</a:t>
            </a:r>
            <a:r>
              <a:rPr sz="24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them.</a:t>
            </a:r>
            <a:endParaRPr sz="2400">
              <a:latin typeface="Times New Roman"/>
              <a:cs typeface="Times New Roman"/>
            </a:endParaRPr>
          </a:p>
          <a:p>
            <a:pPr marL="12700" marR="384810">
              <a:lnSpc>
                <a:spcPct val="150000"/>
              </a:lnSpc>
              <a:spcBef>
                <a:spcPts val="140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annulus gear 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meshes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with the gear B and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sun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meshes with the 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C.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It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be noted that when the annulus gear is fixed,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sun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provides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drive and</a:t>
            </a:r>
            <a:r>
              <a:rPr sz="24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when 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sun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is fixed, the annulus gear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provides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drive. In both cases,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arm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acts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follower.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0705" y="288416"/>
            <a:ext cx="11696700" cy="349631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Note</a:t>
            </a:r>
            <a:r>
              <a:rPr sz="2400" b="1" i="1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400" b="1" i="1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i="1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r>
              <a:rPr sz="2400" i="1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i="1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i="1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centre</a:t>
            </a:r>
            <a:r>
              <a:rPr sz="2400" i="1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i="1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i="1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i="1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sun</a:t>
            </a:r>
            <a:r>
              <a:rPr sz="2400" b="1" i="1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gear</a:t>
            </a:r>
            <a:r>
              <a:rPr sz="2400" b="1" i="1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i="1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i="1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</a:t>
            </a:r>
            <a:r>
              <a:rPr sz="2400" i="1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whose</a:t>
            </a:r>
            <a:r>
              <a:rPr sz="2400" i="1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axes</a:t>
            </a:r>
            <a:r>
              <a:rPr sz="2400" i="1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move</a:t>
            </a:r>
            <a:r>
              <a:rPr sz="2400" i="1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i="1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planet</a:t>
            </a:r>
            <a:r>
              <a:rPr sz="24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gears.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405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Let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TA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TB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, and TD be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teeth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NA, NB,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NC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be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speeds for the gears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A,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B, C and D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respectively.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 little consideration will show that when the arm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fixed and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sun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D is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turned anticlockwise,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then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compound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B-C and the annulus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gear A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will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rotate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the clockwise</a:t>
            </a:r>
            <a:r>
              <a:rPr sz="24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989" y="188468"/>
            <a:ext cx="7835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Times New Roman"/>
                <a:cs typeface="Times New Roman"/>
              </a:rPr>
              <a:t>The motion of </a:t>
            </a:r>
            <a:r>
              <a:rPr sz="2000" b="0" spc="-10" dirty="0">
                <a:latin typeface="Times New Roman"/>
                <a:cs typeface="Times New Roman"/>
              </a:rPr>
              <a:t>rotations </a:t>
            </a:r>
            <a:r>
              <a:rPr sz="2000" b="0" dirty="0">
                <a:latin typeface="Times New Roman"/>
                <a:cs typeface="Times New Roman"/>
              </a:rPr>
              <a:t>of the various elements </a:t>
            </a:r>
            <a:r>
              <a:rPr sz="2000" b="0" spc="-25" dirty="0">
                <a:latin typeface="Times New Roman"/>
                <a:cs typeface="Times New Roman"/>
              </a:rPr>
              <a:t>are </a:t>
            </a:r>
            <a:r>
              <a:rPr sz="2000" b="0" dirty="0">
                <a:latin typeface="Times New Roman"/>
                <a:cs typeface="Times New Roman"/>
              </a:rPr>
              <a:t>shown in the table</a:t>
            </a:r>
            <a:r>
              <a:rPr sz="2000" b="0" spc="-200" dirty="0">
                <a:latin typeface="Times New Roman"/>
                <a:cs typeface="Times New Roman"/>
              </a:rPr>
              <a:t> </a:t>
            </a:r>
            <a:r>
              <a:rPr sz="2000" b="0" spc="-25" dirty="0">
                <a:latin typeface="Times New Roman"/>
                <a:cs typeface="Times New Roman"/>
              </a:rPr>
              <a:t>below.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451"/>
            <a:ext cx="12192000" cy="6074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639" y="763523"/>
            <a:ext cx="11870436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415" y="505713"/>
            <a:ext cx="11242675" cy="38665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40"/>
              </a:spcBef>
            </a:pPr>
            <a:r>
              <a:rPr sz="2400" i="1" spc="-5" dirty="0">
                <a:latin typeface="Times New Roman"/>
                <a:cs typeface="Times New Roman"/>
              </a:rPr>
              <a:t>Let </a:t>
            </a:r>
            <a:r>
              <a:rPr sz="2400" i="1" dirty="0">
                <a:latin typeface="Times New Roman"/>
                <a:cs typeface="Times New Roman"/>
              </a:rPr>
              <a:t>N1 = Speed of gear 1(or driver) in</a:t>
            </a:r>
            <a:r>
              <a:rPr sz="2400" i="1" spc="-40" dirty="0">
                <a:latin typeface="Times New Roman"/>
                <a:cs typeface="Times New Roman"/>
              </a:rPr>
              <a:t> r.p.m.,</a:t>
            </a:r>
            <a:endParaRPr sz="2400">
              <a:latin typeface="Times New Roman"/>
              <a:cs typeface="Times New Roman"/>
            </a:endParaRPr>
          </a:p>
          <a:p>
            <a:pPr marL="12700" marR="4608195">
              <a:lnSpc>
                <a:spcPct val="150000"/>
              </a:lnSpc>
            </a:pPr>
            <a:r>
              <a:rPr sz="2400" i="1" dirty="0">
                <a:latin typeface="Times New Roman"/>
                <a:cs typeface="Times New Roman"/>
              </a:rPr>
              <a:t>N2 = Speed of gear 2 </a:t>
            </a:r>
            <a:r>
              <a:rPr sz="2400" i="1" spc="-5" dirty="0">
                <a:latin typeface="Times New Roman"/>
                <a:cs typeface="Times New Roman"/>
              </a:rPr>
              <a:t>(or </a:t>
            </a:r>
            <a:r>
              <a:rPr sz="2400" i="1" dirty="0">
                <a:latin typeface="Times New Roman"/>
                <a:cs typeface="Times New Roman"/>
              </a:rPr>
              <a:t>driven </a:t>
            </a:r>
            <a:r>
              <a:rPr sz="2400" i="1" spc="-5" dirty="0">
                <a:latin typeface="Times New Roman"/>
                <a:cs typeface="Times New Roman"/>
              </a:rPr>
              <a:t>or </a:t>
            </a:r>
            <a:r>
              <a:rPr sz="2400" i="1" dirty="0">
                <a:latin typeface="Times New Roman"/>
                <a:cs typeface="Times New Roman"/>
              </a:rPr>
              <a:t>follower) in</a:t>
            </a:r>
            <a:r>
              <a:rPr sz="2400" i="1" spc="-90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Times New Roman"/>
                <a:cs typeface="Times New Roman"/>
              </a:rPr>
              <a:t>r.p.m.,  </a:t>
            </a:r>
            <a:r>
              <a:rPr sz="2400" i="1" dirty="0">
                <a:latin typeface="Times New Roman"/>
                <a:cs typeface="Times New Roman"/>
              </a:rPr>
              <a:t>T1 = </a:t>
            </a:r>
            <a:r>
              <a:rPr sz="2400" i="1" spc="-5" dirty="0">
                <a:latin typeface="Times New Roman"/>
                <a:cs typeface="Times New Roman"/>
              </a:rPr>
              <a:t>Number </a:t>
            </a:r>
            <a:r>
              <a:rPr sz="2400" i="1" dirty="0">
                <a:latin typeface="Times New Roman"/>
                <a:cs typeface="Times New Roman"/>
              </a:rPr>
              <a:t>of teeth on gear 1,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i="1" spc="-5" dirty="0">
                <a:latin typeface="Times New Roman"/>
                <a:cs typeface="Times New Roman"/>
              </a:rPr>
              <a:t>T2 </a:t>
            </a:r>
            <a:r>
              <a:rPr sz="2400" i="1" dirty="0">
                <a:latin typeface="Times New Roman"/>
                <a:cs typeface="Times New Roman"/>
              </a:rPr>
              <a:t>= </a:t>
            </a:r>
            <a:r>
              <a:rPr sz="2400" i="1" spc="-5" dirty="0">
                <a:latin typeface="Times New Roman"/>
                <a:cs typeface="Times New Roman"/>
              </a:rPr>
              <a:t>Number </a:t>
            </a:r>
            <a:r>
              <a:rPr sz="2400" i="1" dirty="0">
                <a:latin typeface="Times New Roman"/>
                <a:cs typeface="Times New Roman"/>
              </a:rPr>
              <a:t>of teeth on gear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400" i="1" dirty="0">
                <a:latin typeface="Times New Roman"/>
                <a:cs typeface="Times New Roman"/>
              </a:rPr>
              <a:t>Since the speed ratio </a:t>
            </a:r>
            <a:r>
              <a:rPr sz="2400" i="1" spc="-5" dirty="0">
                <a:latin typeface="Times New Roman"/>
                <a:cs typeface="Times New Roman"/>
              </a:rPr>
              <a:t>(or </a:t>
            </a:r>
            <a:r>
              <a:rPr sz="2400" i="1" dirty="0">
                <a:latin typeface="Times New Roman"/>
                <a:cs typeface="Times New Roman"/>
              </a:rPr>
              <a:t>velocity ratio) of gear train </a:t>
            </a:r>
            <a:r>
              <a:rPr sz="2400" i="1" spc="-5" dirty="0">
                <a:latin typeface="Times New Roman"/>
                <a:cs typeface="Times New Roman"/>
              </a:rPr>
              <a:t>is </a:t>
            </a:r>
            <a:r>
              <a:rPr sz="2400" i="1" dirty="0">
                <a:latin typeface="Times New Roman"/>
                <a:cs typeface="Times New Roman"/>
              </a:rPr>
              <a:t>the ratio of the speed of the </a:t>
            </a:r>
            <a:r>
              <a:rPr sz="2400" i="1" spc="-5" dirty="0">
                <a:latin typeface="Times New Roman"/>
                <a:cs typeface="Times New Roman"/>
              </a:rPr>
              <a:t>driver</a:t>
            </a:r>
            <a:r>
              <a:rPr sz="2400" i="1" spc="-229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to  the speed of the driven </a:t>
            </a:r>
            <a:r>
              <a:rPr sz="2400" i="1" spc="-5" dirty="0">
                <a:latin typeface="Times New Roman"/>
                <a:cs typeface="Times New Roman"/>
              </a:rPr>
              <a:t>or </a:t>
            </a:r>
            <a:r>
              <a:rPr sz="2400" i="1" dirty="0">
                <a:latin typeface="Times New Roman"/>
                <a:cs typeface="Times New Roman"/>
              </a:rPr>
              <a:t>follower and </a:t>
            </a:r>
            <a:r>
              <a:rPr sz="2400" i="1" spc="-5" dirty="0">
                <a:latin typeface="Times New Roman"/>
                <a:cs typeface="Times New Roman"/>
              </a:rPr>
              <a:t>ratio </a:t>
            </a:r>
            <a:r>
              <a:rPr sz="2400" i="1" dirty="0">
                <a:latin typeface="Times New Roman"/>
                <a:cs typeface="Times New Roman"/>
              </a:rPr>
              <a:t>of </a:t>
            </a:r>
            <a:r>
              <a:rPr sz="2400" i="1" spc="-5" dirty="0">
                <a:latin typeface="Times New Roman"/>
                <a:cs typeface="Times New Roman"/>
              </a:rPr>
              <a:t>speeds </a:t>
            </a:r>
            <a:r>
              <a:rPr sz="2400" i="1" dirty="0">
                <a:latin typeface="Times New Roman"/>
                <a:cs typeface="Times New Roman"/>
              </a:rPr>
              <a:t>of any pair of </a:t>
            </a:r>
            <a:r>
              <a:rPr sz="2400" i="1" spc="-5" dirty="0">
                <a:latin typeface="Times New Roman"/>
                <a:cs typeface="Times New Roman"/>
              </a:rPr>
              <a:t>gears </a:t>
            </a:r>
            <a:r>
              <a:rPr sz="2400" i="1" dirty="0">
                <a:latin typeface="Times New Roman"/>
                <a:cs typeface="Times New Roman"/>
              </a:rPr>
              <a:t>in </a:t>
            </a:r>
            <a:r>
              <a:rPr sz="2400" i="1" spc="-5" dirty="0">
                <a:latin typeface="Times New Roman"/>
                <a:cs typeface="Times New Roman"/>
              </a:rPr>
              <a:t>mesh is </a:t>
            </a:r>
            <a:r>
              <a:rPr sz="2400" i="1" dirty="0">
                <a:latin typeface="Times New Roman"/>
                <a:cs typeface="Times New Roman"/>
              </a:rPr>
              <a:t>the  inverse of their </a:t>
            </a:r>
            <a:r>
              <a:rPr sz="2400" i="1" spc="-5" dirty="0">
                <a:latin typeface="Times New Roman"/>
                <a:cs typeface="Times New Roman"/>
              </a:rPr>
              <a:t>number </a:t>
            </a:r>
            <a:r>
              <a:rPr sz="2400" i="1" dirty="0">
                <a:latin typeface="Times New Roman"/>
                <a:cs typeface="Times New Roman"/>
              </a:rPr>
              <a:t>of teeth,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therefore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2876" y="5743954"/>
            <a:ext cx="2525268" cy="1114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8115" y="4573523"/>
            <a:ext cx="2494915" cy="1181100"/>
          </a:xfrm>
          <a:custGeom>
            <a:avLst/>
            <a:gdLst/>
            <a:ahLst/>
            <a:cxnLst/>
            <a:rect l="l" t="t" r="r" b="b"/>
            <a:pathLst>
              <a:path w="2494915" h="1181100">
                <a:moveTo>
                  <a:pt x="2393315" y="0"/>
                </a:moveTo>
                <a:lnTo>
                  <a:pt x="101473" y="0"/>
                </a:lnTo>
                <a:lnTo>
                  <a:pt x="61989" y="7979"/>
                </a:lnTo>
                <a:lnTo>
                  <a:pt x="29733" y="29733"/>
                </a:lnTo>
                <a:lnTo>
                  <a:pt x="7979" y="61989"/>
                </a:lnTo>
                <a:lnTo>
                  <a:pt x="0" y="101473"/>
                </a:lnTo>
                <a:lnTo>
                  <a:pt x="0" y="1079588"/>
                </a:lnTo>
                <a:lnTo>
                  <a:pt x="7979" y="1119104"/>
                </a:lnTo>
                <a:lnTo>
                  <a:pt x="29733" y="1151370"/>
                </a:lnTo>
                <a:lnTo>
                  <a:pt x="61989" y="1173123"/>
                </a:lnTo>
                <a:lnTo>
                  <a:pt x="101473" y="1181100"/>
                </a:lnTo>
                <a:lnTo>
                  <a:pt x="2393315" y="1181100"/>
                </a:lnTo>
                <a:lnTo>
                  <a:pt x="2432798" y="1173123"/>
                </a:lnTo>
                <a:lnTo>
                  <a:pt x="2465054" y="1151370"/>
                </a:lnTo>
                <a:lnTo>
                  <a:pt x="2486808" y="1119104"/>
                </a:lnTo>
                <a:lnTo>
                  <a:pt x="2494788" y="1079588"/>
                </a:lnTo>
                <a:lnTo>
                  <a:pt x="2494788" y="101473"/>
                </a:lnTo>
                <a:lnTo>
                  <a:pt x="2486808" y="61989"/>
                </a:lnTo>
                <a:lnTo>
                  <a:pt x="2465054" y="29733"/>
                </a:lnTo>
                <a:lnTo>
                  <a:pt x="2432798" y="7979"/>
                </a:lnTo>
                <a:lnTo>
                  <a:pt x="239331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8115" y="4573523"/>
            <a:ext cx="2494788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980" y="172292"/>
            <a:ext cx="1147318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400" i="1" dirty="0">
                <a:latin typeface="Times New Roman"/>
                <a:cs typeface="Times New Roman"/>
              </a:rPr>
              <a:t>In an </a:t>
            </a:r>
            <a:r>
              <a:rPr sz="2400" i="1" spc="-5" dirty="0">
                <a:latin typeface="Times New Roman"/>
                <a:cs typeface="Times New Roman"/>
              </a:rPr>
              <a:t>epicyclic </a:t>
            </a:r>
            <a:r>
              <a:rPr sz="2400" i="1" dirty="0">
                <a:latin typeface="Times New Roman"/>
                <a:cs typeface="Times New Roman"/>
              </a:rPr>
              <a:t>gear train, the internal </a:t>
            </a:r>
            <a:r>
              <a:rPr sz="2400" i="1" spc="-5" dirty="0">
                <a:latin typeface="Times New Roman"/>
                <a:cs typeface="Times New Roman"/>
              </a:rPr>
              <a:t>wheels </a:t>
            </a:r>
            <a:r>
              <a:rPr sz="2400" i="1" dirty="0">
                <a:latin typeface="Times New Roman"/>
                <a:cs typeface="Times New Roman"/>
              </a:rPr>
              <a:t>A and B and </a:t>
            </a:r>
            <a:r>
              <a:rPr sz="2400" i="1" spc="-5" dirty="0">
                <a:latin typeface="Times New Roman"/>
                <a:cs typeface="Times New Roman"/>
              </a:rPr>
              <a:t>compound wheels </a:t>
            </a:r>
            <a:r>
              <a:rPr sz="2400" i="1" dirty="0">
                <a:latin typeface="Times New Roman"/>
                <a:cs typeface="Times New Roman"/>
              </a:rPr>
              <a:t>C and D </a:t>
            </a:r>
            <a:r>
              <a:rPr sz="2400" i="1" spc="-15" dirty="0">
                <a:latin typeface="Times New Roman"/>
                <a:cs typeface="Times New Roman"/>
              </a:rPr>
              <a:t>rotate  </a:t>
            </a:r>
            <a:r>
              <a:rPr sz="2400" i="1" dirty="0">
                <a:latin typeface="Times New Roman"/>
                <a:cs typeface="Times New Roman"/>
              </a:rPr>
              <a:t>independently about axis </a:t>
            </a:r>
            <a:r>
              <a:rPr sz="2400" i="1" spc="-5" dirty="0">
                <a:latin typeface="Times New Roman"/>
                <a:cs typeface="Times New Roman"/>
              </a:rPr>
              <a:t>O. The </a:t>
            </a:r>
            <a:r>
              <a:rPr sz="2400" i="1" dirty="0">
                <a:latin typeface="Times New Roman"/>
                <a:cs typeface="Times New Roman"/>
              </a:rPr>
              <a:t>wheels E and F </a:t>
            </a:r>
            <a:r>
              <a:rPr sz="2400" i="1" spc="-15" dirty="0">
                <a:latin typeface="Times New Roman"/>
                <a:cs typeface="Times New Roman"/>
              </a:rPr>
              <a:t>rotate </a:t>
            </a:r>
            <a:r>
              <a:rPr sz="2400" i="1" dirty="0">
                <a:latin typeface="Times New Roman"/>
                <a:cs typeface="Times New Roman"/>
              </a:rPr>
              <a:t>on pins fixed to the </a:t>
            </a:r>
            <a:r>
              <a:rPr sz="2400" i="1" spc="-5" dirty="0">
                <a:latin typeface="Times New Roman"/>
                <a:cs typeface="Times New Roman"/>
              </a:rPr>
              <a:t>arm G. </a:t>
            </a:r>
            <a:r>
              <a:rPr sz="2400" i="1" dirty="0">
                <a:latin typeface="Times New Roman"/>
                <a:cs typeface="Times New Roman"/>
              </a:rPr>
              <a:t>E </a:t>
            </a:r>
            <a:r>
              <a:rPr sz="2400" i="1" spc="-5" dirty="0">
                <a:latin typeface="Times New Roman"/>
                <a:cs typeface="Times New Roman"/>
              </a:rPr>
              <a:t>gears  </a:t>
            </a:r>
            <a:r>
              <a:rPr sz="2400" i="1" dirty="0">
                <a:latin typeface="Times New Roman"/>
                <a:cs typeface="Times New Roman"/>
              </a:rPr>
              <a:t>with A and C and F </a:t>
            </a:r>
            <a:r>
              <a:rPr sz="2400" i="1" spc="-5" dirty="0">
                <a:latin typeface="Times New Roman"/>
                <a:cs typeface="Times New Roman"/>
              </a:rPr>
              <a:t>gears </a:t>
            </a:r>
            <a:r>
              <a:rPr sz="2400" i="1" dirty="0">
                <a:latin typeface="Times New Roman"/>
                <a:cs typeface="Times New Roman"/>
              </a:rPr>
              <a:t>with B and </a:t>
            </a:r>
            <a:r>
              <a:rPr sz="2400" i="1" spc="-10" dirty="0">
                <a:latin typeface="Times New Roman"/>
                <a:cs typeface="Times New Roman"/>
              </a:rPr>
              <a:t>D. </a:t>
            </a:r>
            <a:r>
              <a:rPr sz="2400" i="1" dirty="0">
                <a:latin typeface="Times New Roman"/>
                <a:cs typeface="Times New Roman"/>
              </a:rPr>
              <a:t>All the </a:t>
            </a:r>
            <a:r>
              <a:rPr sz="2400" i="1" spc="-5" dirty="0">
                <a:latin typeface="Times New Roman"/>
                <a:cs typeface="Times New Roman"/>
              </a:rPr>
              <a:t>wheels </a:t>
            </a:r>
            <a:r>
              <a:rPr sz="2400" i="1" dirty="0">
                <a:latin typeface="Times New Roman"/>
                <a:cs typeface="Times New Roman"/>
              </a:rPr>
              <a:t>have the </a:t>
            </a:r>
            <a:r>
              <a:rPr sz="2400" i="1" spc="-5" dirty="0">
                <a:latin typeface="Times New Roman"/>
                <a:cs typeface="Times New Roman"/>
              </a:rPr>
              <a:t>same </a:t>
            </a:r>
            <a:r>
              <a:rPr sz="2400" i="1" dirty="0">
                <a:latin typeface="Times New Roman"/>
                <a:cs typeface="Times New Roman"/>
              </a:rPr>
              <a:t>module and the</a:t>
            </a:r>
            <a:r>
              <a:rPr sz="2400" i="1" spc="-18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number  </a:t>
            </a:r>
            <a:r>
              <a:rPr sz="2400" i="1" dirty="0">
                <a:latin typeface="Times New Roman"/>
                <a:cs typeface="Times New Roman"/>
              </a:rPr>
              <a:t>of teeth </a:t>
            </a:r>
            <a:r>
              <a:rPr sz="2400" i="1" spc="-30" dirty="0">
                <a:latin typeface="Times New Roman"/>
                <a:cs typeface="Times New Roman"/>
              </a:rPr>
              <a:t>are </a:t>
            </a:r>
            <a:r>
              <a:rPr sz="2400" i="1" dirty="0">
                <a:latin typeface="Times New Roman"/>
                <a:cs typeface="Times New Roman"/>
              </a:rPr>
              <a:t>: TC = 28; TD = 26; TE = TF =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18.</a:t>
            </a:r>
            <a:endParaRPr sz="2400">
              <a:latin typeface="Times New Roman"/>
              <a:cs typeface="Times New Roman"/>
            </a:endParaRPr>
          </a:p>
          <a:p>
            <a:pPr marL="12700" marR="364490">
              <a:lnSpc>
                <a:spcPct val="150000"/>
              </a:lnSpc>
            </a:pPr>
            <a:r>
              <a:rPr sz="2400" b="1" i="1" dirty="0">
                <a:latin typeface="Times New Roman"/>
                <a:cs typeface="Times New Roman"/>
              </a:rPr>
              <a:t>1. </a:t>
            </a:r>
            <a:r>
              <a:rPr sz="2400" i="1" dirty="0">
                <a:latin typeface="Times New Roman"/>
                <a:cs typeface="Times New Roman"/>
              </a:rPr>
              <a:t>Sketch the arrangement ; </a:t>
            </a:r>
            <a:r>
              <a:rPr sz="2400" b="1" i="1" dirty="0">
                <a:latin typeface="Times New Roman"/>
                <a:cs typeface="Times New Roman"/>
              </a:rPr>
              <a:t>2. </a:t>
            </a:r>
            <a:r>
              <a:rPr sz="2400" i="1" dirty="0">
                <a:latin typeface="Times New Roman"/>
                <a:cs typeface="Times New Roman"/>
              </a:rPr>
              <a:t>Find the </a:t>
            </a:r>
            <a:r>
              <a:rPr sz="2400" i="1" spc="-5" dirty="0">
                <a:latin typeface="Times New Roman"/>
                <a:cs typeface="Times New Roman"/>
              </a:rPr>
              <a:t>number </a:t>
            </a:r>
            <a:r>
              <a:rPr sz="2400" i="1" dirty="0">
                <a:latin typeface="Times New Roman"/>
                <a:cs typeface="Times New Roman"/>
              </a:rPr>
              <a:t>of teeth on A and B ; </a:t>
            </a:r>
            <a:r>
              <a:rPr sz="2400" b="1" i="1" dirty="0">
                <a:latin typeface="Times New Roman"/>
                <a:cs typeface="Times New Roman"/>
              </a:rPr>
              <a:t>3. </a:t>
            </a:r>
            <a:r>
              <a:rPr sz="2400" i="1" dirty="0">
                <a:latin typeface="Times New Roman"/>
                <a:cs typeface="Times New Roman"/>
              </a:rPr>
              <a:t>If the </a:t>
            </a:r>
            <a:r>
              <a:rPr sz="2400" i="1" spc="-5" dirty="0">
                <a:latin typeface="Times New Roman"/>
                <a:cs typeface="Times New Roman"/>
              </a:rPr>
              <a:t>arm G</a:t>
            </a:r>
            <a:r>
              <a:rPr sz="2400" i="1" spc="-204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makes  </a:t>
            </a:r>
            <a:r>
              <a:rPr sz="2400" i="1" dirty="0">
                <a:latin typeface="Times New Roman"/>
                <a:cs typeface="Times New Roman"/>
              </a:rPr>
              <a:t>100 </a:t>
            </a:r>
            <a:r>
              <a:rPr sz="2400" i="1" spc="-50" dirty="0">
                <a:latin typeface="Times New Roman"/>
                <a:cs typeface="Times New Roman"/>
              </a:rPr>
              <a:t>r.p.m. </a:t>
            </a:r>
            <a:r>
              <a:rPr sz="2400" i="1" dirty="0">
                <a:latin typeface="Times New Roman"/>
                <a:cs typeface="Times New Roman"/>
              </a:rPr>
              <a:t>clockwise and A </a:t>
            </a:r>
            <a:r>
              <a:rPr sz="2400" i="1" spc="-5" dirty="0">
                <a:latin typeface="Times New Roman"/>
                <a:cs typeface="Times New Roman"/>
              </a:rPr>
              <a:t>is</a:t>
            </a:r>
            <a:r>
              <a:rPr sz="2400" i="1" spc="-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fixed,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400" i="1" dirty="0">
                <a:latin typeface="Times New Roman"/>
                <a:cs typeface="Times New Roman"/>
              </a:rPr>
              <a:t>find the speed of B ; and </a:t>
            </a:r>
            <a:r>
              <a:rPr sz="2400" b="1" i="1" dirty="0">
                <a:latin typeface="Times New Roman"/>
                <a:cs typeface="Times New Roman"/>
              </a:rPr>
              <a:t>4. </a:t>
            </a:r>
            <a:r>
              <a:rPr sz="2400" i="1" dirty="0">
                <a:latin typeface="Times New Roman"/>
                <a:cs typeface="Times New Roman"/>
              </a:rPr>
              <a:t>If the </a:t>
            </a:r>
            <a:r>
              <a:rPr sz="2400" i="1" spc="-5" dirty="0">
                <a:latin typeface="Times New Roman"/>
                <a:cs typeface="Times New Roman"/>
              </a:rPr>
              <a:t>arm G makes 100 </a:t>
            </a:r>
            <a:r>
              <a:rPr sz="2400" i="1" spc="-50" dirty="0">
                <a:latin typeface="Times New Roman"/>
                <a:cs typeface="Times New Roman"/>
              </a:rPr>
              <a:t>r.p.m. </a:t>
            </a:r>
            <a:r>
              <a:rPr sz="2400" i="1" dirty="0">
                <a:latin typeface="Times New Roman"/>
                <a:cs typeface="Times New Roman"/>
              </a:rPr>
              <a:t>clockwise and wheel A </a:t>
            </a:r>
            <a:r>
              <a:rPr sz="2400" i="1" spc="-5" dirty="0">
                <a:latin typeface="Times New Roman"/>
                <a:cs typeface="Times New Roman"/>
              </a:rPr>
              <a:t>makes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i="1" spc="-50" dirty="0">
                <a:latin typeface="Times New Roman"/>
                <a:cs typeface="Times New Roman"/>
              </a:rPr>
              <a:t>r.p.m. </a:t>
            </a:r>
            <a:r>
              <a:rPr sz="2400" i="1" dirty="0">
                <a:latin typeface="Times New Roman"/>
                <a:cs typeface="Times New Roman"/>
              </a:rPr>
              <a:t>counter clockwise ; find the speed of wheel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B..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7906" y="390520"/>
            <a:ext cx="2381572" cy="2399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264" y="265303"/>
            <a:ext cx="8380730" cy="49644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Given : TC = 28 ; TD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= 26 ;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TE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TF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=</a:t>
            </a:r>
            <a:r>
              <a:rPr sz="2400" i="1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18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17500" algn="l"/>
              </a:tabLst>
            </a:pPr>
            <a:r>
              <a:rPr sz="24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Sketch the</a:t>
            </a:r>
            <a:r>
              <a:rPr sz="2400" b="1" i="1" spc="-15" dirty="0">
                <a:solidFill>
                  <a:srgbClr val="EC008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EC008D"/>
                </a:solidFill>
                <a:latin typeface="Times New Roman"/>
                <a:cs typeface="Times New Roman"/>
              </a:rPr>
              <a:t>arrangement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The arrangement is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shown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2400" i="1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Fig.</a:t>
            </a:r>
            <a:endParaRPr sz="2400">
              <a:latin typeface="Times New Roman"/>
              <a:cs typeface="Times New Roman"/>
            </a:endParaRPr>
          </a:p>
          <a:p>
            <a:pPr marL="12700" marR="3212465">
              <a:lnSpc>
                <a:spcPct val="150100"/>
              </a:lnSpc>
              <a:buAutoNum type="arabicPeriod" startAt="2"/>
              <a:tabLst>
                <a:tab pos="317500" algn="l"/>
              </a:tabLst>
            </a:pPr>
            <a:r>
              <a:rPr sz="24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Number of </a:t>
            </a:r>
            <a:r>
              <a:rPr sz="2400" b="1" i="1" dirty="0">
                <a:solidFill>
                  <a:srgbClr val="EC008D"/>
                </a:solidFill>
                <a:latin typeface="Times New Roman"/>
                <a:cs typeface="Times New Roman"/>
              </a:rPr>
              <a:t>teeth </a:t>
            </a:r>
            <a:r>
              <a:rPr sz="24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on wheels </a:t>
            </a:r>
            <a:r>
              <a:rPr sz="2400" b="1" i="1" dirty="0">
                <a:solidFill>
                  <a:srgbClr val="EC008D"/>
                </a:solidFill>
                <a:latin typeface="Times New Roman"/>
                <a:cs typeface="Times New Roman"/>
              </a:rPr>
              <a:t>A and B </a:t>
            </a:r>
            <a:r>
              <a:rPr sz="2400" b="1" i="1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Let </a:t>
            </a:r>
            <a:r>
              <a:rPr sz="2400" i="1" spc="-95" dirty="0">
                <a:solidFill>
                  <a:srgbClr val="221F1F"/>
                </a:solidFill>
                <a:latin typeface="Times New Roman"/>
                <a:cs typeface="Times New Roman"/>
              </a:rPr>
              <a:t>TA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of teeth on wheel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A,</a:t>
            </a:r>
            <a:r>
              <a:rPr sz="2400" i="1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and 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TB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of teeth on wheel</a:t>
            </a:r>
            <a:r>
              <a:rPr sz="2400" i="1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B.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If dA , dB , dC ,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dD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, </a:t>
            </a:r>
            <a:r>
              <a:rPr sz="2400" i="1" spc="5" dirty="0">
                <a:solidFill>
                  <a:srgbClr val="221F1F"/>
                </a:solidFill>
                <a:latin typeface="Times New Roman"/>
                <a:cs typeface="Times New Roman"/>
              </a:rPr>
              <a:t>dE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and dF </a:t>
            </a:r>
            <a:r>
              <a:rPr sz="2400" i="1" spc="-30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pitch </a:t>
            </a:r>
            <a:r>
              <a:rPr sz="2400" i="1" spc="-20" dirty="0">
                <a:solidFill>
                  <a:srgbClr val="221F1F"/>
                </a:solidFill>
                <a:latin typeface="Times New Roman"/>
                <a:cs typeface="Times New Roman"/>
              </a:rPr>
              <a:t>circle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diameters </a:t>
            </a:r>
            <a:r>
              <a:rPr sz="2400" i="1" spc="-1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2400" i="1" spc="5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wheels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A, B, C, D,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E and F </a:t>
            </a:r>
            <a:r>
              <a:rPr sz="2400" i="1" spc="-20" dirty="0">
                <a:solidFill>
                  <a:srgbClr val="221F1F"/>
                </a:solidFill>
                <a:latin typeface="Times New Roman"/>
                <a:cs typeface="Times New Roman"/>
              </a:rPr>
              <a:t>respectively,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then </a:t>
            </a:r>
            <a:r>
              <a:rPr sz="2400" i="1" spc="-30" dirty="0">
                <a:solidFill>
                  <a:srgbClr val="221F1F"/>
                </a:solidFill>
                <a:latin typeface="Times New Roman"/>
                <a:cs typeface="Times New Roman"/>
              </a:rPr>
              <a:t>from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geometry </a:t>
            </a:r>
            <a:r>
              <a:rPr sz="2400" i="1" spc="-15" dirty="0">
                <a:solidFill>
                  <a:srgbClr val="221F1F"/>
                </a:solidFill>
                <a:latin typeface="Times New Roman"/>
                <a:cs typeface="Times New Roman"/>
              </a:rPr>
              <a:t>of  </a:t>
            </a:r>
            <a:r>
              <a:rPr sz="2400" i="1" dirty="0">
                <a:solidFill>
                  <a:srgbClr val="221F1F"/>
                </a:solidFill>
                <a:latin typeface="Times New Roman"/>
                <a:cs typeface="Times New Roman"/>
              </a:rPr>
              <a:t>Fig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687" y="755650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8142" y="207010"/>
            <a:ext cx="1521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dA = dC + 2 dE  dB = </a:t>
            </a:r>
            <a:r>
              <a:rPr sz="1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dD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+ 2</a:t>
            </a:r>
            <a:r>
              <a:rPr sz="1800" i="1" spc="-9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dF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687" y="1029588"/>
            <a:ext cx="959802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0" marR="5080" indent="-1828800">
              <a:lnSpc>
                <a:spcPct val="150100"/>
              </a:lnSpc>
              <a:spcBef>
                <a:spcPts val="100"/>
              </a:spcBef>
            </a:pP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Since the </a:t>
            </a:r>
            <a:r>
              <a:rPr sz="1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number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of teeth </a:t>
            </a:r>
            <a:r>
              <a:rPr sz="1800" i="1" spc="-30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800" i="1" spc="-10" dirty="0">
                <a:solidFill>
                  <a:srgbClr val="221F1F"/>
                </a:solidFill>
                <a:latin typeface="Times New Roman"/>
                <a:cs typeface="Times New Roman"/>
              </a:rPr>
              <a:t>proportional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to their pitch </a:t>
            </a:r>
            <a:r>
              <a:rPr sz="1800" i="1" spc="-15" dirty="0">
                <a:solidFill>
                  <a:srgbClr val="221F1F"/>
                </a:solidFill>
                <a:latin typeface="Times New Roman"/>
                <a:cs typeface="Times New Roman"/>
              </a:rPr>
              <a:t>circle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diameters, </a:t>
            </a:r>
            <a:r>
              <a:rPr sz="1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same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module, </a:t>
            </a:r>
            <a:r>
              <a:rPr sz="1800" i="1" spc="-20" dirty="0">
                <a:solidFill>
                  <a:srgbClr val="221F1F"/>
                </a:solidFill>
                <a:latin typeface="Times New Roman"/>
                <a:cs typeface="Times New Roman"/>
              </a:rPr>
              <a:t>therefore  </a:t>
            </a:r>
            <a:r>
              <a:rPr sz="1800" i="1" spc="-75" dirty="0">
                <a:solidFill>
                  <a:srgbClr val="221F1F"/>
                </a:solidFill>
                <a:latin typeface="Times New Roman"/>
                <a:cs typeface="Times New Roman"/>
              </a:rPr>
              <a:t>TA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= </a:t>
            </a:r>
            <a:r>
              <a:rPr sz="1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TC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+ 2 </a:t>
            </a:r>
            <a:r>
              <a:rPr sz="1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TE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= 28 + 2 × 18 = 64</a:t>
            </a:r>
            <a:r>
              <a:rPr sz="1800" i="1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Ans.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840864" algn="l"/>
              </a:tabLst>
            </a:pP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and	</a:t>
            </a:r>
            <a:r>
              <a:rPr sz="1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TB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= </a:t>
            </a:r>
            <a:r>
              <a:rPr sz="1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TD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+ 2 </a:t>
            </a:r>
            <a:r>
              <a:rPr sz="1800" i="1" spc="-5" dirty="0">
                <a:solidFill>
                  <a:srgbClr val="221F1F"/>
                </a:solidFill>
                <a:latin typeface="Times New Roman"/>
                <a:cs typeface="Times New Roman"/>
              </a:rPr>
              <a:t>TF </a:t>
            </a:r>
            <a:r>
              <a:rPr sz="1800" i="1" dirty="0">
                <a:solidFill>
                  <a:srgbClr val="221F1F"/>
                </a:solidFill>
                <a:latin typeface="Times New Roman"/>
                <a:cs typeface="Times New Roman"/>
              </a:rPr>
              <a:t>= 26 + 2 × 18 = 62</a:t>
            </a:r>
            <a:r>
              <a:rPr sz="1800" i="1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Ans.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i="1" dirty="0">
                <a:solidFill>
                  <a:srgbClr val="EC008D"/>
                </a:solidFill>
                <a:latin typeface="Times New Roman"/>
                <a:cs typeface="Times New Roman"/>
              </a:rPr>
              <a:t>3. Speed of </a:t>
            </a:r>
            <a:r>
              <a:rPr sz="18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wheel </a:t>
            </a:r>
            <a:r>
              <a:rPr sz="1800" b="1" i="1" dirty="0">
                <a:solidFill>
                  <a:srgbClr val="EC008D"/>
                </a:solidFill>
                <a:latin typeface="Times New Roman"/>
                <a:cs typeface="Times New Roman"/>
              </a:rPr>
              <a:t>B </a:t>
            </a:r>
            <a:r>
              <a:rPr sz="18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when </a:t>
            </a:r>
            <a:r>
              <a:rPr sz="1800" b="1" i="1" dirty="0">
                <a:solidFill>
                  <a:srgbClr val="EC008D"/>
                </a:solidFill>
                <a:latin typeface="Times New Roman"/>
                <a:cs typeface="Times New Roman"/>
              </a:rPr>
              <a:t>arm </a:t>
            </a:r>
            <a:r>
              <a:rPr sz="18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G </a:t>
            </a:r>
            <a:r>
              <a:rPr sz="1800" b="1" i="1" dirty="0">
                <a:solidFill>
                  <a:srgbClr val="EC008D"/>
                </a:solidFill>
                <a:latin typeface="Times New Roman"/>
                <a:cs typeface="Times New Roman"/>
              </a:rPr>
              <a:t>makes 100 </a:t>
            </a:r>
            <a:r>
              <a:rPr sz="1800" b="1" i="1" spc="-20" dirty="0">
                <a:solidFill>
                  <a:srgbClr val="EC008D"/>
                </a:solidFill>
                <a:latin typeface="Times New Roman"/>
                <a:cs typeface="Times New Roman"/>
              </a:rPr>
              <a:t>r.p.m. </a:t>
            </a:r>
            <a:r>
              <a:rPr sz="1800" b="1" i="1" dirty="0">
                <a:solidFill>
                  <a:srgbClr val="EC008D"/>
                </a:solidFill>
                <a:latin typeface="Times New Roman"/>
                <a:cs typeface="Times New Roman"/>
              </a:rPr>
              <a:t>clockwise and </a:t>
            </a:r>
            <a:r>
              <a:rPr sz="18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wheel </a:t>
            </a:r>
            <a:r>
              <a:rPr sz="1800" b="1" i="1" dirty="0">
                <a:solidFill>
                  <a:srgbClr val="EC008D"/>
                </a:solidFill>
                <a:latin typeface="Times New Roman"/>
                <a:cs typeface="Times New Roman"/>
              </a:rPr>
              <a:t>A </a:t>
            </a:r>
            <a:r>
              <a:rPr sz="1800" b="1" i="1" spc="-5" dirty="0">
                <a:solidFill>
                  <a:srgbClr val="EC008D"/>
                </a:solidFill>
                <a:latin typeface="Times New Roman"/>
                <a:cs typeface="Times New Roman"/>
              </a:rPr>
              <a:t>is</a:t>
            </a:r>
            <a:r>
              <a:rPr sz="1800" b="1" i="1" spc="-185" dirty="0">
                <a:solidFill>
                  <a:srgbClr val="EC008D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EC008D"/>
                </a:solidFill>
                <a:latin typeface="Times New Roman"/>
                <a:cs typeface="Times New Roman"/>
              </a:rPr>
              <a:t>fixed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17096" cy="6807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423904" cy="6414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" y="71627"/>
            <a:ext cx="12091416" cy="6422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63" y="266700"/>
            <a:ext cx="11503152" cy="5833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415" y="0"/>
            <a:ext cx="1110234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be noted that ratio of the speed of the driven or follower to the speed of the driver</a:t>
            </a:r>
            <a:r>
              <a:rPr sz="2400" i="1" spc="-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known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train value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train.</a:t>
            </a:r>
            <a:r>
              <a:rPr sz="24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Mathematically,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415" y="2685161"/>
            <a:ext cx="11424285" cy="257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Sometimes,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distance between the two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is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large.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motion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one gear to 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another,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such a case,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be transmitted by either of the following two methods</a:t>
            </a:r>
            <a:r>
              <a:rPr sz="24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Font typeface="Times New Roman"/>
              <a:buAutoNum type="arabicPeriod"/>
              <a:tabLst>
                <a:tab pos="317500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providing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large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sized </a:t>
            </a:r>
            <a:r>
              <a:rPr sz="24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gear,</a:t>
            </a:r>
            <a:r>
              <a:rPr sz="24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04040"/>
              </a:buClr>
              <a:buFont typeface="Times New Roman"/>
              <a:buAutoNum type="arabicPeriod"/>
            </a:pPr>
            <a:endParaRPr sz="245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Font typeface="Times New Roman"/>
              <a:buAutoNum type="arabicPeriod"/>
              <a:tabLst>
                <a:tab pos="317500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providing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one or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more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intermediate</a:t>
            </a:r>
            <a:r>
              <a:rPr sz="24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3628" y="2479548"/>
            <a:ext cx="2526792" cy="103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8867" y="1487424"/>
            <a:ext cx="2496820" cy="1003300"/>
          </a:xfrm>
          <a:custGeom>
            <a:avLst/>
            <a:gdLst/>
            <a:ahLst/>
            <a:cxnLst/>
            <a:rect l="l" t="t" r="r" b="b"/>
            <a:pathLst>
              <a:path w="2496820" h="1003300">
                <a:moveTo>
                  <a:pt x="2410079" y="0"/>
                </a:moveTo>
                <a:lnTo>
                  <a:pt x="86233" y="0"/>
                </a:lnTo>
                <a:lnTo>
                  <a:pt x="52667" y="6776"/>
                </a:lnTo>
                <a:lnTo>
                  <a:pt x="25257" y="25257"/>
                </a:lnTo>
                <a:lnTo>
                  <a:pt x="6776" y="52667"/>
                </a:lnTo>
                <a:lnTo>
                  <a:pt x="0" y="86233"/>
                </a:lnTo>
                <a:lnTo>
                  <a:pt x="0" y="916559"/>
                </a:lnTo>
                <a:lnTo>
                  <a:pt x="6776" y="950124"/>
                </a:lnTo>
                <a:lnTo>
                  <a:pt x="25257" y="977534"/>
                </a:lnTo>
                <a:lnTo>
                  <a:pt x="52667" y="996015"/>
                </a:lnTo>
                <a:lnTo>
                  <a:pt x="86233" y="1002791"/>
                </a:lnTo>
                <a:lnTo>
                  <a:pt x="2410079" y="1002791"/>
                </a:lnTo>
                <a:lnTo>
                  <a:pt x="2443644" y="996015"/>
                </a:lnTo>
                <a:lnTo>
                  <a:pt x="2471054" y="977534"/>
                </a:lnTo>
                <a:lnTo>
                  <a:pt x="2489535" y="950124"/>
                </a:lnTo>
                <a:lnTo>
                  <a:pt x="2496312" y="916559"/>
                </a:lnTo>
                <a:lnTo>
                  <a:pt x="2496312" y="86233"/>
                </a:lnTo>
                <a:lnTo>
                  <a:pt x="2489535" y="52667"/>
                </a:lnTo>
                <a:lnTo>
                  <a:pt x="2471054" y="25257"/>
                </a:lnTo>
                <a:lnTo>
                  <a:pt x="2443644" y="6776"/>
                </a:lnTo>
                <a:lnTo>
                  <a:pt x="241007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8867" y="1487424"/>
            <a:ext cx="2496312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430" y="0"/>
            <a:ext cx="11768455" cy="494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 marR="5080" indent="-91440" algn="just">
              <a:lnSpc>
                <a:spcPct val="150000"/>
              </a:lnSpc>
              <a:spcBef>
                <a:spcPts val="10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 little consideration will show that the former method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(i.e.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providing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large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sized gears) is</a:t>
            </a:r>
            <a:r>
              <a:rPr sz="24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very  inconvenient and uneconomical method ; 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whereas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latter method (i.e.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providing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one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more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intermediate gear)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very convenient and</a:t>
            </a:r>
            <a:r>
              <a:rPr sz="2400" i="1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economical.</a:t>
            </a:r>
            <a:endParaRPr sz="2400">
              <a:latin typeface="Times New Roman"/>
              <a:cs typeface="Times New Roman"/>
            </a:endParaRPr>
          </a:p>
          <a:p>
            <a:pPr marL="104139" marR="485140" indent="-91440">
              <a:lnSpc>
                <a:spcPct val="150000"/>
              </a:lnSpc>
              <a:spcBef>
                <a:spcPts val="1405"/>
              </a:spcBef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be noted that when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intermediate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odd,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motion of both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(i.e. driver and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driven or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follower)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like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shown in Fig.</a:t>
            </a:r>
            <a:r>
              <a:rPr sz="24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(b).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38312"/>
              </a:buClr>
              <a:buFont typeface="Wingdings"/>
              <a:buChar char=""/>
            </a:pPr>
            <a:endParaRPr sz="245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buClr>
                <a:srgbClr val="E38312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But if the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intermediate gears 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even,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 motion of the driven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follower will</a:t>
            </a:r>
            <a:r>
              <a:rPr sz="24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1445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 the opposite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the driver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shown in</a:t>
            </a: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Fig.(c).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Now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consider a simple train of gears with one intermediate gear as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shown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Fig.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1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32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415" y="139395"/>
            <a:ext cx="11590020" cy="530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Let N1 = Speed of driver in</a:t>
            </a:r>
            <a:r>
              <a:rPr sz="24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r.p.m.,</a:t>
            </a:r>
            <a:endParaRPr sz="2400">
              <a:latin typeface="Times New Roman"/>
              <a:cs typeface="Times New Roman"/>
            </a:endParaRPr>
          </a:p>
          <a:p>
            <a:pPr marL="12700" marR="6370955" algn="just">
              <a:lnSpc>
                <a:spcPct val="198600"/>
              </a:lnSpc>
              <a:spcBef>
                <a:spcPts val="5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N2 = Speed of intermediate gear in 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r.p.m., 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N3 = Speed of driven or follower in</a:t>
            </a:r>
            <a:r>
              <a:rPr sz="24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r.p.m., 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T1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driver,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T2 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 intermediate </a:t>
            </a:r>
            <a:r>
              <a:rPr sz="24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gear,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T3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of teeth on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driven or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follower.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Since the driving gear 1 is in mesh with the intermediate gear 2, 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therefore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speed ratio for</a:t>
            </a:r>
            <a:r>
              <a:rPr sz="24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5"/>
              </a:spcBef>
            </a:pP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two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gears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8308" y="6080759"/>
            <a:ext cx="2764536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3547" y="5202935"/>
            <a:ext cx="2734310" cy="889000"/>
          </a:xfrm>
          <a:custGeom>
            <a:avLst/>
            <a:gdLst/>
            <a:ahLst/>
            <a:cxnLst/>
            <a:rect l="l" t="t" r="r" b="b"/>
            <a:pathLst>
              <a:path w="2734309" h="889000">
                <a:moveTo>
                  <a:pt x="2657729" y="0"/>
                </a:moveTo>
                <a:lnTo>
                  <a:pt x="76326" y="0"/>
                </a:lnTo>
                <a:lnTo>
                  <a:pt x="46612" y="5996"/>
                </a:lnTo>
                <a:lnTo>
                  <a:pt x="22351" y="22351"/>
                </a:lnTo>
                <a:lnTo>
                  <a:pt x="5996" y="46612"/>
                </a:lnTo>
                <a:lnTo>
                  <a:pt x="0" y="76326"/>
                </a:lnTo>
                <a:lnTo>
                  <a:pt x="0" y="812139"/>
                </a:lnTo>
                <a:lnTo>
                  <a:pt x="5996" y="841857"/>
                </a:lnTo>
                <a:lnTo>
                  <a:pt x="22352" y="866127"/>
                </a:lnTo>
                <a:lnTo>
                  <a:pt x="46612" y="882491"/>
                </a:lnTo>
                <a:lnTo>
                  <a:pt x="76326" y="888491"/>
                </a:lnTo>
                <a:lnTo>
                  <a:pt x="2657729" y="888491"/>
                </a:lnTo>
                <a:lnTo>
                  <a:pt x="2687443" y="882491"/>
                </a:lnTo>
                <a:lnTo>
                  <a:pt x="2711704" y="866127"/>
                </a:lnTo>
                <a:lnTo>
                  <a:pt x="2728059" y="841857"/>
                </a:lnTo>
                <a:lnTo>
                  <a:pt x="2734055" y="812139"/>
                </a:lnTo>
                <a:lnTo>
                  <a:pt x="2734055" y="76326"/>
                </a:lnTo>
                <a:lnTo>
                  <a:pt x="2728059" y="46612"/>
                </a:lnTo>
                <a:lnTo>
                  <a:pt x="2711704" y="22351"/>
                </a:lnTo>
                <a:lnTo>
                  <a:pt x="2687443" y="5996"/>
                </a:lnTo>
                <a:lnTo>
                  <a:pt x="265772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3547" y="5202935"/>
            <a:ext cx="2734055" cy="888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3699</Words>
  <Application>Microsoft Office PowerPoint</Application>
  <PresentationFormat>Widescreen</PresentationFormat>
  <Paragraphs>225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ME8492 KINEMATICS OF MACHINERY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Compound Gear Train:</vt:lpstr>
      <vt:lpstr>PowerPoint Presentation</vt:lpstr>
      <vt:lpstr>PowerPoint Presentation</vt:lpstr>
      <vt:lpstr>Similarly, for gears 3 and 4, speed ratio is</vt:lpstr>
      <vt:lpstr>Since gears 2 and 3 are mounted on one shaft B, therefore N2 = N3. Similarly gears 4 and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Since the arm C is fixed, therefore its speed, NC = 0.</vt:lpstr>
      <vt:lpstr>PowerPoint Presentation</vt:lpstr>
      <vt:lpstr>PowerPoint Presentation</vt:lpstr>
      <vt:lpstr>PowerPoint Presentation</vt:lpstr>
      <vt:lpstr>2. Algebraic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Compound Epicyclic Gear Train—Sun and  Planet Gear :</vt:lpstr>
      <vt:lpstr>PowerPoint Presentation</vt:lpstr>
      <vt:lpstr>PowerPoint Presentation</vt:lpstr>
      <vt:lpstr>The motion of rotations of the various elements are shown in the table below.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</dc:creator>
  <cp:lastModifiedBy>Jr. KK</cp:lastModifiedBy>
  <cp:revision>2</cp:revision>
  <dcterms:created xsi:type="dcterms:W3CDTF">2018-12-17T15:02:27Z</dcterms:created>
  <dcterms:modified xsi:type="dcterms:W3CDTF">2018-12-17T15:12:04Z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2018-12-17T00:00:00Z</vt:filetime>
  </property>
</Properties>
</file>