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9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9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6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0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4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5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7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8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3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619" y="576199"/>
            <a:ext cx="7274559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35" dirty="0">
                <a:latin typeface="Times New Roman"/>
                <a:cs typeface="Times New Roman"/>
              </a:rPr>
              <a:t>ME8492</a:t>
            </a:r>
            <a:r>
              <a:rPr lang="en-US" sz="3200" dirty="0"/>
              <a:t> </a:t>
            </a:r>
            <a:r>
              <a:rPr sz="3200" spc="-35" dirty="0">
                <a:latin typeface="Times New Roman"/>
                <a:cs typeface="Times New Roman"/>
              </a:rPr>
              <a:t>KINEMATICS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MACHINERY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2556" y="3056967"/>
            <a:ext cx="8117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IN" sz="3600" dirty="0" smtClean="0">
                <a:latin typeface="Times New Roman"/>
                <a:cs typeface="Times New Roman"/>
              </a:rPr>
              <a:t>Cam Profile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795258" y="6464910"/>
            <a:ext cx="2063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1</a:t>
            </a:fld>
            <a:endParaRPr spc="-60" dirty="0"/>
          </a:p>
        </p:txBody>
      </p:sp>
      <p:sp>
        <p:nvSpPr>
          <p:cNvPr id="4" name="object 4"/>
          <p:cNvSpPr txBox="1"/>
          <p:nvPr/>
        </p:nvSpPr>
        <p:spPr>
          <a:xfrm>
            <a:off x="892556" y="4876800"/>
            <a:ext cx="8554466" cy="118173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60985" marR="5080" indent="4563110" algn="r">
              <a:lnSpc>
                <a:spcPct val="120000"/>
              </a:lnSpc>
            </a:pPr>
            <a:r>
              <a:rPr lang="en-IN" sz="2000" b="1" i="1" dirty="0" err="1">
                <a:latin typeface="Times New Roman"/>
                <a:cs typeface="Times New Roman"/>
              </a:rPr>
              <a:t>Kalaiselvan.K</a:t>
            </a:r>
            <a:endParaRPr lang="en-IN" sz="2000" b="1" i="1" dirty="0">
              <a:latin typeface="Times New Roman"/>
              <a:cs typeface="Times New Roman"/>
            </a:endParaRPr>
          </a:p>
          <a:p>
            <a:pPr marL="260985" marR="5080" indent="4563110" algn="r">
              <a:lnSpc>
                <a:spcPct val="120000"/>
              </a:lnSpc>
            </a:pPr>
            <a:r>
              <a:rPr sz="2000" b="1" i="1" dirty="0">
                <a:latin typeface="Times New Roman"/>
                <a:cs typeface="Times New Roman"/>
              </a:rPr>
              <a:t>AP</a:t>
            </a:r>
            <a:r>
              <a:rPr sz="2000" b="1" i="1" spc="-10" dirty="0">
                <a:latin typeface="Times New Roman"/>
                <a:cs typeface="Times New Roman"/>
              </a:rPr>
              <a:t>/</a:t>
            </a:r>
            <a:r>
              <a:rPr sz="2000" b="1" i="1" dirty="0">
                <a:latin typeface="Times New Roman"/>
                <a:cs typeface="Times New Roman"/>
              </a:rPr>
              <a:t>M</a:t>
            </a:r>
            <a:r>
              <a:rPr sz="2000" b="1" i="1" spc="-10" dirty="0">
                <a:latin typeface="Times New Roman"/>
                <a:cs typeface="Times New Roman"/>
              </a:rPr>
              <a:t>E</a:t>
            </a:r>
            <a:r>
              <a:rPr sz="2000" b="1" i="1" dirty="0">
                <a:latin typeface="Times New Roman"/>
                <a:cs typeface="Times New Roman"/>
              </a:rPr>
              <a:t>CH</a:t>
            </a:r>
            <a:endParaRPr lang="en-IN" sz="2000" b="1" i="1" dirty="0">
              <a:latin typeface="Times New Roman"/>
              <a:cs typeface="Times New Roman"/>
            </a:endParaRPr>
          </a:p>
          <a:p>
            <a:pPr marL="260985" marR="5080" indent="4563110" algn="r">
              <a:lnSpc>
                <a:spcPct val="120000"/>
              </a:lnSpc>
            </a:pPr>
            <a:r>
              <a:rPr lang="en-IN" sz="2000" b="1" i="1" dirty="0">
                <a:latin typeface="Times New Roman"/>
                <a:cs typeface="Times New Roman"/>
              </a:rPr>
              <a:t>Velammal Institute Of technology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0122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910" y="309117"/>
            <a:ext cx="51695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a) </a:t>
            </a:r>
            <a:r>
              <a:rPr spc="-5" dirty="0">
                <a:solidFill>
                  <a:schemeClr val="tx1"/>
                </a:solidFill>
              </a:rPr>
              <a:t>Knife edge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follower</a:t>
            </a:r>
          </a:p>
        </p:txBody>
      </p:sp>
      <p:sp>
        <p:nvSpPr>
          <p:cNvPr id="3" name="object 3"/>
          <p:cNvSpPr/>
          <p:nvPr/>
        </p:nvSpPr>
        <p:spPr>
          <a:xfrm>
            <a:off x="2011679" y="1719072"/>
            <a:ext cx="5881116" cy="4411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8490"/>
            <a:ext cx="40462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b) </a:t>
            </a:r>
            <a:r>
              <a:rPr spc="-5" dirty="0">
                <a:solidFill>
                  <a:schemeClr val="tx1"/>
                </a:solidFill>
              </a:rPr>
              <a:t>Roller</a:t>
            </a:r>
            <a:r>
              <a:rPr spc="-10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follower</a:t>
            </a:r>
          </a:p>
        </p:txBody>
      </p:sp>
      <p:sp>
        <p:nvSpPr>
          <p:cNvPr id="3" name="object 3"/>
          <p:cNvSpPr/>
          <p:nvPr/>
        </p:nvSpPr>
        <p:spPr>
          <a:xfrm>
            <a:off x="3429000" y="2590800"/>
            <a:ext cx="36576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910" y="309117"/>
            <a:ext cx="48901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c) </a:t>
            </a:r>
            <a:r>
              <a:rPr spc="-5" dirty="0"/>
              <a:t>Flat </a:t>
            </a:r>
            <a:r>
              <a:rPr dirty="0"/>
              <a:t>faced</a:t>
            </a:r>
            <a:r>
              <a:rPr spc="-105" dirty="0"/>
              <a:t> </a:t>
            </a:r>
            <a:r>
              <a:rPr dirty="0"/>
              <a:t>follower</a:t>
            </a:r>
          </a:p>
        </p:txBody>
      </p:sp>
      <p:sp>
        <p:nvSpPr>
          <p:cNvPr id="3" name="object 3"/>
          <p:cNvSpPr/>
          <p:nvPr/>
        </p:nvSpPr>
        <p:spPr>
          <a:xfrm>
            <a:off x="880872" y="2033016"/>
            <a:ext cx="3953255" cy="3782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0932" y="1719072"/>
            <a:ext cx="3755136" cy="4411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910" y="309117"/>
            <a:ext cx="62547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d) </a:t>
            </a:r>
            <a:r>
              <a:rPr spc="-5" dirty="0">
                <a:solidFill>
                  <a:schemeClr val="tx1"/>
                </a:solidFill>
              </a:rPr>
              <a:t>Spherical </a:t>
            </a:r>
            <a:r>
              <a:rPr dirty="0">
                <a:solidFill>
                  <a:schemeClr val="tx1"/>
                </a:solidFill>
              </a:rPr>
              <a:t>faced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follower</a:t>
            </a:r>
          </a:p>
        </p:txBody>
      </p:sp>
      <p:sp>
        <p:nvSpPr>
          <p:cNvPr id="3" name="object 3"/>
          <p:cNvSpPr/>
          <p:nvPr/>
        </p:nvSpPr>
        <p:spPr>
          <a:xfrm>
            <a:off x="2737104" y="1752600"/>
            <a:ext cx="4527804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8490"/>
            <a:ext cx="704595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1.3.2 According </a:t>
            </a:r>
            <a:r>
              <a:rPr dirty="0">
                <a:solidFill>
                  <a:schemeClr val="tx1"/>
                </a:solidFill>
              </a:rPr>
              <a:t>to the path</a:t>
            </a:r>
            <a:r>
              <a:rPr spc="-10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of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258265"/>
            <a:ext cx="439166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latin typeface="Myanmar Text"/>
                <a:cs typeface="Myanmar Text"/>
              </a:rPr>
              <a:t>motion </a:t>
            </a:r>
            <a:r>
              <a:rPr sz="4200" dirty="0">
                <a:latin typeface="Myanmar Text"/>
                <a:cs typeface="Myanmar Text"/>
              </a:rPr>
              <a:t>of</a:t>
            </a:r>
            <a:r>
              <a:rPr sz="4200" spc="-95" dirty="0">
                <a:latin typeface="Myanmar Text"/>
                <a:cs typeface="Myanmar Text"/>
              </a:rPr>
              <a:t> </a:t>
            </a:r>
            <a:r>
              <a:rPr sz="4200" dirty="0">
                <a:latin typeface="Myanmar Text"/>
                <a:cs typeface="Myanmar Text"/>
              </a:rPr>
              <a:t>follower</a:t>
            </a:r>
            <a:endParaRPr sz="420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2030704"/>
            <a:ext cx="2255520" cy="89154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105"/>
              </a:spcBef>
              <a:buClr>
                <a:srgbClr val="89D0D5"/>
              </a:buClr>
              <a:buSzPct val="80000"/>
              <a:buAutoNum type="alphaLcParenR"/>
              <a:tabLst>
                <a:tab pos="583565" algn="l"/>
                <a:tab pos="584200" algn="l"/>
              </a:tabLst>
            </a:pPr>
            <a:r>
              <a:rPr sz="2000" spc="-5" dirty="0">
                <a:latin typeface="Myanmar Text"/>
                <a:cs typeface="Myanmar Text"/>
              </a:rPr>
              <a:t>Radial</a:t>
            </a:r>
            <a:r>
              <a:rPr sz="2000" spc="-65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follower</a:t>
            </a:r>
            <a:endParaRPr sz="2000">
              <a:latin typeface="Myanmar Text"/>
              <a:cs typeface="Myanmar Text"/>
            </a:endParaRPr>
          </a:p>
          <a:p>
            <a:pPr marL="583565" indent="-570865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000"/>
              <a:buAutoNum type="alphaLcParenR"/>
              <a:tabLst>
                <a:tab pos="583565" algn="l"/>
                <a:tab pos="584200" algn="l"/>
              </a:tabLst>
            </a:pPr>
            <a:r>
              <a:rPr sz="2000" dirty="0">
                <a:latin typeface="Myanmar Text"/>
                <a:cs typeface="Myanmar Text"/>
              </a:rPr>
              <a:t>Offset</a:t>
            </a:r>
            <a:r>
              <a:rPr sz="2000" spc="-80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follower</a:t>
            </a:r>
            <a:endParaRPr sz="200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408686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a) </a:t>
            </a:r>
            <a:r>
              <a:rPr spc="-5" dirty="0">
                <a:solidFill>
                  <a:schemeClr val="tx1"/>
                </a:solidFill>
              </a:rPr>
              <a:t>Radial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follower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4389501"/>
            <a:ext cx="7667625" cy="14928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415"/>
              </a:spcBef>
              <a:tabLst>
                <a:tab pos="445134" algn="l"/>
              </a:tabLst>
            </a:pPr>
            <a:r>
              <a:rPr sz="2050" spc="20" dirty="0">
                <a:latin typeface="Wingdings 3"/>
                <a:cs typeface="Wingdings 3"/>
              </a:rPr>
              <a:t></a:t>
            </a:r>
            <a:r>
              <a:rPr sz="2050" spc="20" dirty="0">
                <a:latin typeface="Times New Roman"/>
                <a:cs typeface="Times New Roman"/>
              </a:rPr>
              <a:t>		</a:t>
            </a:r>
            <a:r>
              <a:rPr sz="2600" spc="-5" dirty="0">
                <a:latin typeface="Myanmar Text"/>
                <a:cs typeface="Myanmar Text"/>
              </a:rPr>
              <a:t>When </a:t>
            </a:r>
            <a:r>
              <a:rPr sz="2600" dirty="0">
                <a:latin typeface="Myanmar Text"/>
                <a:cs typeface="Myanmar Text"/>
              </a:rPr>
              <a:t>the </a:t>
            </a:r>
            <a:r>
              <a:rPr sz="2600" spc="-5" dirty="0">
                <a:latin typeface="Myanmar Text"/>
                <a:cs typeface="Myanmar Text"/>
              </a:rPr>
              <a:t>motion </a:t>
            </a:r>
            <a:r>
              <a:rPr sz="2600" dirty="0">
                <a:latin typeface="Myanmar Text"/>
                <a:cs typeface="Myanmar Text"/>
              </a:rPr>
              <a:t>of the follower </a:t>
            </a:r>
            <a:r>
              <a:rPr sz="2600" spc="-5" dirty="0">
                <a:latin typeface="Myanmar Text"/>
                <a:cs typeface="Myanmar Text"/>
              </a:rPr>
              <a:t>is </a:t>
            </a:r>
            <a:r>
              <a:rPr sz="2600" dirty="0">
                <a:latin typeface="Myanmar Text"/>
                <a:cs typeface="Myanmar Text"/>
              </a:rPr>
              <a:t>along an axis  passing through the centre of the </a:t>
            </a:r>
            <a:r>
              <a:rPr sz="2600" spc="-5" dirty="0">
                <a:latin typeface="Myanmar Text"/>
                <a:cs typeface="Myanmar Text"/>
              </a:rPr>
              <a:t>cam, </a:t>
            </a:r>
            <a:r>
              <a:rPr sz="2600" dirty="0">
                <a:latin typeface="Myanmar Text"/>
                <a:cs typeface="Myanmar Text"/>
              </a:rPr>
              <a:t>it </a:t>
            </a:r>
            <a:r>
              <a:rPr sz="2600" spc="-5" dirty="0">
                <a:latin typeface="Myanmar Text"/>
                <a:cs typeface="Myanmar Text"/>
              </a:rPr>
              <a:t>is</a:t>
            </a:r>
            <a:r>
              <a:rPr sz="2600" spc="-145" dirty="0">
                <a:latin typeface="Myanmar Text"/>
                <a:cs typeface="Myanmar Text"/>
              </a:rPr>
              <a:t> </a:t>
            </a:r>
            <a:r>
              <a:rPr sz="2600" spc="-5" dirty="0">
                <a:latin typeface="Myanmar Text"/>
                <a:cs typeface="Myanmar Text"/>
              </a:rPr>
              <a:t>known  </a:t>
            </a:r>
            <a:r>
              <a:rPr sz="2600" dirty="0">
                <a:latin typeface="Myanmar Text"/>
                <a:cs typeface="Myanmar Text"/>
              </a:rPr>
              <a:t>as radial followers. </a:t>
            </a:r>
            <a:r>
              <a:rPr sz="2600" spc="-5" dirty="0">
                <a:latin typeface="Myanmar Text"/>
                <a:cs typeface="Myanmar Text"/>
              </a:rPr>
              <a:t>Above </a:t>
            </a:r>
            <a:r>
              <a:rPr sz="2600" dirty="0">
                <a:latin typeface="Myanmar Text"/>
                <a:cs typeface="Myanmar Text"/>
              </a:rPr>
              <a:t>figures </a:t>
            </a:r>
            <a:r>
              <a:rPr sz="2600" spc="-5" dirty="0">
                <a:latin typeface="Myanmar Text"/>
                <a:cs typeface="Myanmar Text"/>
              </a:rPr>
              <a:t>are </a:t>
            </a:r>
            <a:r>
              <a:rPr sz="2600" dirty="0">
                <a:latin typeface="Myanmar Text"/>
                <a:cs typeface="Myanmar Text"/>
              </a:rPr>
              <a:t>examples of  this</a:t>
            </a:r>
            <a:r>
              <a:rPr sz="2600" spc="-35" dirty="0">
                <a:latin typeface="Myanmar Text"/>
                <a:cs typeface="Myanmar Text"/>
              </a:rPr>
              <a:t> </a:t>
            </a:r>
            <a:r>
              <a:rPr sz="2600" dirty="0">
                <a:latin typeface="Myanmar Text"/>
                <a:cs typeface="Myanmar Text"/>
              </a:rPr>
              <a:t>type.</a:t>
            </a:r>
            <a:endParaRPr sz="26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5267" y="1719072"/>
            <a:ext cx="5475732" cy="240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3690"/>
            <a:ext cx="411352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b) Offset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follower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2494" y="4666869"/>
            <a:ext cx="745426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Myanmar Text"/>
                <a:cs typeface="Myanmar Text"/>
              </a:rPr>
              <a:t>When the motion of the </a:t>
            </a:r>
            <a:r>
              <a:rPr sz="2200" spc="-10" dirty="0">
                <a:latin typeface="Myanmar Text"/>
                <a:cs typeface="Myanmar Text"/>
              </a:rPr>
              <a:t>follower </a:t>
            </a:r>
            <a:r>
              <a:rPr sz="2200" spc="-5" dirty="0">
                <a:latin typeface="Myanmar Text"/>
                <a:cs typeface="Myanmar Text"/>
              </a:rPr>
              <a:t>is along an axis away from  the axis of the cam </a:t>
            </a:r>
            <a:r>
              <a:rPr sz="2200" dirty="0">
                <a:latin typeface="Myanmar Text"/>
                <a:cs typeface="Myanmar Text"/>
              </a:rPr>
              <a:t>centre, </a:t>
            </a:r>
            <a:r>
              <a:rPr sz="2200" spc="-5" dirty="0">
                <a:latin typeface="Myanmar Text"/>
                <a:cs typeface="Myanmar Text"/>
              </a:rPr>
              <a:t>it is called off-set follower. </a:t>
            </a:r>
            <a:r>
              <a:rPr sz="2200" dirty="0">
                <a:latin typeface="Myanmar Text"/>
                <a:cs typeface="Myanmar Text"/>
              </a:rPr>
              <a:t>Above  </a:t>
            </a:r>
            <a:r>
              <a:rPr sz="2200" spc="-5" dirty="0">
                <a:latin typeface="Myanmar Text"/>
                <a:cs typeface="Myanmar Text"/>
              </a:rPr>
              <a:t>figures are examples of this</a:t>
            </a:r>
            <a:r>
              <a:rPr sz="2200" spc="60" dirty="0">
                <a:latin typeface="Myanmar Text"/>
                <a:cs typeface="Myanmar Text"/>
              </a:rPr>
              <a:t> </a:t>
            </a:r>
            <a:r>
              <a:rPr sz="2200" spc="-5" dirty="0">
                <a:latin typeface="Myanmar Text"/>
                <a:cs typeface="Myanmar Text"/>
              </a:rPr>
              <a:t>type.</a:t>
            </a:r>
            <a:endParaRPr sz="22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5395" y="1719072"/>
            <a:ext cx="5594604" cy="256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3690"/>
            <a:ext cx="58864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1.4 Classification </a:t>
            </a:r>
            <a:r>
              <a:rPr dirty="0">
                <a:solidFill>
                  <a:schemeClr val="tx1"/>
                </a:solidFill>
              </a:rPr>
              <a:t>of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cams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5461" y="1873732"/>
            <a:ext cx="2332355" cy="132270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05"/>
              </a:spcBef>
              <a:buAutoNum type="alphaLcParenR"/>
              <a:tabLst>
                <a:tab pos="287655" algn="l"/>
              </a:tabLst>
            </a:pPr>
            <a:r>
              <a:rPr sz="2000" spc="-5" dirty="0">
                <a:latin typeface="Myanmar Text"/>
                <a:cs typeface="Myanmar Text"/>
              </a:rPr>
              <a:t>Radial </a:t>
            </a:r>
            <a:r>
              <a:rPr sz="2000" dirty="0">
                <a:latin typeface="Myanmar Text"/>
                <a:cs typeface="Myanmar Text"/>
              </a:rPr>
              <a:t>or </a:t>
            </a:r>
            <a:r>
              <a:rPr sz="2000" spc="-5" dirty="0">
                <a:latin typeface="Myanmar Text"/>
                <a:cs typeface="Myanmar Text"/>
              </a:rPr>
              <a:t>disc</a:t>
            </a:r>
            <a:r>
              <a:rPr sz="2000" spc="-55" dirty="0">
                <a:latin typeface="Myanmar Text"/>
                <a:cs typeface="Myanmar Text"/>
              </a:rPr>
              <a:t> </a:t>
            </a:r>
            <a:r>
              <a:rPr sz="2000" dirty="0">
                <a:latin typeface="Myanmar Text"/>
                <a:cs typeface="Myanmar Text"/>
              </a:rPr>
              <a:t>cam</a:t>
            </a:r>
            <a:endParaRPr sz="2000">
              <a:latin typeface="Myanmar Text"/>
              <a:cs typeface="Myanmar Text"/>
            </a:endParaRPr>
          </a:p>
          <a:p>
            <a:pPr marL="307340" indent="-294640">
              <a:lnSpc>
                <a:spcPct val="100000"/>
              </a:lnSpc>
              <a:spcBef>
                <a:spcPts val="1010"/>
              </a:spcBef>
              <a:buAutoNum type="alphaLcParenR"/>
              <a:tabLst>
                <a:tab pos="307975" algn="l"/>
              </a:tabLst>
            </a:pPr>
            <a:r>
              <a:rPr sz="2000" spc="-5" dirty="0">
                <a:latin typeface="Myanmar Text"/>
                <a:cs typeface="Myanmar Text"/>
              </a:rPr>
              <a:t>Cylindrical </a:t>
            </a:r>
            <a:r>
              <a:rPr sz="2000" dirty="0">
                <a:latin typeface="Myanmar Text"/>
                <a:cs typeface="Myanmar Text"/>
              </a:rPr>
              <a:t>cam</a:t>
            </a:r>
            <a:endParaRPr sz="2000">
              <a:latin typeface="Myanmar Text"/>
              <a:cs typeface="Myanmar Text"/>
            </a:endParaRPr>
          </a:p>
          <a:p>
            <a:pPr marL="275590" indent="-262890">
              <a:lnSpc>
                <a:spcPct val="100000"/>
              </a:lnSpc>
              <a:spcBef>
                <a:spcPts val="994"/>
              </a:spcBef>
              <a:buAutoNum type="alphaLcParenR"/>
              <a:tabLst>
                <a:tab pos="276225" algn="l"/>
              </a:tabLst>
            </a:pPr>
            <a:r>
              <a:rPr sz="2000" dirty="0">
                <a:latin typeface="Myanmar Text"/>
                <a:cs typeface="Myanmar Text"/>
              </a:rPr>
              <a:t>End</a:t>
            </a:r>
            <a:r>
              <a:rPr sz="2000" spc="-10" dirty="0">
                <a:latin typeface="Myanmar Text"/>
                <a:cs typeface="Myanmar Text"/>
              </a:rPr>
              <a:t> </a:t>
            </a:r>
            <a:r>
              <a:rPr sz="2000" dirty="0">
                <a:latin typeface="Myanmar Text"/>
                <a:cs typeface="Myanmar Text"/>
              </a:rPr>
              <a:t>cam</a:t>
            </a:r>
            <a:endParaRPr sz="200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17651"/>
            <a:ext cx="492950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a) </a:t>
            </a:r>
            <a:r>
              <a:rPr spc="-5" dirty="0">
                <a:solidFill>
                  <a:schemeClr val="tx1"/>
                </a:solidFill>
              </a:rPr>
              <a:t>Radial </a:t>
            </a:r>
            <a:r>
              <a:rPr dirty="0">
                <a:solidFill>
                  <a:schemeClr val="tx1"/>
                </a:solidFill>
              </a:rPr>
              <a:t>or </a:t>
            </a:r>
            <a:r>
              <a:rPr spc="-5" dirty="0">
                <a:solidFill>
                  <a:schemeClr val="tx1"/>
                </a:solidFill>
              </a:rPr>
              <a:t>Disc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cam</a:t>
            </a:r>
          </a:p>
        </p:txBody>
      </p:sp>
      <p:sp>
        <p:nvSpPr>
          <p:cNvPr id="3" name="object 3"/>
          <p:cNvSpPr/>
          <p:nvPr/>
        </p:nvSpPr>
        <p:spPr>
          <a:xfrm>
            <a:off x="1371600" y="1719072"/>
            <a:ext cx="4853940" cy="2129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1094" y="4714113"/>
            <a:ext cx="7084059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Myanmar Text"/>
                <a:cs typeface="Myanmar Text"/>
              </a:rPr>
              <a:t>In </a:t>
            </a:r>
            <a:r>
              <a:rPr sz="2600" dirty="0">
                <a:latin typeface="Myanmar Text"/>
                <a:cs typeface="Myanmar Text"/>
              </a:rPr>
              <a:t>radial </a:t>
            </a:r>
            <a:r>
              <a:rPr sz="2600" spc="-5" dirty="0">
                <a:latin typeface="Myanmar Text"/>
                <a:cs typeface="Myanmar Text"/>
              </a:rPr>
              <a:t>cams, </a:t>
            </a:r>
            <a:r>
              <a:rPr sz="2600" dirty="0">
                <a:latin typeface="Myanmar Text"/>
                <a:cs typeface="Myanmar Text"/>
              </a:rPr>
              <a:t>the follower </a:t>
            </a:r>
            <a:r>
              <a:rPr sz="2600" spc="-5" dirty="0">
                <a:latin typeface="Myanmar Text"/>
                <a:cs typeface="Myanmar Text"/>
              </a:rPr>
              <a:t>reciprocates </a:t>
            </a:r>
            <a:r>
              <a:rPr sz="2600" dirty="0">
                <a:latin typeface="Myanmar Text"/>
                <a:cs typeface="Myanmar Text"/>
              </a:rPr>
              <a:t>or  oscillates </a:t>
            </a:r>
            <a:r>
              <a:rPr sz="2600" spc="-5" dirty="0">
                <a:latin typeface="Myanmar Text"/>
                <a:cs typeface="Myanmar Text"/>
              </a:rPr>
              <a:t>in </a:t>
            </a:r>
            <a:r>
              <a:rPr sz="2600" dirty="0">
                <a:latin typeface="Myanmar Text"/>
                <a:cs typeface="Myanmar Text"/>
              </a:rPr>
              <a:t>a direction perpendicular to the</a:t>
            </a:r>
            <a:r>
              <a:rPr sz="2600" spc="-185" dirty="0">
                <a:latin typeface="Myanmar Text"/>
                <a:cs typeface="Myanmar Text"/>
              </a:rPr>
              <a:t> </a:t>
            </a:r>
            <a:r>
              <a:rPr sz="2600" spc="-5" dirty="0">
                <a:latin typeface="Myanmar Text"/>
                <a:cs typeface="Myanmar Text"/>
              </a:rPr>
              <a:t>cam  </a:t>
            </a:r>
            <a:r>
              <a:rPr sz="2600" dirty="0">
                <a:latin typeface="Myanmar Text"/>
                <a:cs typeface="Myanmar Text"/>
              </a:rPr>
              <a:t>axis.</a:t>
            </a:r>
            <a:endParaRPr sz="2600">
              <a:latin typeface="Myanmar Text"/>
              <a:cs typeface="Myanmar Tex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15200" y="1524000"/>
            <a:ext cx="1842516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040" y="0"/>
            <a:ext cx="44183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b) </a:t>
            </a:r>
            <a:r>
              <a:rPr spc="-5" dirty="0"/>
              <a:t>Cylindrical</a:t>
            </a:r>
            <a:r>
              <a:rPr spc="-105" dirty="0"/>
              <a:t> </a:t>
            </a:r>
            <a:r>
              <a:rPr dirty="0"/>
              <a:t>cams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41094" y="4724780"/>
            <a:ext cx="7030084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Myanmar Text"/>
                <a:cs typeface="Myanmar Text"/>
              </a:rPr>
              <a:t>In </a:t>
            </a:r>
            <a:r>
              <a:rPr sz="2600" dirty="0">
                <a:latin typeface="Myanmar Text"/>
                <a:cs typeface="Myanmar Text"/>
              </a:rPr>
              <a:t>cylindrical </a:t>
            </a:r>
            <a:r>
              <a:rPr sz="2600" spc="-5" dirty="0">
                <a:latin typeface="Myanmar Text"/>
                <a:cs typeface="Myanmar Text"/>
              </a:rPr>
              <a:t>cams, </a:t>
            </a:r>
            <a:r>
              <a:rPr sz="2600" dirty="0">
                <a:latin typeface="Myanmar Text"/>
                <a:cs typeface="Myanmar Text"/>
              </a:rPr>
              <a:t>the follower </a:t>
            </a:r>
            <a:r>
              <a:rPr sz="2600" spc="-5" dirty="0">
                <a:latin typeface="Myanmar Text"/>
                <a:cs typeface="Myanmar Text"/>
              </a:rPr>
              <a:t>reciprocates</a:t>
            </a:r>
            <a:r>
              <a:rPr sz="2600" spc="-100" dirty="0">
                <a:latin typeface="Myanmar Text"/>
                <a:cs typeface="Myanmar Text"/>
              </a:rPr>
              <a:t> </a:t>
            </a:r>
            <a:r>
              <a:rPr sz="2600" dirty="0">
                <a:latin typeface="Myanmar Text"/>
                <a:cs typeface="Myanmar Text"/>
              </a:rPr>
              <a:t>or  oscillates </a:t>
            </a:r>
            <a:r>
              <a:rPr sz="2600" spc="-5" dirty="0">
                <a:latin typeface="Myanmar Text"/>
                <a:cs typeface="Myanmar Text"/>
              </a:rPr>
              <a:t>in </a:t>
            </a:r>
            <a:r>
              <a:rPr sz="2600" dirty="0">
                <a:latin typeface="Myanmar Text"/>
                <a:cs typeface="Myanmar Text"/>
              </a:rPr>
              <a:t>a direction </a:t>
            </a:r>
            <a:r>
              <a:rPr sz="2600" spc="-5" dirty="0">
                <a:latin typeface="Myanmar Text"/>
                <a:cs typeface="Myanmar Text"/>
              </a:rPr>
              <a:t>parallel </a:t>
            </a:r>
            <a:r>
              <a:rPr sz="2600" dirty="0">
                <a:latin typeface="Myanmar Text"/>
                <a:cs typeface="Myanmar Text"/>
              </a:rPr>
              <a:t>to the </a:t>
            </a:r>
            <a:r>
              <a:rPr sz="2600" spc="-5" dirty="0">
                <a:latin typeface="Myanmar Text"/>
                <a:cs typeface="Myanmar Text"/>
              </a:rPr>
              <a:t>cams</a:t>
            </a:r>
            <a:r>
              <a:rPr sz="2600" spc="-130" dirty="0">
                <a:latin typeface="Myanmar Text"/>
                <a:cs typeface="Myanmar Text"/>
              </a:rPr>
              <a:t> </a:t>
            </a:r>
            <a:r>
              <a:rPr sz="2600" spc="-5" dirty="0">
                <a:latin typeface="Myanmar Text"/>
                <a:cs typeface="Myanmar Text"/>
              </a:rPr>
              <a:t>axis.</a:t>
            </a:r>
            <a:endParaRPr sz="26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8467" y="2058923"/>
            <a:ext cx="7304532" cy="2436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3160" y="35051"/>
            <a:ext cx="4602480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7042" y="183895"/>
            <a:ext cx="37445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85" dirty="0">
                <a:solidFill>
                  <a:srgbClr val="E2E2FF"/>
                </a:solidFill>
                <a:latin typeface="Arial"/>
                <a:cs typeface="Arial"/>
              </a:rPr>
              <a:t>Today’s</a:t>
            </a:r>
            <a:r>
              <a:rPr sz="4400" spc="-70" dirty="0">
                <a:solidFill>
                  <a:srgbClr val="E2E2FF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E2E2FF"/>
                </a:solidFill>
                <a:latin typeface="Arial"/>
                <a:cs typeface="Arial"/>
              </a:rPr>
              <a:t>lecture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691" y="2008632"/>
            <a:ext cx="647700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5652" y="1975104"/>
            <a:ext cx="3829812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8431" y="2081911"/>
            <a:ext cx="377697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sz="3200" dirty="0">
                <a:solidFill>
                  <a:srgbClr val="E2E2FF"/>
                </a:solidFill>
                <a:latin typeface="Arial"/>
                <a:cs typeface="Arial"/>
              </a:rPr>
              <a:t>Cam </a:t>
            </a:r>
            <a:r>
              <a:rPr sz="3200" spc="-5" dirty="0">
                <a:solidFill>
                  <a:srgbClr val="E2E2FF"/>
                </a:solidFill>
                <a:latin typeface="Arial"/>
                <a:cs typeface="Arial"/>
              </a:rPr>
              <a:t>and</a:t>
            </a:r>
            <a:r>
              <a:rPr sz="3200" spc="-80" dirty="0">
                <a:solidFill>
                  <a:srgbClr val="E2E2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E2E2FF"/>
                </a:solidFill>
                <a:latin typeface="Arial"/>
                <a:cs typeface="Arial"/>
              </a:rPr>
              <a:t>Follower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281495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c) End</a:t>
            </a:r>
            <a:r>
              <a:rPr spc="-10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cams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2218" y="1028826"/>
            <a:ext cx="3757295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Myanmar Text"/>
                <a:cs typeface="Myanmar Text"/>
              </a:rPr>
              <a:t>It is </a:t>
            </a:r>
            <a:r>
              <a:rPr sz="2600" dirty="0">
                <a:latin typeface="Myanmar Text"/>
                <a:cs typeface="Myanmar Text"/>
              </a:rPr>
              <a:t>also </a:t>
            </a:r>
            <a:r>
              <a:rPr sz="2600" spc="-5" dirty="0">
                <a:latin typeface="Myanmar Text"/>
                <a:cs typeface="Myanmar Text"/>
              </a:rPr>
              <a:t>similar </a:t>
            </a:r>
            <a:r>
              <a:rPr sz="2600" dirty="0">
                <a:latin typeface="Myanmar Text"/>
                <a:cs typeface="Myanmar Text"/>
              </a:rPr>
              <a:t>to  cylindrical </a:t>
            </a:r>
            <a:r>
              <a:rPr sz="2600" spc="-5" dirty="0">
                <a:latin typeface="Myanmar Text"/>
                <a:cs typeface="Myanmar Text"/>
              </a:rPr>
              <a:t>cams, </a:t>
            </a:r>
            <a:r>
              <a:rPr sz="2600" dirty="0">
                <a:latin typeface="Myanmar Text"/>
                <a:cs typeface="Myanmar Text"/>
              </a:rPr>
              <a:t>but the  follower </a:t>
            </a:r>
            <a:r>
              <a:rPr sz="2600" spc="-5" dirty="0">
                <a:latin typeface="Myanmar Text"/>
                <a:cs typeface="Myanmar Text"/>
              </a:rPr>
              <a:t>makes </a:t>
            </a:r>
            <a:r>
              <a:rPr sz="2600" dirty="0">
                <a:latin typeface="Myanmar Text"/>
                <a:cs typeface="Myanmar Text"/>
              </a:rPr>
              <a:t>contact</a:t>
            </a:r>
            <a:r>
              <a:rPr sz="2600" spc="-125" dirty="0">
                <a:latin typeface="Myanmar Text"/>
                <a:cs typeface="Myanmar Text"/>
              </a:rPr>
              <a:t> </a:t>
            </a:r>
            <a:r>
              <a:rPr sz="2600" dirty="0">
                <a:latin typeface="Myanmar Text"/>
                <a:cs typeface="Myanmar Text"/>
              </a:rPr>
              <a:t>at  </a:t>
            </a:r>
            <a:r>
              <a:rPr sz="2600" spc="-5" dirty="0">
                <a:latin typeface="Myanmar Text"/>
                <a:cs typeface="Myanmar Text"/>
              </a:rPr>
              <a:t>periphery </a:t>
            </a:r>
            <a:r>
              <a:rPr sz="2600" dirty="0">
                <a:latin typeface="Myanmar Text"/>
                <a:cs typeface="Myanmar Text"/>
              </a:rPr>
              <a:t>of the </a:t>
            </a:r>
            <a:r>
              <a:rPr sz="2600" spc="-5" dirty="0">
                <a:latin typeface="Myanmar Text"/>
                <a:cs typeface="Myanmar Text"/>
              </a:rPr>
              <a:t>cam as  shown in</a:t>
            </a:r>
            <a:r>
              <a:rPr sz="2600" spc="-15" dirty="0">
                <a:latin typeface="Myanmar Text"/>
                <a:cs typeface="Myanmar Text"/>
              </a:rPr>
              <a:t> </a:t>
            </a:r>
            <a:r>
              <a:rPr sz="2600" dirty="0">
                <a:latin typeface="Myanmar Text"/>
                <a:cs typeface="Myanmar Text"/>
              </a:rPr>
              <a:t>fig</a:t>
            </a:r>
            <a:endParaRPr sz="26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2124455"/>
            <a:ext cx="5105400" cy="3828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040" y="304800"/>
            <a:ext cx="52222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chemeClr val="tx1"/>
                </a:solidFill>
              </a:rPr>
              <a:t>2. CAM</a:t>
            </a:r>
            <a:r>
              <a:rPr sz="2000" spc="-65" dirty="0">
                <a:solidFill>
                  <a:schemeClr val="tx1"/>
                </a:solidFill>
              </a:rPr>
              <a:t> </a:t>
            </a:r>
            <a:r>
              <a:rPr sz="2000" spc="-5" dirty="0">
                <a:solidFill>
                  <a:schemeClr val="tx1"/>
                </a:solidFill>
              </a:rPr>
              <a:t>Nomenclature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661286"/>
            <a:ext cx="4206240" cy="3654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7780" indent="-343535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sz="2000" spc="10" dirty="0">
                <a:latin typeface="Wingdings 3"/>
                <a:cs typeface="Wingdings 3"/>
              </a:rPr>
              <a:t></a:t>
            </a:r>
            <a:r>
              <a:rPr sz="2000" spc="10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Myanmar Text"/>
                <a:cs typeface="Myanmar Text"/>
              </a:rPr>
              <a:t>Cam profile: </a:t>
            </a:r>
            <a:r>
              <a:rPr sz="2000" spc="-5" dirty="0">
                <a:latin typeface="Myanmar Text"/>
                <a:cs typeface="Myanmar Text"/>
              </a:rPr>
              <a:t>The outer surface  of the disc</a:t>
            </a:r>
            <a:r>
              <a:rPr sz="2000" spc="5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cam.</a:t>
            </a:r>
            <a:endParaRPr sz="2000">
              <a:latin typeface="Myanmar Text"/>
              <a:cs typeface="Myanmar Text"/>
            </a:endParaRPr>
          </a:p>
          <a:p>
            <a:pPr marL="355600" marR="5080" indent="-343535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2000" spc="10" dirty="0">
                <a:latin typeface="Wingdings 3"/>
                <a:cs typeface="Wingdings 3"/>
              </a:rPr>
              <a:t></a:t>
            </a:r>
            <a:r>
              <a:rPr sz="2000" spc="10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Myanmar Text"/>
                <a:cs typeface="Myanmar Text"/>
              </a:rPr>
              <a:t>Base </a:t>
            </a:r>
            <a:r>
              <a:rPr sz="2000" b="1" spc="-5" dirty="0">
                <a:latin typeface="Myanmar Text"/>
                <a:cs typeface="Myanmar Text"/>
              </a:rPr>
              <a:t>circle : </a:t>
            </a:r>
            <a:r>
              <a:rPr sz="2000" spc="-5" dirty="0">
                <a:latin typeface="Myanmar Text"/>
                <a:cs typeface="Myanmar Text"/>
              </a:rPr>
              <a:t>The circle with the  shortest radius from the cam  center to any part of the cam  profile.</a:t>
            </a:r>
            <a:endParaRPr sz="2000">
              <a:latin typeface="Myanmar Text"/>
              <a:cs typeface="Myanmar Text"/>
            </a:endParaRPr>
          </a:p>
          <a:p>
            <a:pPr marL="355600" marR="12700" indent="-343535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2000" spc="10" dirty="0">
                <a:latin typeface="Wingdings 3"/>
                <a:cs typeface="Wingdings 3"/>
              </a:rPr>
              <a:t></a:t>
            </a:r>
            <a:r>
              <a:rPr sz="2000" spc="10" dirty="0">
                <a:latin typeface="Times New Roman"/>
                <a:cs typeface="Times New Roman"/>
              </a:rPr>
              <a:t>	</a:t>
            </a:r>
            <a:r>
              <a:rPr sz="2000" b="1" spc="-5" dirty="0">
                <a:latin typeface="Myanmar Text"/>
                <a:cs typeface="Myanmar Text"/>
              </a:rPr>
              <a:t>Trace </a:t>
            </a:r>
            <a:r>
              <a:rPr sz="2000" b="1" spc="-10" dirty="0">
                <a:latin typeface="Myanmar Text"/>
                <a:cs typeface="Myanmar Text"/>
              </a:rPr>
              <a:t>point: </a:t>
            </a:r>
            <a:r>
              <a:rPr sz="2000" spc="-5" dirty="0">
                <a:latin typeface="Myanmar Text"/>
                <a:cs typeface="Myanmar Text"/>
              </a:rPr>
              <a:t>It is a point on  the follower, and its </a:t>
            </a:r>
            <a:r>
              <a:rPr sz="2000" spc="-10" dirty="0">
                <a:latin typeface="Myanmar Text"/>
                <a:cs typeface="Myanmar Text"/>
              </a:rPr>
              <a:t>motion  </a:t>
            </a:r>
            <a:r>
              <a:rPr sz="2000" spc="-5" dirty="0">
                <a:latin typeface="Myanmar Text"/>
                <a:cs typeface="Myanmar Text"/>
              </a:rPr>
              <a:t>describes the movement of the  </a:t>
            </a:r>
            <a:r>
              <a:rPr sz="2000" spc="-10" dirty="0">
                <a:latin typeface="Myanmar Text"/>
                <a:cs typeface="Myanmar Text"/>
              </a:rPr>
              <a:t>follower. </a:t>
            </a:r>
            <a:r>
              <a:rPr sz="2000" spc="-5" dirty="0">
                <a:latin typeface="Myanmar Text"/>
                <a:cs typeface="Myanmar Text"/>
              </a:rPr>
              <a:t>It is used to generate  the pitch</a:t>
            </a:r>
            <a:r>
              <a:rPr sz="2000" spc="15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curve.</a:t>
            </a:r>
            <a:endParaRPr sz="20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1832" y="1853183"/>
            <a:ext cx="5154167" cy="4277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04" y="304800"/>
            <a:ext cx="52222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2. CAM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Nomenclature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644523"/>
            <a:ext cx="4170045" cy="3321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99900"/>
              </a:lnSpc>
              <a:spcBef>
                <a:spcPts val="105"/>
              </a:spcBef>
            </a:pPr>
            <a:r>
              <a:rPr sz="2050" spc="20" dirty="0">
                <a:latin typeface="Wingdings 3"/>
                <a:cs typeface="Wingdings 3"/>
              </a:rPr>
              <a:t></a:t>
            </a:r>
            <a:r>
              <a:rPr sz="2050" spc="2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Myanmar Text"/>
                <a:cs typeface="Myanmar Text"/>
              </a:rPr>
              <a:t>Pitch curve </a:t>
            </a:r>
            <a:r>
              <a:rPr sz="2600" b="1" dirty="0">
                <a:latin typeface="Myanmar Text"/>
                <a:cs typeface="Myanmar Text"/>
              </a:rPr>
              <a:t>: </a:t>
            </a:r>
            <a:r>
              <a:rPr sz="2600" dirty="0">
                <a:latin typeface="Myanmar Text"/>
                <a:cs typeface="Myanmar Text"/>
              </a:rPr>
              <a:t>The path  generated by the </a:t>
            </a:r>
            <a:r>
              <a:rPr sz="2600" spc="-5" dirty="0">
                <a:latin typeface="Myanmar Text"/>
                <a:cs typeface="Myanmar Text"/>
              </a:rPr>
              <a:t>trace  </a:t>
            </a:r>
            <a:r>
              <a:rPr sz="2600" dirty="0">
                <a:latin typeface="Myanmar Text"/>
                <a:cs typeface="Myanmar Text"/>
              </a:rPr>
              <a:t>point as the follower </a:t>
            </a:r>
            <a:r>
              <a:rPr sz="2600" spc="-5" dirty="0">
                <a:latin typeface="Myanmar Text"/>
                <a:cs typeface="Myanmar Text"/>
              </a:rPr>
              <a:t>is  </a:t>
            </a:r>
            <a:r>
              <a:rPr sz="2600" dirty="0">
                <a:latin typeface="Myanmar Text"/>
                <a:cs typeface="Myanmar Text"/>
              </a:rPr>
              <a:t>rotated about a</a:t>
            </a:r>
            <a:r>
              <a:rPr sz="2600" spc="-95" dirty="0">
                <a:latin typeface="Myanmar Text"/>
                <a:cs typeface="Myanmar Text"/>
              </a:rPr>
              <a:t> </a:t>
            </a:r>
            <a:r>
              <a:rPr sz="2600" spc="-5" dirty="0">
                <a:latin typeface="Myanmar Text"/>
                <a:cs typeface="Myanmar Text"/>
              </a:rPr>
              <a:t>stationery  cam.</a:t>
            </a:r>
            <a:endParaRPr sz="2600">
              <a:latin typeface="Myanmar Text"/>
              <a:cs typeface="Myanmar Text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78846"/>
              <a:buFont typeface="Symbol"/>
              <a:buChar char=""/>
              <a:tabLst>
                <a:tab pos="356235" algn="l"/>
              </a:tabLst>
            </a:pPr>
            <a:r>
              <a:rPr sz="2600" b="1" spc="-5" dirty="0">
                <a:latin typeface="Myanmar Text"/>
                <a:cs typeface="Myanmar Text"/>
              </a:rPr>
              <a:t>Prime </a:t>
            </a:r>
            <a:r>
              <a:rPr sz="2600" b="1" dirty="0">
                <a:latin typeface="Myanmar Text"/>
                <a:cs typeface="Myanmar Text"/>
              </a:rPr>
              <a:t>circle: </a:t>
            </a:r>
            <a:r>
              <a:rPr sz="2600" dirty="0">
                <a:latin typeface="Myanmar Text"/>
                <a:cs typeface="Myanmar Text"/>
              </a:rPr>
              <a:t>The</a:t>
            </a:r>
            <a:r>
              <a:rPr sz="2600" spc="-65" dirty="0">
                <a:latin typeface="Myanmar Text"/>
                <a:cs typeface="Myanmar Text"/>
              </a:rPr>
              <a:t> </a:t>
            </a:r>
            <a:r>
              <a:rPr sz="2600" dirty="0">
                <a:latin typeface="Myanmar Text"/>
                <a:cs typeface="Myanmar Text"/>
              </a:rPr>
              <a:t>smallest  circle from the </a:t>
            </a:r>
            <a:r>
              <a:rPr sz="2600" spc="-5" dirty="0">
                <a:latin typeface="Myanmar Text"/>
                <a:cs typeface="Myanmar Text"/>
              </a:rPr>
              <a:t>cam</a:t>
            </a:r>
            <a:r>
              <a:rPr sz="2600" spc="-114" dirty="0">
                <a:latin typeface="Myanmar Text"/>
                <a:cs typeface="Myanmar Text"/>
              </a:rPr>
              <a:t> </a:t>
            </a:r>
            <a:r>
              <a:rPr sz="2600" dirty="0">
                <a:latin typeface="Myanmar Text"/>
                <a:cs typeface="Myanmar Text"/>
              </a:rPr>
              <a:t>center  through the pitch</a:t>
            </a:r>
            <a:r>
              <a:rPr sz="2600" spc="-90" dirty="0">
                <a:latin typeface="Myanmar Text"/>
                <a:cs typeface="Myanmar Text"/>
              </a:rPr>
              <a:t> </a:t>
            </a:r>
            <a:r>
              <a:rPr sz="2600" dirty="0">
                <a:latin typeface="Myanmar Text"/>
                <a:cs typeface="Myanmar Text"/>
              </a:rPr>
              <a:t>curve</a:t>
            </a:r>
            <a:endParaRPr sz="26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1832" y="1417319"/>
            <a:ext cx="5154167" cy="4277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688" y="304800"/>
            <a:ext cx="52222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2. CAM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Nomenclature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644523"/>
            <a:ext cx="4114800" cy="3717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99900"/>
              </a:lnSpc>
              <a:spcBef>
                <a:spcPts val="105"/>
              </a:spcBef>
            </a:pPr>
            <a:r>
              <a:rPr sz="2050" spc="20" dirty="0">
                <a:latin typeface="Wingdings 3"/>
                <a:cs typeface="Wingdings 3"/>
              </a:rPr>
              <a:t></a:t>
            </a:r>
            <a:r>
              <a:rPr sz="2050" spc="2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Myanmar Text"/>
                <a:cs typeface="Myanmar Text"/>
              </a:rPr>
              <a:t>Pressure angle: </a:t>
            </a:r>
            <a:r>
              <a:rPr sz="2600" dirty="0">
                <a:latin typeface="Myanmar Text"/>
                <a:cs typeface="Myanmar Text"/>
              </a:rPr>
              <a:t>The  angle between the  direction of the follower  </a:t>
            </a:r>
            <a:r>
              <a:rPr sz="2600" spc="-5" dirty="0">
                <a:latin typeface="Myanmar Text"/>
                <a:cs typeface="Myanmar Text"/>
              </a:rPr>
              <a:t>movement </a:t>
            </a:r>
            <a:r>
              <a:rPr sz="2600" dirty="0">
                <a:latin typeface="Myanmar Text"/>
                <a:cs typeface="Myanmar Text"/>
              </a:rPr>
              <a:t>and the  </a:t>
            </a:r>
            <a:r>
              <a:rPr sz="2600" spc="-5" dirty="0">
                <a:latin typeface="Myanmar Text"/>
                <a:cs typeface="Myanmar Text"/>
              </a:rPr>
              <a:t>normal </a:t>
            </a:r>
            <a:r>
              <a:rPr sz="2600" dirty="0">
                <a:latin typeface="Myanmar Text"/>
                <a:cs typeface="Myanmar Text"/>
              </a:rPr>
              <a:t>to the pitch</a:t>
            </a:r>
            <a:r>
              <a:rPr sz="2600" spc="-80" dirty="0">
                <a:latin typeface="Myanmar Text"/>
                <a:cs typeface="Myanmar Text"/>
              </a:rPr>
              <a:t> </a:t>
            </a:r>
            <a:r>
              <a:rPr sz="2600" spc="-5" dirty="0">
                <a:latin typeface="Myanmar Text"/>
                <a:cs typeface="Myanmar Text"/>
              </a:rPr>
              <a:t>curve.</a:t>
            </a:r>
            <a:endParaRPr sz="2600">
              <a:latin typeface="Myanmar Text"/>
              <a:cs typeface="Myanmar Text"/>
            </a:endParaRPr>
          </a:p>
          <a:p>
            <a:pPr marL="355600" marR="139700" indent="-343535">
              <a:lnSpc>
                <a:spcPct val="100000"/>
              </a:lnSpc>
              <a:spcBef>
                <a:spcPts val="1010"/>
              </a:spcBef>
            </a:pPr>
            <a:r>
              <a:rPr sz="2050" spc="20" dirty="0">
                <a:latin typeface="Wingdings 3"/>
                <a:cs typeface="Wingdings 3"/>
              </a:rPr>
              <a:t></a:t>
            </a:r>
            <a:r>
              <a:rPr sz="2050" spc="2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Myanmar Text"/>
                <a:cs typeface="Myanmar Text"/>
              </a:rPr>
              <a:t>Pitch point: </a:t>
            </a:r>
            <a:r>
              <a:rPr sz="2600" dirty="0">
                <a:latin typeface="Myanmar Text"/>
                <a:cs typeface="Myanmar Text"/>
              </a:rPr>
              <a:t>Pitch point  </a:t>
            </a:r>
            <a:r>
              <a:rPr sz="2600" spc="-5" dirty="0">
                <a:latin typeface="Myanmar Text"/>
                <a:cs typeface="Myanmar Text"/>
              </a:rPr>
              <a:t>corresponds </a:t>
            </a:r>
            <a:r>
              <a:rPr sz="2600" dirty="0">
                <a:latin typeface="Myanmar Text"/>
                <a:cs typeface="Myanmar Text"/>
              </a:rPr>
              <a:t>to the</a:t>
            </a:r>
            <a:r>
              <a:rPr sz="2600" spc="-85" dirty="0">
                <a:latin typeface="Myanmar Text"/>
                <a:cs typeface="Myanmar Text"/>
              </a:rPr>
              <a:t> </a:t>
            </a:r>
            <a:r>
              <a:rPr sz="2600" dirty="0">
                <a:latin typeface="Myanmar Text"/>
                <a:cs typeface="Myanmar Text"/>
              </a:rPr>
              <a:t>point  of </a:t>
            </a:r>
            <a:r>
              <a:rPr sz="2600" spc="-5" dirty="0">
                <a:latin typeface="Myanmar Text"/>
                <a:cs typeface="Myanmar Text"/>
              </a:rPr>
              <a:t>maximum </a:t>
            </a:r>
            <a:r>
              <a:rPr sz="2600" dirty="0">
                <a:latin typeface="Myanmar Text"/>
                <a:cs typeface="Myanmar Text"/>
              </a:rPr>
              <a:t>pressure  angle.</a:t>
            </a:r>
            <a:endParaRPr sz="26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1832" y="1719072"/>
            <a:ext cx="5154167" cy="4277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52222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CAM</a:t>
            </a:r>
            <a:r>
              <a:rPr spc="-65" dirty="0"/>
              <a:t> </a:t>
            </a:r>
            <a:r>
              <a:rPr spc="-5" dirty="0"/>
              <a:t>Nomenclature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644523"/>
            <a:ext cx="4086860" cy="2005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99900"/>
              </a:lnSpc>
              <a:spcBef>
                <a:spcPts val="105"/>
              </a:spcBef>
            </a:pPr>
            <a:r>
              <a:rPr sz="2050" spc="20" dirty="0">
                <a:latin typeface="Wingdings 3"/>
                <a:cs typeface="Wingdings 3"/>
              </a:rPr>
              <a:t></a:t>
            </a:r>
            <a:r>
              <a:rPr sz="2050" spc="2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Myanmar Text"/>
                <a:cs typeface="Myanmar Text"/>
              </a:rPr>
              <a:t>Pitch </a:t>
            </a:r>
            <a:r>
              <a:rPr sz="2600" b="1" dirty="0">
                <a:latin typeface="Myanmar Text"/>
                <a:cs typeface="Myanmar Text"/>
              </a:rPr>
              <a:t>circle: </a:t>
            </a:r>
            <a:r>
              <a:rPr sz="2600" dirty="0">
                <a:latin typeface="Myanmar Text"/>
                <a:cs typeface="Myanmar Text"/>
              </a:rPr>
              <a:t>A </a:t>
            </a:r>
            <a:r>
              <a:rPr sz="2600" spc="-5" dirty="0">
                <a:latin typeface="Myanmar Text"/>
                <a:cs typeface="Myanmar Text"/>
              </a:rPr>
              <a:t>circle  drawn </a:t>
            </a:r>
            <a:r>
              <a:rPr sz="2600" dirty="0">
                <a:latin typeface="Myanmar Text"/>
                <a:cs typeface="Myanmar Text"/>
              </a:rPr>
              <a:t>from the </a:t>
            </a:r>
            <a:r>
              <a:rPr sz="2600" spc="-5" dirty="0">
                <a:latin typeface="Myanmar Text"/>
                <a:cs typeface="Myanmar Text"/>
              </a:rPr>
              <a:t>cam  </a:t>
            </a:r>
            <a:r>
              <a:rPr sz="2600" dirty="0">
                <a:latin typeface="Myanmar Text"/>
                <a:cs typeface="Myanmar Text"/>
              </a:rPr>
              <a:t>center </a:t>
            </a:r>
            <a:r>
              <a:rPr sz="2600" spc="-5" dirty="0">
                <a:latin typeface="Myanmar Text"/>
                <a:cs typeface="Myanmar Text"/>
              </a:rPr>
              <a:t>and passes  </a:t>
            </a:r>
            <a:r>
              <a:rPr sz="2600" dirty="0">
                <a:latin typeface="Myanmar Text"/>
                <a:cs typeface="Myanmar Text"/>
              </a:rPr>
              <a:t>through the pitch point</a:t>
            </a:r>
            <a:r>
              <a:rPr sz="2600" spc="-130" dirty="0">
                <a:latin typeface="Myanmar Text"/>
                <a:cs typeface="Myanmar Text"/>
              </a:rPr>
              <a:t> </a:t>
            </a:r>
            <a:r>
              <a:rPr sz="2600" spc="-5" dirty="0">
                <a:latin typeface="Myanmar Text"/>
                <a:cs typeface="Myanmar Text"/>
              </a:rPr>
              <a:t>is  </a:t>
            </a:r>
            <a:r>
              <a:rPr sz="2600" dirty="0">
                <a:latin typeface="Myanmar Text"/>
                <a:cs typeface="Myanmar Text"/>
              </a:rPr>
              <a:t>called </a:t>
            </a:r>
            <a:r>
              <a:rPr sz="2600" spc="-5" dirty="0">
                <a:latin typeface="Myanmar Text"/>
                <a:cs typeface="Myanmar Text"/>
              </a:rPr>
              <a:t>Pitch</a:t>
            </a:r>
            <a:r>
              <a:rPr sz="2600" spc="-50" dirty="0">
                <a:latin typeface="Myanmar Text"/>
                <a:cs typeface="Myanmar Text"/>
              </a:rPr>
              <a:t> </a:t>
            </a:r>
            <a:r>
              <a:rPr sz="2600" dirty="0">
                <a:latin typeface="Myanmar Text"/>
                <a:cs typeface="Myanmar Text"/>
              </a:rPr>
              <a:t>circle</a:t>
            </a:r>
            <a:endParaRPr sz="26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1832" y="1853183"/>
            <a:ext cx="5154167" cy="4277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910" y="309117"/>
            <a:ext cx="58718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3. </a:t>
            </a:r>
            <a:r>
              <a:rPr dirty="0">
                <a:solidFill>
                  <a:schemeClr val="tx1"/>
                </a:solidFill>
              </a:rPr>
              <a:t>Motion of the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follower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5461" y="1978279"/>
            <a:ext cx="7115175" cy="211275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114300">
              <a:lnSpc>
                <a:spcPts val="2160"/>
              </a:lnSpc>
              <a:spcBef>
                <a:spcPts val="375"/>
              </a:spcBef>
              <a:tabLst>
                <a:tab pos="927100" algn="l"/>
                <a:tab pos="1475740" algn="l"/>
                <a:tab pos="2126615" algn="l"/>
                <a:tab pos="3089910" algn="l"/>
                <a:tab pos="3638550" algn="l"/>
                <a:tab pos="4730115" algn="l"/>
                <a:tab pos="5647690" algn="l"/>
                <a:tab pos="6677659" algn="l"/>
              </a:tabLst>
            </a:pPr>
            <a:r>
              <a:rPr sz="2000" dirty="0">
                <a:latin typeface="Myanmar Text"/>
                <a:cs typeface="Myanmar Text"/>
              </a:rPr>
              <a:t>As	t</a:t>
            </a:r>
            <a:r>
              <a:rPr sz="2000" spc="5" dirty="0">
                <a:latin typeface="Myanmar Text"/>
                <a:cs typeface="Myanmar Text"/>
              </a:rPr>
              <a:t>h</a:t>
            </a:r>
            <a:r>
              <a:rPr sz="2000" dirty="0">
                <a:latin typeface="Myanmar Text"/>
                <a:cs typeface="Myanmar Text"/>
              </a:rPr>
              <a:t>e	cam	ro</a:t>
            </a:r>
            <a:r>
              <a:rPr sz="2000" spc="-10" dirty="0">
                <a:latin typeface="Myanmar Text"/>
                <a:cs typeface="Myanmar Text"/>
              </a:rPr>
              <a:t>t</a:t>
            </a:r>
            <a:r>
              <a:rPr sz="2000" spc="-15" dirty="0">
                <a:latin typeface="Myanmar Text"/>
                <a:cs typeface="Myanmar Text"/>
              </a:rPr>
              <a:t>a</a:t>
            </a:r>
            <a:r>
              <a:rPr sz="2000" dirty="0">
                <a:latin typeface="Myanmar Text"/>
                <a:cs typeface="Myanmar Text"/>
              </a:rPr>
              <a:t>tes	t</a:t>
            </a:r>
            <a:r>
              <a:rPr sz="2000" spc="5" dirty="0">
                <a:latin typeface="Myanmar Text"/>
                <a:cs typeface="Myanmar Text"/>
              </a:rPr>
              <a:t>h</a:t>
            </a:r>
            <a:r>
              <a:rPr sz="2000" dirty="0">
                <a:latin typeface="Myanmar Text"/>
                <a:cs typeface="Myanmar Text"/>
              </a:rPr>
              <a:t>e	follower	</a:t>
            </a:r>
            <a:r>
              <a:rPr sz="2000" spc="10" dirty="0">
                <a:latin typeface="Myanmar Text"/>
                <a:cs typeface="Myanmar Text"/>
              </a:rPr>
              <a:t>m</a:t>
            </a:r>
            <a:r>
              <a:rPr sz="2000" dirty="0">
                <a:latin typeface="Myanmar Text"/>
                <a:cs typeface="Myanmar Text"/>
              </a:rPr>
              <a:t>oves	upward	and  downward.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355600" algn="l"/>
              </a:tabLst>
            </a:pPr>
            <a:r>
              <a:rPr sz="1600" spc="-5" dirty="0">
                <a:latin typeface="Wingdings 3"/>
                <a:cs typeface="Wingdings 3"/>
              </a:rPr>
              <a:t>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Myanmar Text"/>
                <a:cs typeface="Myanmar Text"/>
              </a:rPr>
              <a:t>The </a:t>
            </a:r>
            <a:r>
              <a:rPr sz="2000" dirty="0">
                <a:latin typeface="Myanmar Text"/>
                <a:cs typeface="Myanmar Text"/>
              </a:rPr>
              <a:t>upward </a:t>
            </a:r>
            <a:r>
              <a:rPr sz="2000" spc="-5" dirty="0">
                <a:latin typeface="Myanmar Text"/>
                <a:cs typeface="Myanmar Text"/>
              </a:rPr>
              <a:t>movement </a:t>
            </a:r>
            <a:r>
              <a:rPr sz="2000" dirty="0">
                <a:latin typeface="Myanmar Text"/>
                <a:cs typeface="Myanmar Text"/>
              </a:rPr>
              <a:t>of </a:t>
            </a:r>
            <a:r>
              <a:rPr sz="2000" spc="-5" dirty="0">
                <a:latin typeface="Myanmar Text"/>
                <a:cs typeface="Myanmar Text"/>
              </a:rPr>
              <a:t>follower is called rise</a:t>
            </a:r>
            <a:r>
              <a:rPr sz="2000" spc="60" dirty="0">
                <a:latin typeface="Myanmar Text"/>
                <a:cs typeface="Myanmar Text"/>
              </a:rPr>
              <a:t> </a:t>
            </a:r>
            <a:r>
              <a:rPr sz="2000" dirty="0">
                <a:latin typeface="Myanmar Text"/>
                <a:cs typeface="Myanmar Text"/>
              </a:rPr>
              <a:t>(Outstroke)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425450" algn="l"/>
              </a:tabLst>
            </a:pPr>
            <a:r>
              <a:rPr sz="1600" spc="-5" dirty="0">
                <a:latin typeface="Wingdings 3"/>
                <a:cs typeface="Wingdings 3"/>
              </a:rPr>
              <a:t>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Myanmar Text"/>
                <a:cs typeface="Myanmar Text"/>
              </a:rPr>
              <a:t>The downward </a:t>
            </a:r>
            <a:r>
              <a:rPr sz="2000" spc="-5" dirty="0">
                <a:latin typeface="Myanmar Text"/>
                <a:cs typeface="Myanmar Text"/>
              </a:rPr>
              <a:t>movement is called fall</a:t>
            </a:r>
            <a:r>
              <a:rPr sz="2000" spc="40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(Returnstroke).</a:t>
            </a:r>
            <a:endParaRPr sz="2000">
              <a:latin typeface="Myanmar Text"/>
              <a:cs typeface="Myanmar Text"/>
            </a:endParaRPr>
          </a:p>
          <a:p>
            <a:pPr marL="355600" marR="5080" indent="-343535">
              <a:lnSpc>
                <a:spcPts val="2160"/>
              </a:lnSpc>
              <a:spcBef>
                <a:spcPts val="1030"/>
              </a:spcBef>
              <a:tabLst>
                <a:tab pos="355600" algn="l"/>
              </a:tabLst>
            </a:pPr>
            <a:r>
              <a:rPr sz="1600" spc="-5" dirty="0">
                <a:latin typeface="Wingdings 3"/>
                <a:cs typeface="Wingdings 3"/>
              </a:rPr>
              <a:t>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Myanmar Text"/>
                <a:cs typeface="Myanmar Text"/>
              </a:rPr>
              <a:t>When </a:t>
            </a:r>
            <a:r>
              <a:rPr sz="2000" dirty="0">
                <a:latin typeface="Myanmar Text"/>
                <a:cs typeface="Myanmar Text"/>
              </a:rPr>
              <a:t>the </a:t>
            </a:r>
            <a:r>
              <a:rPr sz="2000" spc="-5" dirty="0">
                <a:latin typeface="Myanmar Text"/>
                <a:cs typeface="Myanmar Text"/>
              </a:rPr>
              <a:t>follower is </a:t>
            </a:r>
            <a:r>
              <a:rPr sz="2000" dirty="0">
                <a:latin typeface="Myanmar Text"/>
                <a:cs typeface="Myanmar Text"/>
              </a:rPr>
              <a:t>not </a:t>
            </a:r>
            <a:r>
              <a:rPr sz="2000" spc="-5" dirty="0">
                <a:latin typeface="Myanmar Text"/>
                <a:cs typeface="Myanmar Text"/>
              </a:rPr>
              <a:t>moving </a:t>
            </a:r>
            <a:r>
              <a:rPr sz="2000" dirty="0">
                <a:latin typeface="Myanmar Text"/>
                <a:cs typeface="Myanmar Text"/>
              </a:rPr>
              <a:t>upward and downward  </a:t>
            </a:r>
            <a:r>
              <a:rPr sz="2000" spc="-5" dirty="0">
                <a:latin typeface="Myanmar Text"/>
                <a:cs typeface="Myanmar Text"/>
              </a:rPr>
              <a:t>even </a:t>
            </a:r>
            <a:r>
              <a:rPr sz="2000" dirty="0">
                <a:latin typeface="Myanmar Text"/>
                <a:cs typeface="Myanmar Text"/>
              </a:rPr>
              <a:t>when the cam rotates, </a:t>
            </a:r>
            <a:r>
              <a:rPr sz="2000" spc="-5" dirty="0">
                <a:latin typeface="Myanmar Text"/>
                <a:cs typeface="Myanmar Text"/>
              </a:rPr>
              <a:t>it is </a:t>
            </a:r>
            <a:r>
              <a:rPr sz="2000" dirty="0">
                <a:latin typeface="Myanmar Text"/>
                <a:cs typeface="Myanmar Text"/>
              </a:rPr>
              <a:t>called</a:t>
            </a:r>
            <a:r>
              <a:rPr sz="2000" spc="20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dwell.</a:t>
            </a:r>
            <a:endParaRPr sz="200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910" y="309117"/>
            <a:ext cx="67341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3.1 </a:t>
            </a:r>
            <a:r>
              <a:rPr dirty="0"/>
              <a:t>Types of follower</a:t>
            </a:r>
            <a:r>
              <a:rPr spc="-85" dirty="0"/>
              <a:t> </a:t>
            </a:r>
            <a:r>
              <a:rPr spc="-5" dirty="0"/>
              <a:t>motion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5461" y="1873732"/>
            <a:ext cx="5622290" cy="17538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105"/>
              </a:spcBef>
              <a:buClr>
                <a:srgbClr val="89D0D5"/>
              </a:buClr>
              <a:buSzPct val="80000"/>
              <a:buAutoNum type="arabicPeriod"/>
              <a:tabLst>
                <a:tab pos="584200" algn="l"/>
                <a:tab pos="584835" algn="l"/>
              </a:tabLst>
            </a:pPr>
            <a:r>
              <a:rPr sz="2000" dirty="0">
                <a:latin typeface="Myanmar Text"/>
                <a:cs typeface="Myanmar Text"/>
              </a:rPr>
              <a:t>Uniform motion ( constant</a:t>
            </a:r>
            <a:r>
              <a:rPr sz="2000" spc="-50" dirty="0">
                <a:latin typeface="Myanmar Text"/>
                <a:cs typeface="Myanmar Text"/>
              </a:rPr>
              <a:t> </a:t>
            </a:r>
            <a:r>
              <a:rPr sz="2000" dirty="0">
                <a:latin typeface="Myanmar Text"/>
                <a:cs typeface="Myanmar Text"/>
              </a:rPr>
              <a:t>velocity)</a:t>
            </a:r>
            <a:endParaRPr sz="2000">
              <a:latin typeface="Myanmar Text"/>
              <a:cs typeface="Myanmar Text"/>
            </a:endParaRPr>
          </a:p>
          <a:p>
            <a:pPr marL="584200" indent="-57150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000"/>
              <a:buAutoNum type="arabicPeriod"/>
              <a:tabLst>
                <a:tab pos="584200" algn="l"/>
                <a:tab pos="584835" algn="l"/>
              </a:tabLst>
            </a:pPr>
            <a:r>
              <a:rPr sz="2000" spc="-5" dirty="0">
                <a:latin typeface="Myanmar Text"/>
                <a:cs typeface="Myanmar Text"/>
              </a:rPr>
              <a:t>Simple </a:t>
            </a:r>
            <a:r>
              <a:rPr sz="2000" dirty="0">
                <a:latin typeface="Myanmar Text"/>
                <a:cs typeface="Myanmar Text"/>
              </a:rPr>
              <a:t>harmonic</a:t>
            </a:r>
            <a:r>
              <a:rPr sz="2000" spc="-20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motion</a:t>
            </a:r>
            <a:endParaRPr sz="2000">
              <a:latin typeface="Myanmar Text"/>
              <a:cs typeface="Myanmar Text"/>
            </a:endParaRPr>
          </a:p>
          <a:p>
            <a:pPr marL="584200" indent="-57150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584200" algn="l"/>
                <a:tab pos="584835" algn="l"/>
              </a:tabLst>
            </a:pPr>
            <a:r>
              <a:rPr sz="2000" dirty="0">
                <a:latin typeface="Myanmar Text"/>
                <a:cs typeface="Myanmar Text"/>
              </a:rPr>
              <a:t>Uniform acceleration and retardation</a:t>
            </a:r>
            <a:r>
              <a:rPr sz="2000" spc="-60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motion</a:t>
            </a:r>
            <a:endParaRPr sz="2000">
              <a:latin typeface="Myanmar Text"/>
              <a:cs typeface="Myanmar Text"/>
            </a:endParaRPr>
          </a:p>
          <a:p>
            <a:pPr marL="584200" indent="-57150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AutoNum type="arabicPeriod"/>
              <a:tabLst>
                <a:tab pos="584200" algn="l"/>
                <a:tab pos="584835" algn="l"/>
              </a:tabLst>
            </a:pPr>
            <a:r>
              <a:rPr sz="2000" spc="-5" dirty="0">
                <a:latin typeface="Myanmar Text"/>
                <a:cs typeface="Myanmar Text"/>
              </a:rPr>
              <a:t>Cycloidal motion</a:t>
            </a:r>
            <a:endParaRPr sz="200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910" y="368554"/>
            <a:ext cx="5868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chemeClr val="tx1"/>
                </a:solidFill>
              </a:rPr>
              <a:t>a) </a:t>
            </a:r>
            <a:r>
              <a:rPr sz="2800" spc="-10" dirty="0">
                <a:solidFill>
                  <a:schemeClr val="tx1"/>
                </a:solidFill>
              </a:rPr>
              <a:t>Uniform </a:t>
            </a:r>
            <a:r>
              <a:rPr sz="2800" spc="-5" dirty="0">
                <a:solidFill>
                  <a:schemeClr val="tx1"/>
                </a:solidFill>
              </a:rPr>
              <a:t>motion (constant</a:t>
            </a:r>
            <a:r>
              <a:rPr sz="2800" spc="10" dirty="0">
                <a:solidFill>
                  <a:schemeClr val="tx1"/>
                </a:solidFill>
              </a:rPr>
              <a:t> </a:t>
            </a:r>
            <a:r>
              <a:rPr sz="2800" spc="-5" dirty="0">
                <a:solidFill>
                  <a:schemeClr val="tx1"/>
                </a:solidFill>
              </a:rPr>
              <a:t>velocity)</a:t>
            </a:r>
            <a:endParaRPr sz="280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55600" marR="281305">
              <a:lnSpc>
                <a:spcPct val="70000"/>
              </a:lnSpc>
              <a:spcBef>
                <a:spcPts val="780"/>
              </a:spcBef>
            </a:pP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D</a:t>
            </a:r>
            <a:r>
              <a:rPr sz="1900" spc="-430" dirty="0">
                <a:solidFill>
                  <a:schemeClr val="tx1"/>
                </a:solidFill>
              </a:rPr>
              <a:t>fo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i</a:t>
            </a:r>
            <a:r>
              <a:rPr sz="1900" spc="-430" dirty="0">
                <a:solidFill>
                  <a:schemeClr val="tx1"/>
                </a:solidFill>
              </a:rPr>
              <a:t>l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s</a:t>
            </a:r>
            <a:r>
              <a:rPr sz="1900" spc="-430" dirty="0">
                <a:solidFill>
                  <a:schemeClr val="tx1"/>
                </a:solidFill>
              </a:rPr>
              <a:t>lo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p</a:t>
            </a:r>
            <a:r>
              <a:rPr sz="1900" spc="-430" dirty="0">
                <a:solidFill>
                  <a:schemeClr val="tx1"/>
                </a:solidFill>
              </a:rPr>
              <a:t>w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la</a:t>
            </a:r>
            <a:r>
              <a:rPr sz="1900" spc="-430" dirty="0">
                <a:solidFill>
                  <a:schemeClr val="tx1"/>
                </a:solidFill>
              </a:rPr>
              <a:t>e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c</a:t>
            </a:r>
            <a:r>
              <a:rPr sz="1900" spc="-430" dirty="0">
                <a:solidFill>
                  <a:schemeClr val="tx1"/>
                </a:solidFill>
              </a:rPr>
              <a:t>r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e</a:t>
            </a:r>
            <a:r>
              <a:rPr sz="1900" spc="-430" dirty="0">
                <a:solidFill>
                  <a:schemeClr val="tx1"/>
                </a:solidFill>
              </a:rPr>
              <a:t>m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m</a:t>
            </a:r>
            <a:r>
              <a:rPr sz="1900" spc="-430" dirty="0">
                <a:solidFill>
                  <a:schemeClr val="tx1"/>
                </a:solidFill>
              </a:rPr>
              <a:t>o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e</a:t>
            </a:r>
            <a:r>
              <a:rPr sz="1900" spc="-430" dirty="0">
                <a:solidFill>
                  <a:schemeClr val="tx1"/>
                </a:solidFill>
              </a:rPr>
              <a:t>v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n</a:t>
            </a:r>
            <a:r>
              <a:rPr sz="1900" spc="-430" dirty="0">
                <a:solidFill>
                  <a:schemeClr val="tx1"/>
                </a:solidFill>
              </a:rPr>
              <a:t>e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t</a:t>
            </a:r>
            <a:r>
              <a:rPr sz="1900" spc="-430" dirty="0">
                <a:solidFill>
                  <a:schemeClr val="tx1"/>
                </a:solidFill>
              </a:rPr>
              <a:t>s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d</a:t>
            </a:r>
            <a:r>
              <a:rPr sz="1900" spc="-430" dirty="0">
                <a:solidFill>
                  <a:schemeClr val="tx1"/>
                </a:solidFill>
              </a:rPr>
              <a:t>d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ia</a:t>
            </a:r>
            <a:r>
              <a:rPr sz="1900" spc="-430" dirty="0">
                <a:solidFill>
                  <a:schemeClr val="tx1"/>
                </a:solidFill>
              </a:rPr>
              <a:t>u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g</a:t>
            </a:r>
            <a:r>
              <a:rPr sz="1900" spc="-430" dirty="0">
                <a:solidFill>
                  <a:schemeClr val="tx1"/>
                </a:solidFill>
              </a:rPr>
              <a:t>ri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r</a:t>
            </a:r>
            <a:r>
              <a:rPr sz="1900" spc="-430" dirty="0">
                <a:solidFill>
                  <a:schemeClr val="tx1"/>
                </a:solidFill>
              </a:rPr>
              <a:t>n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a</a:t>
            </a:r>
            <a:r>
              <a:rPr sz="1900" spc="-430" dirty="0">
                <a:solidFill>
                  <a:schemeClr val="tx1"/>
                </a:solidFill>
              </a:rPr>
              <a:t>g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m</a:t>
            </a:r>
            <a:r>
              <a:rPr sz="1900" spc="-430" dirty="0">
                <a:solidFill>
                  <a:schemeClr val="tx1"/>
                </a:solidFill>
              </a:rPr>
              <a:t>o</a:t>
            </a:r>
            <a:r>
              <a:rPr sz="2850" b="1" spc="-644" baseline="46783" dirty="0">
                <a:solidFill>
                  <a:schemeClr val="tx1"/>
                </a:solidFill>
                <a:latin typeface="Myanmar Text"/>
                <a:cs typeface="Myanmar Text"/>
              </a:rPr>
              <a:t>:</a:t>
            </a:r>
            <a:r>
              <a:rPr sz="1900" spc="-430" dirty="0">
                <a:solidFill>
                  <a:schemeClr val="tx1"/>
                </a:solidFill>
              </a:rPr>
              <a:t>n</a:t>
            </a:r>
            <a:r>
              <a:rPr sz="2850" spc="-644" baseline="46783" dirty="0">
                <a:solidFill>
                  <a:schemeClr val="tx1"/>
                </a:solidFill>
              </a:rPr>
              <a:t>D</a:t>
            </a:r>
            <a:r>
              <a:rPr sz="1900" spc="-430" dirty="0">
                <a:solidFill>
                  <a:schemeClr val="tx1"/>
                </a:solidFill>
              </a:rPr>
              <a:t>e</a:t>
            </a:r>
            <a:r>
              <a:rPr sz="2850" spc="-644" baseline="46783" dirty="0">
                <a:solidFill>
                  <a:schemeClr val="tx1"/>
                </a:solidFill>
              </a:rPr>
              <a:t>is</a:t>
            </a:r>
            <a:r>
              <a:rPr sz="1900" spc="-430" dirty="0">
                <a:solidFill>
                  <a:schemeClr val="tx1"/>
                </a:solidFill>
              </a:rPr>
              <a:t>c</a:t>
            </a:r>
            <a:r>
              <a:rPr sz="2850" spc="-644" baseline="46783" dirty="0">
                <a:solidFill>
                  <a:schemeClr val="tx1"/>
                </a:solidFill>
              </a:rPr>
              <a:t>p</a:t>
            </a:r>
            <a:r>
              <a:rPr sz="1900" spc="-430" dirty="0">
                <a:solidFill>
                  <a:schemeClr val="tx1"/>
                </a:solidFill>
              </a:rPr>
              <a:t>o</a:t>
            </a:r>
            <a:r>
              <a:rPr sz="2850" spc="-644" baseline="46783" dirty="0">
                <a:solidFill>
                  <a:schemeClr val="tx1"/>
                </a:solidFill>
              </a:rPr>
              <a:t>l</a:t>
            </a:r>
            <a:r>
              <a:rPr sz="1900" spc="-430" dirty="0">
                <a:solidFill>
                  <a:schemeClr val="tx1"/>
                </a:solidFill>
              </a:rPr>
              <a:t>m</a:t>
            </a:r>
            <a:r>
              <a:rPr sz="2850" spc="-644" baseline="46783" dirty="0">
                <a:solidFill>
                  <a:schemeClr val="tx1"/>
                </a:solidFill>
              </a:rPr>
              <a:t>ac</a:t>
            </a:r>
            <a:r>
              <a:rPr sz="1900" spc="-430" dirty="0">
                <a:solidFill>
                  <a:schemeClr val="tx1"/>
                </a:solidFill>
              </a:rPr>
              <a:t>p</a:t>
            </a:r>
            <a:r>
              <a:rPr sz="2850" spc="-644" baseline="46783" dirty="0">
                <a:solidFill>
                  <a:schemeClr val="tx1"/>
                </a:solidFill>
              </a:rPr>
              <a:t>e</a:t>
            </a:r>
            <a:r>
              <a:rPr sz="1900" spc="-430" dirty="0">
                <a:solidFill>
                  <a:schemeClr val="tx1"/>
                </a:solidFill>
              </a:rPr>
              <a:t>l</a:t>
            </a:r>
            <a:r>
              <a:rPr sz="2850" spc="-644" baseline="46783" dirty="0">
                <a:solidFill>
                  <a:schemeClr val="tx1"/>
                </a:solidFill>
              </a:rPr>
              <a:t>m</a:t>
            </a:r>
            <a:r>
              <a:rPr sz="1900" spc="-430" dirty="0">
                <a:solidFill>
                  <a:schemeClr val="tx1"/>
                </a:solidFill>
              </a:rPr>
              <a:t>ete</a:t>
            </a:r>
            <a:r>
              <a:rPr sz="2850" spc="-644" baseline="46783" dirty="0">
                <a:solidFill>
                  <a:schemeClr val="tx1"/>
                </a:solidFill>
              </a:rPr>
              <a:t>n</a:t>
            </a:r>
            <a:r>
              <a:rPr sz="1900" spc="-430" dirty="0">
                <a:solidFill>
                  <a:schemeClr val="tx1"/>
                </a:solidFill>
              </a:rPr>
              <a:t>r</a:t>
            </a:r>
            <a:r>
              <a:rPr sz="2850" spc="-644" baseline="46783" dirty="0">
                <a:solidFill>
                  <a:schemeClr val="tx1"/>
                </a:solidFill>
              </a:rPr>
              <a:t>t</a:t>
            </a:r>
            <a:r>
              <a:rPr sz="1900" spc="-430" dirty="0">
                <a:solidFill>
                  <a:schemeClr val="tx1"/>
                </a:solidFill>
              </a:rPr>
              <a:t>e</a:t>
            </a:r>
            <a:r>
              <a:rPr sz="2850" spc="-644" baseline="46783" dirty="0">
                <a:solidFill>
                  <a:schemeClr val="tx1"/>
                </a:solidFill>
              </a:rPr>
              <a:t>i</a:t>
            </a:r>
            <a:r>
              <a:rPr sz="1900" spc="-430" dirty="0">
                <a:solidFill>
                  <a:schemeClr val="tx1"/>
                </a:solidFill>
              </a:rPr>
              <a:t>v</a:t>
            </a:r>
            <a:r>
              <a:rPr sz="2850" spc="-644" baseline="46783" dirty="0">
                <a:solidFill>
                  <a:schemeClr val="tx1"/>
                </a:solidFill>
              </a:rPr>
              <a:t>s</a:t>
            </a:r>
            <a:r>
              <a:rPr sz="1900" spc="-430" dirty="0">
                <a:solidFill>
                  <a:schemeClr val="tx1"/>
                </a:solidFill>
              </a:rPr>
              <a:t>o</a:t>
            </a:r>
            <a:r>
              <a:rPr sz="2850" spc="-644" baseline="46783" dirty="0">
                <a:solidFill>
                  <a:schemeClr val="tx1"/>
                </a:solidFill>
              </a:rPr>
              <a:t>t</a:t>
            </a:r>
            <a:r>
              <a:rPr sz="1900" spc="-430" dirty="0">
                <a:solidFill>
                  <a:schemeClr val="tx1"/>
                </a:solidFill>
              </a:rPr>
              <a:t>l</a:t>
            </a:r>
            <a:r>
              <a:rPr sz="2850" spc="-644" baseline="46783" dirty="0">
                <a:solidFill>
                  <a:schemeClr val="tx1"/>
                </a:solidFill>
              </a:rPr>
              <a:t>h</a:t>
            </a:r>
            <a:r>
              <a:rPr sz="1900" spc="-430" dirty="0">
                <a:solidFill>
                  <a:schemeClr val="tx1"/>
                </a:solidFill>
              </a:rPr>
              <a:t>u</a:t>
            </a:r>
            <a:r>
              <a:rPr sz="2850" spc="-644" baseline="46783" dirty="0">
                <a:solidFill>
                  <a:schemeClr val="tx1"/>
                </a:solidFill>
              </a:rPr>
              <a:t>e</a:t>
            </a:r>
            <a:r>
              <a:rPr sz="1900" spc="-430" dirty="0">
                <a:solidFill>
                  <a:schemeClr val="tx1"/>
                </a:solidFill>
              </a:rPr>
              <a:t>tio</a:t>
            </a:r>
            <a:r>
              <a:rPr sz="2850" spc="-644" baseline="46783" dirty="0">
                <a:solidFill>
                  <a:schemeClr val="tx1"/>
                </a:solidFill>
              </a:rPr>
              <a:t>d</a:t>
            </a:r>
            <a:r>
              <a:rPr sz="1900" spc="-430" dirty="0">
                <a:solidFill>
                  <a:schemeClr val="tx1"/>
                </a:solidFill>
              </a:rPr>
              <a:t>n</a:t>
            </a:r>
            <a:r>
              <a:rPr sz="2850" spc="-644" baseline="46783" dirty="0">
                <a:solidFill>
                  <a:schemeClr val="tx1"/>
                </a:solidFill>
              </a:rPr>
              <a:t>ist</a:t>
            </a:r>
            <a:r>
              <a:rPr sz="1900" spc="-430" dirty="0">
                <a:solidFill>
                  <a:schemeClr val="tx1"/>
                </a:solidFill>
              </a:rPr>
              <a:t>(o</a:t>
            </a:r>
            <a:r>
              <a:rPr sz="2850" spc="-644" baseline="46783" dirty="0">
                <a:solidFill>
                  <a:schemeClr val="tx1"/>
                </a:solidFill>
              </a:rPr>
              <a:t>an</a:t>
            </a:r>
            <a:r>
              <a:rPr sz="1900" spc="-430" dirty="0">
                <a:solidFill>
                  <a:schemeClr val="tx1"/>
                </a:solidFill>
              </a:rPr>
              <a:t>r </a:t>
            </a:r>
            <a:r>
              <a:rPr sz="2850" spc="-600" baseline="46783" dirty="0">
                <a:solidFill>
                  <a:schemeClr val="tx1"/>
                </a:solidFill>
              </a:rPr>
              <a:t>c</a:t>
            </a:r>
            <a:r>
              <a:rPr sz="1900" spc="-400" dirty="0">
                <a:solidFill>
                  <a:schemeClr val="tx1"/>
                </a:solidFill>
              </a:rPr>
              <a:t>c</a:t>
            </a:r>
            <a:r>
              <a:rPr sz="2850" spc="-600" baseline="46783" dirty="0">
                <a:solidFill>
                  <a:schemeClr val="tx1"/>
                </a:solidFill>
              </a:rPr>
              <a:t>e</a:t>
            </a:r>
            <a:r>
              <a:rPr sz="1900" spc="-400" dirty="0">
                <a:solidFill>
                  <a:schemeClr val="tx1"/>
                </a:solidFill>
              </a:rPr>
              <a:t>yc</a:t>
            </a:r>
            <a:r>
              <a:rPr sz="2850" spc="-600" baseline="46783" dirty="0">
                <a:solidFill>
                  <a:schemeClr val="tx1"/>
                </a:solidFill>
              </a:rPr>
              <a:t>t</a:t>
            </a:r>
            <a:r>
              <a:rPr sz="1900" spc="-400" dirty="0">
                <a:solidFill>
                  <a:schemeClr val="tx1"/>
                </a:solidFill>
              </a:rPr>
              <a:t>l</a:t>
            </a:r>
            <a:r>
              <a:rPr sz="2850" spc="-600" baseline="46783" dirty="0">
                <a:solidFill>
                  <a:schemeClr val="tx1"/>
                </a:solidFill>
              </a:rPr>
              <a:t>h</a:t>
            </a:r>
            <a:r>
              <a:rPr sz="1900" spc="-400" dirty="0">
                <a:solidFill>
                  <a:schemeClr val="tx1"/>
                </a:solidFill>
              </a:rPr>
              <a:t>e</a:t>
            </a:r>
            <a:r>
              <a:rPr sz="2850" spc="-600" baseline="46783" dirty="0">
                <a:solidFill>
                  <a:schemeClr val="tx1"/>
                </a:solidFill>
              </a:rPr>
              <a:t>a</a:t>
            </a:r>
            <a:r>
              <a:rPr sz="1900" spc="-400" dirty="0">
                <a:solidFill>
                  <a:schemeClr val="tx1"/>
                </a:solidFill>
              </a:rPr>
              <a:t>) </a:t>
            </a:r>
            <a:r>
              <a:rPr sz="2850" spc="-480" baseline="46783" dirty="0">
                <a:solidFill>
                  <a:schemeClr val="tx1"/>
                </a:solidFill>
              </a:rPr>
              <a:t>t</a:t>
            </a:r>
            <a:r>
              <a:rPr sz="1900" spc="-320" dirty="0">
                <a:solidFill>
                  <a:schemeClr val="tx1"/>
                </a:solidFill>
              </a:rPr>
              <a:t>o</a:t>
            </a:r>
            <a:r>
              <a:rPr sz="2850" spc="-480" baseline="46783" dirty="0">
                <a:solidFill>
                  <a:schemeClr val="tx1"/>
                </a:solidFill>
              </a:rPr>
              <a:t>a</a:t>
            </a:r>
            <a:r>
              <a:rPr sz="1900" spc="-320" dirty="0">
                <a:solidFill>
                  <a:schemeClr val="tx1"/>
                </a:solidFill>
              </a:rPr>
              <a:t>f  </a:t>
            </a:r>
            <a:r>
              <a:rPr sz="1900" spc="-5" dirty="0">
                <a:solidFill>
                  <a:schemeClr val="tx1"/>
                </a:solidFill>
              </a:rPr>
              <a:t>the cam while the follower is in contact with the</a:t>
            </a:r>
            <a:r>
              <a:rPr sz="1900" spc="140" dirty="0">
                <a:solidFill>
                  <a:schemeClr val="tx1"/>
                </a:solidFill>
              </a:rPr>
              <a:t> </a:t>
            </a:r>
            <a:r>
              <a:rPr sz="1900" spc="-5" dirty="0">
                <a:solidFill>
                  <a:schemeClr val="tx1"/>
                </a:solidFill>
              </a:rPr>
              <a:t>cam.</a:t>
            </a:r>
            <a:endParaRPr sz="1900">
              <a:solidFill>
                <a:schemeClr val="tx1"/>
              </a:solidFill>
            </a:endParaRPr>
          </a:p>
          <a:p>
            <a:pPr marL="12700">
              <a:lnSpc>
                <a:spcPts val="2030"/>
              </a:lnSpc>
              <a:spcBef>
                <a:spcPts val="325"/>
              </a:spcBef>
              <a:tabLst>
                <a:tab pos="422275" algn="l"/>
                <a:tab pos="6209030" algn="l"/>
              </a:tabLst>
            </a:pPr>
            <a:r>
              <a:rPr sz="1500" spc="20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10" dirty="0">
                <a:solidFill>
                  <a:schemeClr val="tx1"/>
                </a:solidFill>
              </a:rPr>
              <a:t>I</a:t>
            </a:r>
            <a:r>
              <a:rPr spc="-5" dirty="0">
                <a:solidFill>
                  <a:schemeClr val="tx1"/>
                </a:solidFill>
              </a:rPr>
              <a:t>t </a:t>
            </a:r>
            <a:r>
              <a:rPr spc="-10" dirty="0">
                <a:solidFill>
                  <a:schemeClr val="tx1"/>
                </a:solidFill>
              </a:rPr>
              <a:t>i</a:t>
            </a:r>
            <a:r>
              <a:rPr spc="-5" dirty="0">
                <a:solidFill>
                  <a:schemeClr val="tx1"/>
                </a:solidFill>
              </a:rPr>
              <a:t>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the</a:t>
            </a:r>
            <a:r>
              <a:rPr spc="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plot</a:t>
            </a:r>
            <a:r>
              <a:rPr spc="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of</a:t>
            </a:r>
            <a:r>
              <a:rPr spc="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li</a:t>
            </a:r>
            <a:r>
              <a:rPr spc="-20" dirty="0">
                <a:solidFill>
                  <a:schemeClr val="tx1"/>
                </a:solidFill>
              </a:rPr>
              <a:t>n</a:t>
            </a:r>
            <a:r>
              <a:rPr spc="-5" dirty="0">
                <a:solidFill>
                  <a:schemeClr val="tx1"/>
                </a:solidFill>
              </a:rPr>
              <a:t>ear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displ</a:t>
            </a:r>
            <a:r>
              <a:rPr spc="-15" dirty="0">
                <a:solidFill>
                  <a:schemeClr val="tx1"/>
                </a:solidFill>
              </a:rPr>
              <a:t>a</a:t>
            </a:r>
            <a:r>
              <a:rPr spc="-5" dirty="0">
                <a:solidFill>
                  <a:schemeClr val="tx1"/>
                </a:solidFill>
              </a:rPr>
              <a:t>cem</a:t>
            </a:r>
            <a:r>
              <a:rPr dirty="0">
                <a:solidFill>
                  <a:schemeClr val="tx1"/>
                </a:solidFill>
              </a:rPr>
              <a:t>e</a:t>
            </a:r>
            <a:r>
              <a:rPr spc="-5" dirty="0">
                <a:solidFill>
                  <a:schemeClr val="tx1"/>
                </a:solidFill>
              </a:rPr>
              <a:t>nt</a:t>
            </a:r>
            <a:r>
              <a:rPr spc="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(s)</a:t>
            </a:r>
            <a:r>
              <a:rPr spc="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of</a:t>
            </a:r>
            <a:r>
              <a:rPr spc="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fol</a:t>
            </a:r>
            <a:r>
              <a:rPr spc="-15" dirty="0">
                <a:solidFill>
                  <a:schemeClr val="tx1"/>
                </a:solidFill>
              </a:rPr>
              <a:t>l</a:t>
            </a:r>
            <a:r>
              <a:rPr spc="-5" dirty="0">
                <a:solidFill>
                  <a:schemeClr val="tx1"/>
                </a:solidFill>
              </a:rPr>
              <a:t>ower</a:t>
            </a:r>
            <a:r>
              <a:rPr spc="1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V/</a:t>
            </a:r>
            <a:r>
              <a:rPr spc="-5" dirty="0">
                <a:solidFill>
                  <a:schemeClr val="tx1"/>
                </a:solidFill>
              </a:rPr>
              <a:t>S</a:t>
            </a:r>
            <a:r>
              <a:rPr dirty="0">
                <a:solidFill>
                  <a:schemeClr val="tx1"/>
                </a:solidFill>
              </a:rPr>
              <a:t>	</a:t>
            </a:r>
            <a:r>
              <a:rPr spc="-5" dirty="0">
                <a:solidFill>
                  <a:schemeClr val="tx1"/>
                </a:solidFill>
              </a:rPr>
              <a:t>a</a:t>
            </a:r>
            <a:r>
              <a:rPr spc="-15" dirty="0">
                <a:solidFill>
                  <a:schemeClr val="tx1"/>
                </a:solidFill>
              </a:rPr>
              <a:t>n</a:t>
            </a:r>
            <a:r>
              <a:rPr spc="-5" dirty="0">
                <a:solidFill>
                  <a:schemeClr val="tx1"/>
                </a:solidFill>
              </a:rPr>
              <a:t>g</a:t>
            </a:r>
            <a:r>
              <a:rPr spc="-15" dirty="0">
                <a:solidFill>
                  <a:schemeClr val="tx1"/>
                </a:solidFill>
              </a:rPr>
              <a:t>u</a:t>
            </a:r>
            <a:r>
              <a:rPr spc="-10" dirty="0">
                <a:solidFill>
                  <a:schemeClr val="tx1"/>
                </a:solidFill>
              </a:rPr>
              <a:t>l</a:t>
            </a:r>
            <a:r>
              <a:rPr spc="-15" dirty="0">
                <a:solidFill>
                  <a:schemeClr val="tx1"/>
                </a:solidFill>
              </a:rPr>
              <a:t>a</a:t>
            </a:r>
            <a:r>
              <a:rPr spc="-5" dirty="0">
                <a:solidFill>
                  <a:schemeClr val="tx1"/>
                </a:solidFill>
              </a:rPr>
              <a:t>r</a:t>
            </a:r>
            <a:endParaRPr sz="15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>
              <a:lnSpc>
                <a:spcPts val="2030"/>
              </a:lnSpc>
            </a:pPr>
            <a:r>
              <a:rPr spc="-5" dirty="0">
                <a:solidFill>
                  <a:schemeClr val="tx1"/>
                </a:solidFill>
              </a:rPr>
              <a:t>displacement (</a:t>
            </a:r>
            <a:r>
              <a:rPr spc="-5" dirty="0">
                <a:solidFill>
                  <a:schemeClr val="tx1"/>
                </a:solidFill>
                <a:latin typeface="Calibri"/>
                <a:cs typeface="Calibri"/>
              </a:rPr>
              <a:t>θ</a:t>
            </a:r>
            <a:r>
              <a:rPr spc="-5" dirty="0">
                <a:solidFill>
                  <a:schemeClr val="tx1"/>
                </a:solidFill>
              </a:rPr>
              <a:t>) of the cam for one </a:t>
            </a:r>
            <a:r>
              <a:rPr spc="-10" dirty="0">
                <a:solidFill>
                  <a:schemeClr val="tx1"/>
                </a:solidFill>
              </a:rPr>
              <a:t>full </a:t>
            </a:r>
            <a:r>
              <a:rPr spc="-5" dirty="0">
                <a:solidFill>
                  <a:schemeClr val="tx1"/>
                </a:solidFill>
              </a:rPr>
              <a:t>rotation of the</a:t>
            </a:r>
            <a:r>
              <a:rPr spc="204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cam.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55600" algn="l"/>
              </a:tabLst>
            </a:pPr>
            <a:r>
              <a:rPr sz="1500" spc="20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380" dirty="0">
                <a:solidFill>
                  <a:schemeClr val="tx1"/>
                </a:solidFill>
              </a:rPr>
              <a:t>A</a:t>
            </a:r>
            <a:r>
              <a:rPr sz="2850" spc="-569" baseline="-46783" dirty="0">
                <a:solidFill>
                  <a:schemeClr val="tx1"/>
                </a:solidFill>
              </a:rPr>
              <a:t>fol</a:t>
            </a:r>
            <a:r>
              <a:rPr sz="1900" spc="-380" dirty="0">
                <a:solidFill>
                  <a:schemeClr val="tx1"/>
                </a:solidFill>
              </a:rPr>
              <a:t>p</a:t>
            </a:r>
            <a:r>
              <a:rPr sz="2850" spc="-569" baseline="-46783" dirty="0">
                <a:solidFill>
                  <a:schemeClr val="tx1"/>
                </a:solidFill>
              </a:rPr>
              <a:t>lo</a:t>
            </a:r>
            <a:r>
              <a:rPr sz="1900" spc="-380" dirty="0">
                <a:solidFill>
                  <a:schemeClr val="tx1"/>
                </a:solidFill>
              </a:rPr>
              <a:t>e</a:t>
            </a:r>
            <a:r>
              <a:rPr sz="2850" spc="-569" baseline="-46783" dirty="0">
                <a:solidFill>
                  <a:schemeClr val="tx1"/>
                </a:solidFill>
              </a:rPr>
              <a:t>w</a:t>
            </a:r>
            <a:r>
              <a:rPr sz="1900" spc="-380" dirty="0">
                <a:solidFill>
                  <a:schemeClr val="tx1"/>
                </a:solidFill>
              </a:rPr>
              <a:t>rio</a:t>
            </a:r>
            <a:r>
              <a:rPr sz="2850" spc="-569" baseline="-46783" dirty="0">
                <a:solidFill>
                  <a:schemeClr val="tx1"/>
                </a:solidFill>
              </a:rPr>
              <a:t>in</a:t>
            </a:r>
            <a:r>
              <a:rPr sz="1900" spc="-380" dirty="0">
                <a:solidFill>
                  <a:schemeClr val="tx1"/>
                </a:solidFill>
              </a:rPr>
              <a:t>d</a:t>
            </a:r>
            <a:r>
              <a:rPr sz="2850" spc="-569" baseline="-46783" dirty="0">
                <a:solidFill>
                  <a:schemeClr val="tx1"/>
                </a:solidFill>
              </a:rPr>
              <a:t>g</a:t>
            </a:r>
            <a:r>
              <a:rPr sz="1900" spc="-380" dirty="0">
                <a:solidFill>
                  <a:schemeClr val="tx1"/>
                </a:solidFill>
              </a:rPr>
              <a:t>i</a:t>
            </a:r>
            <a:r>
              <a:rPr sz="2850" spc="-569" baseline="-46783" dirty="0">
                <a:solidFill>
                  <a:schemeClr val="tx1"/>
                </a:solidFill>
              </a:rPr>
              <a:t>:</a:t>
            </a:r>
            <a:r>
              <a:rPr sz="1900" spc="-380" dirty="0">
                <a:solidFill>
                  <a:schemeClr val="tx1"/>
                </a:solidFill>
              </a:rPr>
              <a:t>s </a:t>
            </a:r>
            <a:r>
              <a:rPr sz="1900" spc="-5" dirty="0">
                <a:solidFill>
                  <a:schemeClr val="tx1"/>
                </a:solidFill>
              </a:rPr>
              <a:t>a part of the cam cycle </a:t>
            </a:r>
            <a:r>
              <a:rPr sz="1900" spc="-10" dirty="0">
                <a:solidFill>
                  <a:schemeClr val="tx1"/>
                </a:solidFill>
              </a:rPr>
              <a:t>and </a:t>
            </a:r>
            <a:r>
              <a:rPr sz="1900" spc="-5" dirty="0">
                <a:solidFill>
                  <a:schemeClr val="tx1"/>
                </a:solidFill>
              </a:rPr>
              <a:t>it includes</a:t>
            </a:r>
            <a:r>
              <a:rPr sz="1900" spc="90" dirty="0">
                <a:solidFill>
                  <a:schemeClr val="tx1"/>
                </a:solidFill>
              </a:rPr>
              <a:t> </a:t>
            </a:r>
            <a:r>
              <a:rPr sz="1900" spc="-5" dirty="0">
                <a:solidFill>
                  <a:schemeClr val="tx1"/>
                </a:solidFill>
              </a:rPr>
              <a:t>the</a:t>
            </a:r>
            <a:endParaRPr sz="19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103505">
              <a:lnSpc>
                <a:spcPct val="184000"/>
              </a:lnSpc>
              <a:spcBef>
                <a:spcPts val="2600"/>
              </a:spcBef>
              <a:tabLst>
                <a:tab pos="1313815" algn="l"/>
              </a:tabLst>
            </a:pPr>
            <a:r>
              <a:rPr b="1" spc="-425" dirty="0">
                <a:solidFill>
                  <a:schemeClr val="tx1"/>
                </a:solidFill>
                <a:latin typeface="Myanmar Text"/>
                <a:cs typeface="Myanmar Text"/>
              </a:rPr>
              <a:t>Rise</a:t>
            </a:r>
            <a:r>
              <a:rPr sz="2850" spc="-637" baseline="-46783" dirty="0">
                <a:solidFill>
                  <a:schemeClr val="tx1"/>
                </a:solidFill>
              </a:rPr>
              <a:t>ca</a:t>
            </a:r>
            <a:r>
              <a:rPr sz="1900" b="1" spc="-425" dirty="0">
                <a:solidFill>
                  <a:schemeClr val="tx1"/>
                </a:solidFill>
                <a:latin typeface="Myanmar Text"/>
                <a:cs typeface="Myanmar Text"/>
              </a:rPr>
              <a:t>(</a:t>
            </a:r>
            <a:r>
              <a:rPr sz="2850" spc="-637" baseline="-46783" dirty="0">
                <a:solidFill>
                  <a:schemeClr val="tx1"/>
                </a:solidFill>
              </a:rPr>
              <a:t>m</a:t>
            </a:r>
            <a:r>
              <a:rPr sz="1900" b="1" spc="-425" dirty="0">
                <a:solidFill>
                  <a:schemeClr val="tx1"/>
                </a:solidFill>
                <a:latin typeface="Myanmar Text"/>
                <a:cs typeface="Myanmar Text"/>
              </a:rPr>
              <a:t>Ou</a:t>
            </a:r>
            <a:r>
              <a:rPr sz="2850" spc="-637" baseline="-46783" dirty="0">
                <a:solidFill>
                  <a:schemeClr val="tx1"/>
                </a:solidFill>
              </a:rPr>
              <a:t>m</a:t>
            </a:r>
            <a:r>
              <a:rPr sz="1900" b="1" spc="-425" dirty="0">
                <a:solidFill>
                  <a:schemeClr val="tx1"/>
                </a:solidFill>
                <a:latin typeface="Myanmar Text"/>
                <a:cs typeface="Myanmar Text"/>
              </a:rPr>
              <a:t>ts</a:t>
            </a:r>
            <a:r>
              <a:rPr sz="2850" spc="-637" baseline="-46783" dirty="0">
                <a:solidFill>
                  <a:schemeClr val="tx1"/>
                </a:solidFill>
              </a:rPr>
              <a:t>o</a:t>
            </a:r>
            <a:r>
              <a:rPr sz="1900" b="1" spc="-425" dirty="0">
                <a:solidFill>
                  <a:schemeClr val="tx1"/>
                </a:solidFill>
                <a:latin typeface="Myanmar Text"/>
                <a:cs typeface="Myanmar Text"/>
              </a:rPr>
              <a:t>t</a:t>
            </a:r>
            <a:r>
              <a:rPr sz="2850" spc="-637" baseline="-46783" dirty="0">
                <a:solidFill>
                  <a:schemeClr val="tx1"/>
                </a:solidFill>
              </a:rPr>
              <a:t>t</a:t>
            </a:r>
            <a:r>
              <a:rPr sz="1900" b="1" spc="-425" dirty="0">
                <a:solidFill>
                  <a:schemeClr val="tx1"/>
                </a:solidFill>
                <a:latin typeface="Myanmar Text"/>
                <a:cs typeface="Myanmar Text"/>
              </a:rPr>
              <a:t>r</a:t>
            </a:r>
            <a:r>
              <a:rPr sz="2850" spc="-637" baseline="-46783" dirty="0">
                <a:solidFill>
                  <a:schemeClr val="tx1"/>
                </a:solidFill>
              </a:rPr>
              <a:t>i</a:t>
            </a:r>
            <a:r>
              <a:rPr sz="1900" b="1" spc="-425" dirty="0">
                <a:solidFill>
                  <a:schemeClr val="tx1"/>
                </a:solidFill>
                <a:latin typeface="Myanmar Text"/>
                <a:cs typeface="Myanmar Text"/>
              </a:rPr>
              <a:t>o</a:t>
            </a:r>
            <a:r>
              <a:rPr sz="2850" spc="-637" baseline="-46783" dirty="0">
                <a:solidFill>
                  <a:schemeClr val="tx1"/>
                </a:solidFill>
              </a:rPr>
              <a:t>on</a:t>
            </a:r>
            <a:r>
              <a:rPr sz="1900" b="1" spc="-425" dirty="0">
                <a:solidFill>
                  <a:schemeClr val="tx1"/>
                </a:solidFill>
                <a:latin typeface="Myanmar Text"/>
                <a:cs typeface="Myanmar Text"/>
              </a:rPr>
              <a:t>ke</a:t>
            </a:r>
            <a:r>
              <a:rPr sz="2850" spc="-637" baseline="-46783" dirty="0">
                <a:solidFill>
                  <a:schemeClr val="tx1"/>
                </a:solidFill>
              </a:rPr>
              <a:t>. </a:t>
            </a:r>
            <a:r>
              <a:rPr sz="1900" b="1" spc="-5" dirty="0">
                <a:solidFill>
                  <a:schemeClr val="tx1"/>
                </a:solidFill>
                <a:latin typeface="Myanmar Text"/>
                <a:cs typeface="Myanmar Text"/>
              </a:rPr>
              <a:t>) </a:t>
            </a:r>
            <a:r>
              <a:rPr sz="1900" spc="-5" dirty="0">
                <a:solidFill>
                  <a:schemeClr val="tx1"/>
                </a:solidFill>
              </a:rPr>
              <a:t>– the upward motion </a:t>
            </a:r>
            <a:r>
              <a:rPr sz="1900" dirty="0">
                <a:solidFill>
                  <a:schemeClr val="tx1"/>
                </a:solidFill>
              </a:rPr>
              <a:t>of </a:t>
            </a:r>
            <a:r>
              <a:rPr sz="1900" spc="-5" dirty="0">
                <a:solidFill>
                  <a:schemeClr val="tx1"/>
                </a:solidFill>
              </a:rPr>
              <a:t>the follower caused by  </a:t>
            </a:r>
            <a:r>
              <a:rPr sz="1900" b="1" spc="-390" dirty="0">
                <a:solidFill>
                  <a:schemeClr val="tx1"/>
                </a:solidFill>
                <a:latin typeface="Myanmar Text"/>
                <a:cs typeface="Myanmar Text"/>
              </a:rPr>
              <a:t>Fall</a:t>
            </a:r>
            <a:r>
              <a:rPr sz="2850" spc="-585" baseline="-46783" dirty="0">
                <a:solidFill>
                  <a:schemeClr val="tx1"/>
                </a:solidFill>
              </a:rPr>
              <a:t>ca</a:t>
            </a:r>
            <a:r>
              <a:rPr sz="1900" b="1" spc="-390" dirty="0">
                <a:solidFill>
                  <a:schemeClr val="tx1"/>
                </a:solidFill>
                <a:latin typeface="Myanmar Text"/>
                <a:cs typeface="Myanmar Text"/>
              </a:rPr>
              <a:t>(R</a:t>
            </a:r>
            <a:r>
              <a:rPr sz="2850" spc="-585" baseline="-46783" dirty="0">
                <a:solidFill>
                  <a:schemeClr val="tx1"/>
                </a:solidFill>
              </a:rPr>
              <a:t>us</a:t>
            </a:r>
            <a:r>
              <a:rPr sz="1900" b="1" spc="-390" dirty="0">
                <a:solidFill>
                  <a:schemeClr val="tx1"/>
                </a:solidFill>
                <a:latin typeface="Myanmar Text"/>
                <a:cs typeface="Myanmar Text"/>
              </a:rPr>
              <a:t>e</a:t>
            </a:r>
            <a:r>
              <a:rPr sz="2850" spc="-585" baseline="-46783" dirty="0">
                <a:solidFill>
                  <a:schemeClr val="tx1"/>
                </a:solidFill>
              </a:rPr>
              <a:t>e</a:t>
            </a:r>
            <a:r>
              <a:rPr sz="1900" b="1" spc="-390" dirty="0">
                <a:solidFill>
                  <a:schemeClr val="tx1"/>
                </a:solidFill>
                <a:latin typeface="Myanmar Text"/>
                <a:cs typeface="Myanmar Text"/>
              </a:rPr>
              <a:t>tu</a:t>
            </a:r>
            <a:r>
              <a:rPr sz="2850" spc="-585" baseline="-46783" dirty="0">
                <a:solidFill>
                  <a:schemeClr val="tx1"/>
                </a:solidFill>
              </a:rPr>
              <a:t>d</a:t>
            </a:r>
            <a:r>
              <a:rPr sz="1900" b="1" spc="-390" dirty="0">
                <a:solidFill>
                  <a:schemeClr val="tx1"/>
                </a:solidFill>
                <a:latin typeface="Myanmar Text"/>
                <a:cs typeface="Myanmar Text"/>
              </a:rPr>
              <a:t>r</a:t>
            </a:r>
            <a:r>
              <a:rPr sz="2850" spc="-585" baseline="-46783" dirty="0">
                <a:solidFill>
                  <a:schemeClr val="tx1"/>
                </a:solidFill>
              </a:rPr>
              <a:t>b</a:t>
            </a:r>
            <a:r>
              <a:rPr sz="1900" b="1" spc="-390" dirty="0">
                <a:solidFill>
                  <a:schemeClr val="tx1"/>
                </a:solidFill>
                <a:latin typeface="Myanmar Text"/>
                <a:cs typeface="Myanmar Text"/>
              </a:rPr>
              <a:t>n</a:t>
            </a:r>
            <a:r>
              <a:rPr sz="2850" spc="-585" baseline="-46783" dirty="0">
                <a:solidFill>
                  <a:schemeClr val="tx1"/>
                </a:solidFill>
              </a:rPr>
              <a:t>y</a:t>
            </a:r>
            <a:r>
              <a:rPr sz="1900" b="1" spc="-390" dirty="0">
                <a:solidFill>
                  <a:schemeClr val="tx1"/>
                </a:solidFill>
                <a:latin typeface="Myanmar Text"/>
                <a:cs typeface="Myanmar Text"/>
              </a:rPr>
              <a:t>s</a:t>
            </a:r>
            <a:r>
              <a:rPr sz="2850" spc="-585" baseline="-46783" dirty="0">
                <a:solidFill>
                  <a:schemeClr val="tx1"/>
                </a:solidFill>
              </a:rPr>
              <a:t>c</a:t>
            </a:r>
            <a:r>
              <a:rPr sz="1900" b="1" spc="-390" dirty="0">
                <a:solidFill>
                  <a:schemeClr val="tx1"/>
                </a:solidFill>
                <a:latin typeface="Myanmar Text"/>
                <a:cs typeface="Myanmar Text"/>
              </a:rPr>
              <a:t>tr</a:t>
            </a:r>
            <a:r>
              <a:rPr sz="2850" spc="-585" baseline="-46783" dirty="0">
                <a:solidFill>
                  <a:schemeClr val="tx1"/>
                </a:solidFill>
              </a:rPr>
              <a:t>a</a:t>
            </a:r>
            <a:r>
              <a:rPr sz="1900" b="1" spc="-390" dirty="0">
                <a:solidFill>
                  <a:schemeClr val="tx1"/>
                </a:solidFill>
                <a:latin typeface="Myanmar Text"/>
                <a:cs typeface="Myanmar Text"/>
              </a:rPr>
              <a:t>o</a:t>
            </a:r>
            <a:r>
              <a:rPr sz="2850" spc="-585" baseline="-46783" dirty="0">
                <a:solidFill>
                  <a:schemeClr val="tx1"/>
                </a:solidFill>
              </a:rPr>
              <a:t>m</a:t>
            </a:r>
            <a:r>
              <a:rPr sz="1900" b="1" spc="-390" dirty="0">
                <a:solidFill>
                  <a:schemeClr val="tx1"/>
                </a:solidFill>
                <a:latin typeface="Myanmar Text"/>
                <a:cs typeface="Myanmar Text"/>
              </a:rPr>
              <a:t>ke</a:t>
            </a:r>
            <a:r>
              <a:rPr sz="2850" spc="-585" baseline="-46783" dirty="0">
                <a:solidFill>
                  <a:schemeClr val="tx1"/>
                </a:solidFill>
              </a:rPr>
              <a:t>m</a:t>
            </a:r>
            <a:r>
              <a:rPr sz="1900" b="1" spc="-390" dirty="0">
                <a:solidFill>
                  <a:schemeClr val="tx1"/>
                </a:solidFill>
                <a:latin typeface="Myanmar Text"/>
                <a:cs typeface="Myanmar Text"/>
              </a:rPr>
              <a:t>)</a:t>
            </a:r>
            <a:r>
              <a:rPr sz="2850" spc="-585" baseline="-46783" dirty="0">
                <a:solidFill>
                  <a:schemeClr val="tx1"/>
                </a:solidFill>
              </a:rPr>
              <a:t>o</a:t>
            </a:r>
            <a:r>
              <a:rPr sz="1900" spc="-390" dirty="0">
                <a:solidFill>
                  <a:schemeClr val="tx1"/>
                </a:solidFill>
              </a:rPr>
              <a:t>–</a:t>
            </a:r>
            <a:r>
              <a:rPr sz="2850" spc="-585" baseline="-46783" dirty="0">
                <a:solidFill>
                  <a:schemeClr val="tx1"/>
                </a:solidFill>
              </a:rPr>
              <a:t>ti</a:t>
            </a:r>
            <a:r>
              <a:rPr sz="1900" spc="-390" dirty="0">
                <a:solidFill>
                  <a:schemeClr val="tx1"/>
                </a:solidFill>
              </a:rPr>
              <a:t>t</a:t>
            </a:r>
            <a:r>
              <a:rPr sz="2850" spc="-585" baseline="-46783" dirty="0">
                <a:solidFill>
                  <a:schemeClr val="tx1"/>
                </a:solidFill>
              </a:rPr>
              <a:t>o</a:t>
            </a:r>
            <a:r>
              <a:rPr sz="1900" spc="-390" dirty="0">
                <a:solidFill>
                  <a:schemeClr val="tx1"/>
                </a:solidFill>
              </a:rPr>
              <a:t>h</a:t>
            </a:r>
            <a:r>
              <a:rPr sz="2850" spc="-585" baseline="-46783" dirty="0">
                <a:solidFill>
                  <a:schemeClr val="tx1"/>
                </a:solidFill>
              </a:rPr>
              <a:t>n</a:t>
            </a:r>
            <a:r>
              <a:rPr sz="1900" spc="-390" dirty="0">
                <a:solidFill>
                  <a:schemeClr val="tx1"/>
                </a:solidFill>
              </a:rPr>
              <a:t>e</a:t>
            </a:r>
            <a:r>
              <a:rPr sz="2850" spc="-585" baseline="-46783" dirty="0">
                <a:solidFill>
                  <a:schemeClr val="tx1"/>
                </a:solidFill>
              </a:rPr>
              <a:t>. </a:t>
            </a:r>
            <a:r>
              <a:rPr sz="1900" spc="-5" dirty="0">
                <a:solidFill>
                  <a:schemeClr val="tx1"/>
                </a:solidFill>
              </a:rPr>
              <a:t>downward motion of the follower  </a:t>
            </a:r>
            <a:r>
              <a:rPr sz="1900" b="1" spc="-400" dirty="0">
                <a:solidFill>
                  <a:schemeClr val="tx1"/>
                </a:solidFill>
                <a:latin typeface="Myanmar Text"/>
                <a:cs typeface="Myanmar Text"/>
              </a:rPr>
              <a:t>Dw</a:t>
            </a:r>
            <a:r>
              <a:rPr sz="2850" spc="-600" baseline="-46783" dirty="0">
                <a:solidFill>
                  <a:schemeClr val="tx1"/>
                </a:solidFill>
              </a:rPr>
              <a:t>m</a:t>
            </a:r>
            <a:r>
              <a:rPr sz="1900" b="1" spc="-400" dirty="0">
                <a:solidFill>
                  <a:schemeClr val="tx1"/>
                </a:solidFill>
                <a:latin typeface="Myanmar Text"/>
                <a:cs typeface="Myanmar Text"/>
              </a:rPr>
              <a:t>el</a:t>
            </a:r>
            <a:r>
              <a:rPr sz="2850" spc="-600" baseline="-46783" dirty="0">
                <a:solidFill>
                  <a:schemeClr val="tx1"/>
                </a:solidFill>
              </a:rPr>
              <a:t>o</a:t>
            </a:r>
            <a:r>
              <a:rPr sz="1900" b="1" spc="-400" dirty="0">
                <a:solidFill>
                  <a:schemeClr val="tx1"/>
                </a:solidFill>
                <a:latin typeface="Myanmar Text"/>
                <a:cs typeface="Myanmar Text"/>
              </a:rPr>
              <a:t>l  </a:t>
            </a:r>
            <a:r>
              <a:rPr sz="1900" b="1" spc="-340" dirty="0">
                <a:solidFill>
                  <a:schemeClr val="tx1"/>
                </a:solidFill>
                <a:latin typeface="Myanmar Text"/>
                <a:cs typeface="Myanmar Text"/>
              </a:rPr>
              <a:t> </a:t>
            </a:r>
            <a:r>
              <a:rPr sz="2850" spc="-615" baseline="-46783" dirty="0">
                <a:solidFill>
                  <a:schemeClr val="tx1"/>
                </a:solidFill>
              </a:rPr>
              <a:t>t</a:t>
            </a:r>
            <a:r>
              <a:rPr sz="1900" spc="-409" dirty="0">
                <a:solidFill>
                  <a:schemeClr val="tx1"/>
                </a:solidFill>
              </a:rPr>
              <a:t>–</a:t>
            </a:r>
            <a:r>
              <a:rPr sz="2850" spc="-615" baseline="-46783" dirty="0">
                <a:solidFill>
                  <a:schemeClr val="tx1"/>
                </a:solidFill>
              </a:rPr>
              <a:t>io</a:t>
            </a:r>
            <a:r>
              <a:rPr sz="1900" spc="-409" dirty="0">
                <a:solidFill>
                  <a:schemeClr val="tx1"/>
                </a:solidFill>
              </a:rPr>
              <a:t>th</a:t>
            </a:r>
            <a:r>
              <a:rPr sz="2850" spc="-615" baseline="-46783" dirty="0">
                <a:solidFill>
                  <a:schemeClr val="tx1"/>
                </a:solidFill>
              </a:rPr>
              <a:t>n</a:t>
            </a:r>
            <a:r>
              <a:rPr sz="1900" spc="-409" dirty="0">
                <a:solidFill>
                  <a:schemeClr val="tx1"/>
                </a:solidFill>
              </a:rPr>
              <a:t>e</a:t>
            </a:r>
            <a:r>
              <a:rPr sz="2850" spc="-615" baseline="-46783" dirty="0">
                <a:solidFill>
                  <a:schemeClr val="tx1"/>
                </a:solidFill>
              </a:rPr>
              <a:t>.	</a:t>
            </a:r>
            <a:r>
              <a:rPr sz="1900" spc="-5" dirty="0">
                <a:solidFill>
                  <a:schemeClr val="tx1"/>
                </a:solidFill>
              </a:rPr>
              <a:t>stationary position of the follower </a:t>
            </a:r>
            <a:r>
              <a:rPr sz="1900" spc="-10" dirty="0">
                <a:solidFill>
                  <a:schemeClr val="tx1"/>
                </a:solidFill>
              </a:rPr>
              <a:t>caused </a:t>
            </a:r>
            <a:r>
              <a:rPr sz="1900" spc="-5" dirty="0">
                <a:solidFill>
                  <a:schemeClr val="tx1"/>
                </a:solidFill>
              </a:rPr>
              <a:t>by</a:t>
            </a:r>
            <a:r>
              <a:rPr sz="1900" spc="105" dirty="0">
                <a:solidFill>
                  <a:schemeClr val="tx1"/>
                </a:solidFill>
              </a:rPr>
              <a:t> </a:t>
            </a:r>
            <a:r>
              <a:rPr sz="1900" spc="-5" dirty="0">
                <a:solidFill>
                  <a:schemeClr val="tx1"/>
                </a:solidFill>
              </a:rPr>
              <a:t>cam</a:t>
            </a:r>
            <a:endParaRPr sz="190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5461" y="1990470"/>
            <a:ext cx="19621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20" dirty="0">
                <a:latin typeface="Wingdings 3"/>
                <a:cs typeface="Wingdings 3"/>
              </a:rPr>
              <a:t></a:t>
            </a:r>
            <a:endParaRPr sz="1500">
              <a:latin typeface="Wingdings 3"/>
              <a:cs typeface="Wingdings 3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a) </a:t>
            </a:r>
            <a:r>
              <a:rPr spc="-5" dirty="0"/>
              <a:t>Uniform motion</a:t>
            </a:r>
            <a:r>
              <a:rPr spc="-75" dirty="0"/>
              <a:t> </a:t>
            </a:r>
            <a:r>
              <a:rPr dirty="0"/>
              <a:t>(constant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258265"/>
            <a:ext cx="197866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EBEBEB"/>
                </a:solidFill>
                <a:latin typeface="Myanmar Text"/>
                <a:cs typeface="Myanmar Text"/>
              </a:rPr>
              <a:t>velocity)</a:t>
            </a:r>
            <a:endParaRPr sz="42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380" y="2270760"/>
            <a:ext cx="7612380" cy="3592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449325"/>
            <a:ext cx="5868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chemeClr val="tx1"/>
                </a:solidFill>
              </a:rPr>
              <a:t>a) </a:t>
            </a:r>
            <a:r>
              <a:rPr sz="2800" spc="-10" dirty="0">
                <a:solidFill>
                  <a:schemeClr val="tx1"/>
                </a:solidFill>
              </a:rPr>
              <a:t>Uniform </a:t>
            </a:r>
            <a:r>
              <a:rPr sz="2800" spc="-5" dirty="0">
                <a:solidFill>
                  <a:schemeClr val="tx1"/>
                </a:solidFill>
              </a:rPr>
              <a:t>motion (constant</a:t>
            </a:r>
            <a:r>
              <a:rPr sz="2800" spc="10" dirty="0">
                <a:solidFill>
                  <a:schemeClr val="tx1"/>
                </a:solidFill>
              </a:rPr>
              <a:t> </a:t>
            </a:r>
            <a:r>
              <a:rPr sz="2800" spc="-5" dirty="0">
                <a:solidFill>
                  <a:schemeClr val="tx1"/>
                </a:solidFill>
              </a:rPr>
              <a:t>velocity)</a:t>
            </a:r>
            <a:endParaRPr sz="280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2494" y="4234967"/>
            <a:ext cx="7124065" cy="161988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584200">
              <a:lnSpc>
                <a:spcPct val="100000"/>
              </a:lnSpc>
              <a:spcBef>
                <a:spcPts val="1095"/>
              </a:spcBef>
            </a:pPr>
            <a:r>
              <a:rPr sz="2200" b="1" spc="-5" dirty="0">
                <a:latin typeface="Myanmar Text"/>
                <a:cs typeface="Myanmar Text"/>
              </a:rPr>
              <a:t>Displacement</a:t>
            </a:r>
            <a:r>
              <a:rPr sz="2200" b="1" spc="-10" dirty="0">
                <a:latin typeface="Myanmar Text"/>
                <a:cs typeface="Myanmar Text"/>
              </a:rPr>
              <a:t> diagram</a:t>
            </a:r>
            <a:endParaRPr sz="2200">
              <a:latin typeface="Myanmar Text"/>
              <a:cs typeface="Myanmar Text"/>
            </a:endParaRPr>
          </a:p>
          <a:p>
            <a:pPr marL="12700" marR="5080" indent="114300" algn="just">
              <a:lnSpc>
                <a:spcPct val="100000"/>
              </a:lnSpc>
              <a:spcBef>
                <a:spcPts val="994"/>
              </a:spcBef>
            </a:pPr>
            <a:r>
              <a:rPr sz="2200" spc="-10" dirty="0">
                <a:latin typeface="Myanmar Text"/>
                <a:cs typeface="Myanmar Text"/>
              </a:rPr>
              <a:t>Since </a:t>
            </a:r>
            <a:r>
              <a:rPr sz="2200" spc="-5" dirty="0">
                <a:latin typeface="Myanmar Text"/>
                <a:cs typeface="Myanmar Text"/>
              </a:rPr>
              <a:t>the </a:t>
            </a:r>
            <a:r>
              <a:rPr sz="2200" spc="-10" dirty="0">
                <a:latin typeface="Myanmar Text"/>
                <a:cs typeface="Myanmar Text"/>
              </a:rPr>
              <a:t>follower </a:t>
            </a:r>
            <a:r>
              <a:rPr sz="2200" spc="-5" dirty="0">
                <a:latin typeface="Myanmar Text"/>
                <a:cs typeface="Myanmar Text"/>
              </a:rPr>
              <a:t>moves with uniform velocity during </a:t>
            </a:r>
            <a:r>
              <a:rPr sz="2200" spc="-10" dirty="0">
                <a:latin typeface="Myanmar Text"/>
                <a:cs typeface="Myanmar Text"/>
              </a:rPr>
              <a:t>its  </a:t>
            </a:r>
            <a:r>
              <a:rPr sz="2200" spc="-5" dirty="0">
                <a:latin typeface="Myanmar Text"/>
                <a:cs typeface="Myanmar Text"/>
              </a:rPr>
              <a:t>rise and fall, the </a:t>
            </a:r>
            <a:r>
              <a:rPr sz="2200" spc="-10" dirty="0">
                <a:latin typeface="Myanmar Text"/>
                <a:cs typeface="Myanmar Text"/>
              </a:rPr>
              <a:t>slope </a:t>
            </a:r>
            <a:r>
              <a:rPr sz="2200" spc="-5" dirty="0">
                <a:latin typeface="Myanmar Text"/>
                <a:cs typeface="Myanmar Text"/>
              </a:rPr>
              <a:t>of the displacement </a:t>
            </a:r>
            <a:r>
              <a:rPr sz="2200" dirty="0">
                <a:latin typeface="Myanmar Text"/>
                <a:cs typeface="Myanmar Text"/>
              </a:rPr>
              <a:t>curve </a:t>
            </a:r>
            <a:r>
              <a:rPr sz="2200" spc="-5" dirty="0">
                <a:latin typeface="Myanmar Text"/>
                <a:cs typeface="Myanmar Text"/>
              </a:rPr>
              <a:t>must be  constant as shown in</a:t>
            </a:r>
            <a:r>
              <a:rPr sz="2200" spc="45" dirty="0">
                <a:latin typeface="Myanmar Text"/>
                <a:cs typeface="Myanmar Text"/>
              </a:rPr>
              <a:t> </a:t>
            </a:r>
            <a:r>
              <a:rPr sz="2200" spc="-5" dirty="0">
                <a:latin typeface="Myanmar Text"/>
                <a:cs typeface="Myanmar Text"/>
              </a:rPr>
              <a:t>fig</a:t>
            </a:r>
            <a:endParaRPr sz="22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1828800"/>
            <a:ext cx="7086600" cy="2375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040" y="0"/>
            <a:ext cx="48272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1.1 CAM </a:t>
            </a:r>
            <a:r>
              <a:rPr dirty="0"/>
              <a:t>-</a:t>
            </a:r>
            <a:r>
              <a:rPr spc="-60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642999"/>
            <a:ext cx="767397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1362710" algn="l"/>
                <a:tab pos="2028825" algn="l"/>
                <a:tab pos="2934335" algn="l"/>
                <a:tab pos="3449320" algn="l"/>
                <a:tab pos="4752975" algn="l"/>
                <a:tab pos="5825490" algn="l"/>
                <a:tab pos="7087870" algn="l"/>
              </a:tabLst>
            </a:pP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</a:t>
            </a:r>
            <a:r>
              <a:rPr sz="20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	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	used	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	conv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	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tary	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	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reciprocating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6359" y="2246376"/>
            <a:ext cx="4038599" cy="3028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910" y="309117"/>
            <a:ext cx="65112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b) </a:t>
            </a:r>
            <a:r>
              <a:rPr spc="-5" dirty="0"/>
              <a:t>Simple </a:t>
            </a:r>
            <a:r>
              <a:rPr dirty="0"/>
              <a:t>Harmonic</a:t>
            </a:r>
            <a:r>
              <a:rPr spc="-95" dirty="0"/>
              <a:t> </a:t>
            </a:r>
            <a:r>
              <a:rPr spc="-5" dirty="0"/>
              <a:t>motion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967375"/>
            <a:ext cx="7315200" cy="3914140"/>
          </a:xfrm>
          <a:custGeom>
            <a:avLst/>
            <a:gdLst/>
            <a:ahLst/>
            <a:cxnLst/>
            <a:rect l="l" t="t" r="r" b="b"/>
            <a:pathLst>
              <a:path w="7315200" h="3914140">
                <a:moveTo>
                  <a:pt x="0" y="3913740"/>
                </a:moveTo>
                <a:lnTo>
                  <a:pt x="7315094" y="3913740"/>
                </a:lnTo>
                <a:lnTo>
                  <a:pt x="7315094" y="0"/>
                </a:lnTo>
                <a:lnTo>
                  <a:pt x="0" y="0"/>
                </a:lnTo>
                <a:lnTo>
                  <a:pt x="0" y="3913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1422" y="3896405"/>
            <a:ext cx="179197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50" spc="-50" dirty="0">
                <a:latin typeface="Arial"/>
                <a:cs typeface="Arial"/>
              </a:rPr>
              <a:t>360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spc="-55" dirty="0">
                <a:latin typeface="Arial"/>
                <a:cs typeface="Arial"/>
              </a:rPr>
              <a:t>=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spc="-65" dirty="0">
                <a:latin typeface="Arial"/>
                <a:cs typeface="Arial"/>
              </a:rPr>
              <a:t>ONE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spc="-60" dirty="0">
                <a:latin typeface="Arial"/>
                <a:cs typeface="Arial"/>
              </a:rPr>
              <a:t>REVOLUTION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spc="-65" dirty="0">
                <a:latin typeface="Arial"/>
                <a:cs typeface="Arial"/>
              </a:rPr>
              <a:t>OF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spc="-70" dirty="0">
                <a:latin typeface="Arial"/>
                <a:cs typeface="Arial"/>
              </a:rPr>
              <a:t>CAM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-55" dirty="0">
                <a:latin typeface="Arial"/>
                <a:cs typeface="Arial"/>
              </a:rPr>
              <a:t>=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spc="-50" dirty="0">
                <a:latin typeface="Arial"/>
                <a:cs typeface="Arial"/>
              </a:rPr>
              <a:t>1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-65" dirty="0">
                <a:latin typeface="Arial"/>
                <a:cs typeface="Arial"/>
              </a:rPr>
              <a:t>CYCLE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71589" y="3804319"/>
            <a:ext cx="2889885" cy="0"/>
          </a:xfrm>
          <a:custGeom>
            <a:avLst/>
            <a:gdLst/>
            <a:ahLst/>
            <a:cxnLst/>
            <a:rect l="l" t="t" r="r" b="b"/>
            <a:pathLst>
              <a:path w="2889885">
                <a:moveTo>
                  <a:pt x="0" y="0"/>
                </a:moveTo>
                <a:lnTo>
                  <a:pt x="28898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5175" y="3451536"/>
            <a:ext cx="3166745" cy="0"/>
          </a:xfrm>
          <a:custGeom>
            <a:avLst/>
            <a:gdLst/>
            <a:ahLst/>
            <a:cxnLst/>
            <a:rect l="l" t="t" r="r" b="b"/>
            <a:pathLst>
              <a:path w="3166745">
                <a:moveTo>
                  <a:pt x="0" y="0"/>
                </a:moveTo>
                <a:lnTo>
                  <a:pt x="31662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3210" y="3221146"/>
            <a:ext cx="3368675" cy="0"/>
          </a:xfrm>
          <a:custGeom>
            <a:avLst/>
            <a:gdLst/>
            <a:ahLst/>
            <a:cxnLst/>
            <a:rect l="l" t="t" r="r" b="b"/>
            <a:pathLst>
              <a:path w="3368675">
                <a:moveTo>
                  <a:pt x="0" y="0"/>
                </a:moveTo>
                <a:lnTo>
                  <a:pt x="33682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1589" y="2906829"/>
            <a:ext cx="2889885" cy="0"/>
          </a:xfrm>
          <a:custGeom>
            <a:avLst/>
            <a:gdLst/>
            <a:ahLst/>
            <a:cxnLst/>
            <a:rect l="l" t="t" r="r" b="b"/>
            <a:pathLst>
              <a:path w="2889885">
                <a:moveTo>
                  <a:pt x="0" y="0"/>
                </a:moveTo>
                <a:lnTo>
                  <a:pt x="28898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93210" y="2592512"/>
            <a:ext cx="3368675" cy="0"/>
          </a:xfrm>
          <a:custGeom>
            <a:avLst/>
            <a:gdLst/>
            <a:ahLst/>
            <a:cxnLst/>
            <a:rect l="l" t="t" r="r" b="b"/>
            <a:pathLst>
              <a:path w="3368675">
                <a:moveTo>
                  <a:pt x="0" y="0"/>
                </a:moveTo>
                <a:lnTo>
                  <a:pt x="33682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5175" y="2362328"/>
            <a:ext cx="3166745" cy="0"/>
          </a:xfrm>
          <a:custGeom>
            <a:avLst/>
            <a:gdLst/>
            <a:ahLst/>
            <a:cxnLst/>
            <a:rect l="l" t="t" r="r" b="b"/>
            <a:pathLst>
              <a:path w="3166745">
                <a:moveTo>
                  <a:pt x="0" y="0"/>
                </a:moveTo>
                <a:lnTo>
                  <a:pt x="31662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7460" y="2255362"/>
            <a:ext cx="5270511" cy="1295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59907" y="2608282"/>
            <a:ext cx="21336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50" spc="-60" dirty="0">
                <a:latin typeface="Arial"/>
                <a:cs typeface="Arial"/>
              </a:rPr>
              <a:t>FA</a:t>
            </a:r>
            <a:r>
              <a:rPr sz="750" spc="-50" dirty="0">
                <a:latin typeface="Arial"/>
                <a:cs typeface="Arial"/>
              </a:rPr>
              <a:t>LL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87531" y="3553701"/>
            <a:ext cx="10668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50" spc="-50" dirty="0">
                <a:latin typeface="Arial"/>
                <a:cs typeface="Arial"/>
              </a:rPr>
              <a:t>60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4777" y="3553701"/>
            <a:ext cx="15367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50" spc="-50" dirty="0">
                <a:latin typeface="Arial"/>
                <a:cs typeface="Arial"/>
              </a:rPr>
              <a:t>180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62793" y="3553701"/>
            <a:ext cx="15367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50" spc="-50" dirty="0">
                <a:latin typeface="Arial"/>
                <a:cs typeface="Arial"/>
              </a:rPr>
              <a:t>120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2885" y="3553702"/>
            <a:ext cx="15367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50" spc="-50" dirty="0">
                <a:latin typeface="Arial"/>
                <a:cs typeface="Arial"/>
              </a:rPr>
              <a:t>240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0327" y="2615276"/>
            <a:ext cx="20891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50" spc="-55" dirty="0">
                <a:latin typeface="Arial"/>
                <a:cs typeface="Arial"/>
              </a:rPr>
              <a:t>RISE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35329" y="3788069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69" h="17779">
                <a:moveTo>
                  <a:pt x="13371" y="0"/>
                </a:moveTo>
                <a:lnTo>
                  <a:pt x="9367" y="2057"/>
                </a:lnTo>
                <a:lnTo>
                  <a:pt x="6250" y="5142"/>
                </a:lnTo>
                <a:lnTo>
                  <a:pt x="3569" y="8639"/>
                </a:lnTo>
                <a:lnTo>
                  <a:pt x="1340" y="12753"/>
                </a:lnTo>
                <a:lnTo>
                  <a:pt x="0" y="172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71589" y="3788069"/>
            <a:ext cx="77470" cy="16510"/>
          </a:xfrm>
          <a:custGeom>
            <a:avLst/>
            <a:gdLst/>
            <a:ahLst/>
            <a:cxnLst/>
            <a:rect l="l" t="t" r="r" b="b"/>
            <a:pathLst>
              <a:path w="77469" h="16510">
                <a:moveTo>
                  <a:pt x="0" y="16250"/>
                </a:moveTo>
                <a:lnTo>
                  <a:pt x="20056" y="14810"/>
                </a:lnTo>
                <a:lnTo>
                  <a:pt x="39226" y="11108"/>
                </a:lnTo>
                <a:lnTo>
                  <a:pt x="58395" y="6171"/>
                </a:lnTo>
                <a:lnTo>
                  <a:pt x="771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71589" y="3600260"/>
            <a:ext cx="0" cy="396875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3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35329" y="3805348"/>
            <a:ext cx="13335" cy="17145"/>
          </a:xfrm>
          <a:custGeom>
            <a:avLst/>
            <a:gdLst/>
            <a:ahLst/>
            <a:cxnLst/>
            <a:rect l="l" t="t" r="r" b="b"/>
            <a:pathLst>
              <a:path w="13335" h="17145">
                <a:moveTo>
                  <a:pt x="0" y="0"/>
                </a:moveTo>
                <a:lnTo>
                  <a:pt x="1340" y="4525"/>
                </a:lnTo>
                <a:lnTo>
                  <a:pt x="3134" y="8639"/>
                </a:lnTo>
                <a:lnTo>
                  <a:pt x="5797" y="12136"/>
                </a:lnTo>
                <a:lnTo>
                  <a:pt x="9367" y="14605"/>
                </a:lnTo>
                <a:lnTo>
                  <a:pt x="12936" y="166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71589" y="3804319"/>
            <a:ext cx="76835" cy="17780"/>
          </a:xfrm>
          <a:custGeom>
            <a:avLst/>
            <a:gdLst/>
            <a:ahLst/>
            <a:cxnLst/>
            <a:rect l="l" t="t" r="r" b="b"/>
            <a:pathLst>
              <a:path w="76835" h="17779">
                <a:moveTo>
                  <a:pt x="76676" y="17690"/>
                </a:moveTo>
                <a:lnTo>
                  <a:pt x="58395" y="11725"/>
                </a:lnTo>
                <a:lnTo>
                  <a:pt x="39226" y="6582"/>
                </a:lnTo>
                <a:lnTo>
                  <a:pt x="19604" y="246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13564" y="3553702"/>
            <a:ext cx="15367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50" spc="-50" dirty="0">
                <a:latin typeface="Arial"/>
                <a:cs typeface="Arial"/>
              </a:rPr>
              <a:t>300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84821" y="3787657"/>
            <a:ext cx="76835" cy="17145"/>
          </a:xfrm>
          <a:custGeom>
            <a:avLst/>
            <a:gdLst/>
            <a:ahLst/>
            <a:cxnLst/>
            <a:rect l="l" t="t" r="r" b="b"/>
            <a:pathLst>
              <a:path w="76835" h="17145">
                <a:moveTo>
                  <a:pt x="0" y="0"/>
                </a:moveTo>
                <a:lnTo>
                  <a:pt x="19024" y="5965"/>
                </a:lnTo>
                <a:lnTo>
                  <a:pt x="38229" y="11108"/>
                </a:lnTo>
                <a:lnTo>
                  <a:pt x="57435" y="14605"/>
                </a:lnTo>
                <a:lnTo>
                  <a:pt x="76640" y="166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84821" y="3787657"/>
            <a:ext cx="13335" cy="17145"/>
          </a:xfrm>
          <a:custGeom>
            <a:avLst/>
            <a:gdLst/>
            <a:ahLst/>
            <a:cxnLst/>
            <a:rect l="l" t="t" r="r" b="b"/>
            <a:pathLst>
              <a:path w="13335" h="17145">
                <a:moveTo>
                  <a:pt x="13226" y="16662"/>
                </a:moveTo>
                <a:lnTo>
                  <a:pt x="11958" y="12547"/>
                </a:lnTo>
                <a:lnTo>
                  <a:pt x="10146" y="8022"/>
                </a:lnTo>
                <a:lnTo>
                  <a:pt x="7066" y="4525"/>
                </a:lnTo>
                <a:lnTo>
                  <a:pt x="3986" y="143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1462" y="3600260"/>
            <a:ext cx="0" cy="334645"/>
          </a:xfrm>
          <a:custGeom>
            <a:avLst/>
            <a:gdLst/>
            <a:ahLst/>
            <a:cxnLst/>
            <a:rect l="l" t="t" r="r" b="b"/>
            <a:pathLst>
              <a:path h="334645">
                <a:moveTo>
                  <a:pt x="0" y="0"/>
                </a:moveTo>
                <a:lnTo>
                  <a:pt x="0" y="3341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84821" y="3804320"/>
            <a:ext cx="76835" cy="17145"/>
          </a:xfrm>
          <a:custGeom>
            <a:avLst/>
            <a:gdLst/>
            <a:ahLst/>
            <a:cxnLst/>
            <a:rect l="l" t="t" r="r" b="b"/>
            <a:pathLst>
              <a:path w="76835" h="17145">
                <a:moveTo>
                  <a:pt x="76640" y="0"/>
                </a:moveTo>
                <a:lnTo>
                  <a:pt x="57435" y="2468"/>
                </a:lnTo>
                <a:lnTo>
                  <a:pt x="37867" y="5554"/>
                </a:lnTo>
                <a:lnTo>
                  <a:pt x="19024" y="10696"/>
                </a:lnTo>
                <a:lnTo>
                  <a:pt x="0" y="166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84821" y="3804320"/>
            <a:ext cx="13335" cy="17145"/>
          </a:xfrm>
          <a:custGeom>
            <a:avLst/>
            <a:gdLst/>
            <a:ahLst/>
            <a:cxnLst/>
            <a:rect l="l" t="t" r="r" b="b"/>
            <a:pathLst>
              <a:path w="13335" h="17145">
                <a:moveTo>
                  <a:pt x="0" y="16662"/>
                </a:moveTo>
                <a:lnTo>
                  <a:pt x="3986" y="15222"/>
                </a:lnTo>
                <a:lnTo>
                  <a:pt x="7066" y="12136"/>
                </a:lnTo>
                <a:lnTo>
                  <a:pt x="10146" y="8639"/>
                </a:lnTo>
                <a:lnTo>
                  <a:pt x="11958" y="4525"/>
                </a:lnTo>
                <a:lnTo>
                  <a:pt x="132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61462" y="3934407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2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61462" y="2278195"/>
            <a:ext cx="2793365" cy="0"/>
          </a:xfrm>
          <a:custGeom>
            <a:avLst/>
            <a:gdLst/>
            <a:ahLst/>
            <a:cxnLst/>
            <a:rect l="l" t="t" r="r" b="b"/>
            <a:pathLst>
              <a:path w="2793365">
                <a:moveTo>
                  <a:pt x="0" y="0"/>
                </a:moveTo>
                <a:lnTo>
                  <a:pt x="27931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87970" y="2093472"/>
            <a:ext cx="0" cy="2198370"/>
          </a:xfrm>
          <a:custGeom>
            <a:avLst/>
            <a:gdLst/>
            <a:ahLst/>
            <a:cxnLst/>
            <a:rect l="l" t="t" r="r" b="b"/>
            <a:pathLst>
              <a:path h="2198370">
                <a:moveTo>
                  <a:pt x="0" y="0"/>
                </a:moveTo>
                <a:lnTo>
                  <a:pt x="0" y="21977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61462" y="2362329"/>
            <a:ext cx="1962785" cy="0"/>
          </a:xfrm>
          <a:custGeom>
            <a:avLst/>
            <a:gdLst/>
            <a:ahLst/>
            <a:cxnLst/>
            <a:rect l="l" t="t" r="r" b="b"/>
            <a:pathLst>
              <a:path w="1962784">
                <a:moveTo>
                  <a:pt x="0" y="0"/>
                </a:moveTo>
                <a:lnTo>
                  <a:pt x="19623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61462" y="2592512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91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61462" y="2276842"/>
            <a:ext cx="3311572" cy="3392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64357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b) </a:t>
            </a:r>
            <a:r>
              <a:rPr spc="-5" dirty="0">
                <a:solidFill>
                  <a:schemeClr val="tx1"/>
                </a:solidFill>
              </a:rPr>
              <a:t>Simple harmonic</a:t>
            </a:r>
            <a:r>
              <a:rPr spc="-3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635379"/>
            <a:ext cx="2562225" cy="307657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359"/>
              </a:spcBef>
              <a:tabLst>
                <a:tab pos="354965" algn="l"/>
              </a:tabLst>
            </a:pPr>
            <a:r>
              <a:rPr sz="1750" spc="10" dirty="0">
                <a:latin typeface="Wingdings 3"/>
                <a:cs typeface="Wingdings 3"/>
              </a:rPr>
              <a:t></a:t>
            </a:r>
            <a:r>
              <a:rPr sz="1750" spc="1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Myanmar Text"/>
                <a:cs typeface="Myanmar Text"/>
              </a:rPr>
              <a:t>Since </a:t>
            </a:r>
            <a:r>
              <a:rPr sz="2200" spc="-5" dirty="0">
                <a:latin typeface="Myanmar Text"/>
                <a:cs typeface="Myanmar Text"/>
              </a:rPr>
              <a:t>the </a:t>
            </a:r>
            <a:r>
              <a:rPr sz="2200" spc="-10" dirty="0">
                <a:latin typeface="Myanmar Text"/>
                <a:cs typeface="Myanmar Text"/>
              </a:rPr>
              <a:t>follower  </a:t>
            </a:r>
            <a:r>
              <a:rPr sz="2200" spc="-5" dirty="0">
                <a:latin typeface="Myanmar Text"/>
                <a:cs typeface="Myanmar Text"/>
              </a:rPr>
              <a:t>moves with a  simple harmonic  </a:t>
            </a:r>
            <a:r>
              <a:rPr sz="2200" spc="-10" dirty="0">
                <a:latin typeface="Myanmar Text"/>
                <a:cs typeface="Myanmar Text"/>
              </a:rPr>
              <a:t>motion, </a:t>
            </a:r>
            <a:r>
              <a:rPr sz="2200" spc="-5" dirty="0">
                <a:latin typeface="Myanmar Text"/>
                <a:cs typeface="Myanmar Text"/>
              </a:rPr>
              <a:t>therefore  velocity diagram  consists of a </a:t>
            </a:r>
            <a:r>
              <a:rPr sz="2200" spc="-10" dirty="0">
                <a:latin typeface="Myanmar Text"/>
                <a:cs typeface="Myanmar Text"/>
              </a:rPr>
              <a:t>sine  </a:t>
            </a:r>
            <a:r>
              <a:rPr sz="2200" dirty="0">
                <a:latin typeface="Myanmar Text"/>
                <a:cs typeface="Myanmar Text"/>
              </a:rPr>
              <a:t>curve </a:t>
            </a:r>
            <a:r>
              <a:rPr sz="2200" spc="-5" dirty="0">
                <a:latin typeface="Myanmar Text"/>
                <a:cs typeface="Myanmar Text"/>
              </a:rPr>
              <a:t>and the  acceleration  diagram consists  of a cosine</a:t>
            </a:r>
            <a:r>
              <a:rPr sz="2200" spc="-25" dirty="0">
                <a:latin typeface="Myanmar Text"/>
                <a:cs typeface="Myanmar Text"/>
              </a:rPr>
              <a:t> </a:t>
            </a:r>
            <a:r>
              <a:rPr sz="2200" spc="-5" dirty="0">
                <a:latin typeface="Myanmar Text"/>
                <a:cs typeface="Myanmar Text"/>
              </a:rPr>
              <a:t>curve.</a:t>
            </a:r>
            <a:endParaRPr sz="22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1574291"/>
            <a:ext cx="4479036" cy="4386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6186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chemeClr val="tx1"/>
                </a:solidFill>
              </a:rPr>
              <a:t>c) </a:t>
            </a:r>
            <a:r>
              <a:rPr sz="2800" spc="-10" dirty="0">
                <a:solidFill>
                  <a:schemeClr val="tx1"/>
                </a:solidFill>
              </a:rPr>
              <a:t>Uniform </a:t>
            </a:r>
            <a:r>
              <a:rPr sz="2800" spc="-5" dirty="0">
                <a:solidFill>
                  <a:schemeClr val="tx1"/>
                </a:solidFill>
              </a:rPr>
              <a:t>acceleration and</a:t>
            </a:r>
            <a:r>
              <a:rPr sz="2800" spc="45" dirty="0">
                <a:solidFill>
                  <a:schemeClr val="tx1"/>
                </a:solidFill>
              </a:rPr>
              <a:t> </a:t>
            </a:r>
            <a:r>
              <a:rPr sz="2800" spc="-5" dirty="0">
                <a:solidFill>
                  <a:schemeClr val="tx1"/>
                </a:solidFill>
              </a:rPr>
              <a:t>retardation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642999"/>
            <a:ext cx="2355215" cy="3592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</a:pPr>
            <a:r>
              <a:rPr sz="2050" spc="20" dirty="0">
                <a:latin typeface="Wingdings 3"/>
                <a:cs typeface="Wingdings 3"/>
              </a:rPr>
              <a:t></a:t>
            </a:r>
            <a:r>
              <a:rPr sz="2050" spc="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Myanmar Text"/>
                <a:cs typeface="Myanmar Text"/>
              </a:rPr>
              <a:t>Since </a:t>
            </a:r>
            <a:r>
              <a:rPr sz="2600" dirty="0">
                <a:latin typeface="Myanmar Text"/>
                <a:cs typeface="Myanmar Text"/>
              </a:rPr>
              <a:t>the  </a:t>
            </a:r>
            <a:r>
              <a:rPr sz="2600" spc="-5" dirty="0">
                <a:latin typeface="Myanmar Text"/>
                <a:cs typeface="Myanmar Text"/>
              </a:rPr>
              <a:t>acceleration  </a:t>
            </a:r>
            <a:r>
              <a:rPr sz="2600" dirty="0">
                <a:latin typeface="Myanmar Text"/>
                <a:cs typeface="Myanmar Text"/>
              </a:rPr>
              <a:t>and  </a:t>
            </a:r>
            <a:r>
              <a:rPr sz="2600" spc="-5" dirty="0">
                <a:latin typeface="Myanmar Text"/>
                <a:cs typeface="Myanmar Text"/>
              </a:rPr>
              <a:t>retardation  are </a:t>
            </a:r>
            <a:r>
              <a:rPr sz="2600" dirty="0">
                <a:latin typeface="Myanmar Text"/>
                <a:cs typeface="Myanmar Text"/>
              </a:rPr>
              <a:t>uniform,  therefore </a:t>
            </a:r>
            <a:r>
              <a:rPr sz="2600" spc="5" dirty="0">
                <a:latin typeface="Myanmar Text"/>
                <a:cs typeface="Myanmar Text"/>
              </a:rPr>
              <a:t>the  </a:t>
            </a:r>
            <a:r>
              <a:rPr sz="2600" dirty="0">
                <a:latin typeface="Myanmar Text"/>
                <a:cs typeface="Myanmar Text"/>
              </a:rPr>
              <a:t>velocity  </a:t>
            </a:r>
            <a:r>
              <a:rPr sz="2600" spc="-5" dirty="0">
                <a:latin typeface="Myanmar Text"/>
                <a:cs typeface="Myanmar Text"/>
              </a:rPr>
              <a:t>varies</a:t>
            </a:r>
            <a:r>
              <a:rPr sz="2600" spc="-80" dirty="0">
                <a:latin typeface="Myanmar Text"/>
                <a:cs typeface="Myanmar Text"/>
              </a:rPr>
              <a:t> </a:t>
            </a:r>
            <a:r>
              <a:rPr sz="2600" spc="-5" dirty="0">
                <a:latin typeface="Myanmar Text"/>
                <a:cs typeface="Myanmar Text"/>
              </a:rPr>
              <a:t>directly  </a:t>
            </a:r>
            <a:r>
              <a:rPr sz="2600" dirty="0">
                <a:latin typeface="Myanmar Text"/>
                <a:cs typeface="Myanmar Text"/>
              </a:rPr>
              <a:t>with</a:t>
            </a:r>
            <a:r>
              <a:rPr sz="2600" spc="-40" dirty="0">
                <a:latin typeface="Myanmar Text"/>
                <a:cs typeface="Myanmar Text"/>
              </a:rPr>
              <a:t> </a:t>
            </a:r>
            <a:r>
              <a:rPr sz="2600" spc="-5" dirty="0">
                <a:latin typeface="Myanmar Text"/>
                <a:cs typeface="Myanmar Text"/>
              </a:rPr>
              <a:t>time.</a:t>
            </a:r>
            <a:endParaRPr sz="26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0" y="1805939"/>
            <a:ext cx="5045963" cy="4660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910" y="309117"/>
            <a:ext cx="46062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d) </a:t>
            </a:r>
            <a:r>
              <a:rPr spc="-5" dirty="0">
                <a:solidFill>
                  <a:schemeClr val="tx1"/>
                </a:solidFill>
              </a:rPr>
              <a:t>Cycloidal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motion</a:t>
            </a:r>
          </a:p>
        </p:txBody>
      </p:sp>
      <p:sp>
        <p:nvSpPr>
          <p:cNvPr id="3" name="object 3"/>
          <p:cNvSpPr/>
          <p:nvPr/>
        </p:nvSpPr>
        <p:spPr>
          <a:xfrm>
            <a:off x="3192779" y="1909572"/>
            <a:ext cx="3790188" cy="4338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910" y="309117"/>
            <a:ext cx="28270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CAM</a:t>
            </a:r>
            <a:r>
              <a:rPr spc="-80" dirty="0"/>
              <a:t> </a:t>
            </a:r>
            <a:r>
              <a:rPr spc="-5" dirty="0"/>
              <a:t>Profile</a:t>
            </a:r>
          </a:p>
        </p:txBody>
      </p:sp>
      <p:sp>
        <p:nvSpPr>
          <p:cNvPr id="3" name="object 3"/>
          <p:cNvSpPr/>
          <p:nvPr/>
        </p:nvSpPr>
        <p:spPr>
          <a:xfrm>
            <a:off x="2817921" y="1734324"/>
            <a:ext cx="4622165" cy="4742180"/>
          </a:xfrm>
          <a:custGeom>
            <a:avLst/>
            <a:gdLst/>
            <a:ahLst/>
            <a:cxnLst/>
            <a:rect l="l" t="t" r="r" b="b"/>
            <a:pathLst>
              <a:path w="4622165" h="4742180">
                <a:moveTo>
                  <a:pt x="0" y="4741656"/>
                </a:moveTo>
                <a:lnTo>
                  <a:pt x="4621632" y="4741656"/>
                </a:lnTo>
                <a:lnTo>
                  <a:pt x="4621632" y="0"/>
                </a:lnTo>
                <a:lnTo>
                  <a:pt x="0" y="0"/>
                </a:lnTo>
                <a:lnTo>
                  <a:pt x="0" y="4741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14968" y="4323155"/>
            <a:ext cx="127000" cy="579120"/>
          </a:xfrm>
          <a:custGeom>
            <a:avLst/>
            <a:gdLst/>
            <a:ahLst/>
            <a:cxnLst/>
            <a:rect l="l" t="t" r="r" b="b"/>
            <a:pathLst>
              <a:path w="127000" h="579120">
                <a:moveTo>
                  <a:pt x="126378" y="0"/>
                </a:moveTo>
                <a:lnTo>
                  <a:pt x="121429" y="118256"/>
                </a:lnTo>
                <a:lnTo>
                  <a:pt x="106583" y="236485"/>
                </a:lnTo>
                <a:lnTo>
                  <a:pt x="81726" y="354741"/>
                </a:lnTo>
                <a:lnTo>
                  <a:pt x="47056" y="467967"/>
                </a:lnTo>
                <a:lnTo>
                  <a:pt x="0" y="578831"/>
                </a:lnTo>
              </a:path>
            </a:pathLst>
          </a:custGeom>
          <a:ln w="14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62878" y="4901987"/>
            <a:ext cx="54610" cy="106045"/>
          </a:xfrm>
          <a:custGeom>
            <a:avLst/>
            <a:gdLst/>
            <a:ahLst/>
            <a:cxnLst/>
            <a:rect l="l" t="t" r="r" b="b"/>
            <a:pathLst>
              <a:path w="54609" h="106045">
                <a:moveTo>
                  <a:pt x="54577" y="0"/>
                </a:moveTo>
                <a:lnTo>
                  <a:pt x="0" y="105944"/>
                </a:lnTo>
              </a:path>
            </a:pathLst>
          </a:custGeom>
          <a:ln w="148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00974" y="5007932"/>
            <a:ext cx="64769" cy="103505"/>
          </a:xfrm>
          <a:custGeom>
            <a:avLst/>
            <a:gdLst/>
            <a:ahLst/>
            <a:cxnLst/>
            <a:rect l="l" t="t" r="r" b="b"/>
            <a:pathLst>
              <a:path w="64770" h="103504">
                <a:moveTo>
                  <a:pt x="64391" y="0"/>
                </a:moveTo>
                <a:lnTo>
                  <a:pt x="0" y="103471"/>
                </a:lnTo>
              </a:path>
            </a:pathLst>
          </a:custGeom>
          <a:ln w="14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29062" y="5111403"/>
            <a:ext cx="74930" cy="96520"/>
          </a:xfrm>
          <a:custGeom>
            <a:avLst/>
            <a:gdLst/>
            <a:ahLst/>
            <a:cxnLst/>
            <a:rect l="l" t="t" r="r" b="b"/>
            <a:pathLst>
              <a:path w="74929" h="96520">
                <a:moveTo>
                  <a:pt x="74373" y="0"/>
                </a:moveTo>
                <a:lnTo>
                  <a:pt x="0" y="96078"/>
                </a:lnTo>
              </a:path>
            </a:pathLst>
          </a:custGeom>
          <a:ln w="14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2284" y="5207481"/>
            <a:ext cx="79375" cy="88900"/>
          </a:xfrm>
          <a:custGeom>
            <a:avLst/>
            <a:gdLst/>
            <a:ahLst/>
            <a:cxnLst/>
            <a:rect l="l" t="t" r="r" b="b"/>
            <a:pathLst>
              <a:path w="79375" h="88900">
                <a:moveTo>
                  <a:pt x="79266" y="0"/>
                </a:moveTo>
                <a:lnTo>
                  <a:pt x="0" y="88629"/>
                </a:lnTo>
              </a:path>
            </a:pathLst>
          </a:custGeom>
          <a:ln w="14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5552" y="5296111"/>
            <a:ext cx="89535" cy="83820"/>
          </a:xfrm>
          <a:custGeom>
            <a:avLst/>
            <a:gdLst/>
            <a:ahLst/>
            <a:cxnLst/>
            <a:rect l="l" t="t" r="r" b="b"/>
            <a:pathLst>
              <a:path w="89534" h="83820">
                <a:moveTo>
                  <a:pt x="89220" y="0"/>
                </a:moveTo>
                <a:lnTo>
                  <a:pt x="0" y="83766"/>
                </a:lnTo>
              </a:path>
            </a:pathLst>
          </a:custGeom>
          <a:ln w="1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3816" y="5379877"/>
            <a:ext cx="94615" cy="76835"/>
          </a:xfrm>
          <a:custGeom>
            <a:avLst/>
            <a:gdLst/>
            <a:ahLst/>
            <a:cxnLst/>
            <a:rect l="l" t="t" r="r" b="b"/>
            <a:pathLst>
              <a:path w="94615" h="76835">
                <a:moveTo>
                  <a:pt x="94196" y="0"/>
                </a:moveTo>
                <a:lnTo>
                  <a:pt x="0" y="76317"/>
                </a:lnTo>
              </a:path>
            </a:pathLst>
          </a:custGeom>
          <a:ln w="14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74698" y="5456195"/>
            <a:ext cx="101600" cy="69215"/>
          </a:xfrm>
          <a:custGeom>
            <a:avLst/>
            <a:gdLst/>
            <a:ahLst/>
            <a:cxnLst/>
            <a:rect l="l" t="t" r="r" b="b"/>
            <a:pathLst>
              <a:path w="101600" h="69214">
                <a:moveTo>
                  <a:pt x="101606" y="0"/>
                </a:moveTo>
                <a:lnTo>
                  <a:pt x="0" y="69008"/>
                </a:lnTo>
              </a:path>
            </a:pathLst>
          </a:custGeom>
          <a:ln w="14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0659" y="5525203"/>
            <a:ext cx="106680" cy="59690"/>
          </a:xfrm>
          <a:custGeom>
            <a:avLst/>
            <a:gdLst/>
            <a:ahLst/>
            <a:cxnLst/>
            <a:rect l="l" t="t" r="r" b="b"/>
            <a:pathLst>
              <a:path w="106679" h="59689">
                <a:moveTo>
                  <a:pt x="106583" y="0"/>
                </a:moveTo>
                <a:lnTo>
                  <a:pt x="0" y="59086"/>
                </a:lnTo>
              </a:path>
            </a:pathLst>
          </a:custGeom>
          <a:ln w="14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61615" y="5584290"/>
            <a:ext cx="111760" cy="49530"/>
          </a:xfrm>
          <a:custGeom>
            <a:avLst/>
            <a:gdLst/>
            <a:ahLst/>
            <a:cxnLst/>
            <a:rect l="l" t="t" r="r" b="b"/>
            <a:pathLst>
              <a:path w="111760" h="49529">
                <a:moveTo>
                  <a:pt x="111532" y="0"/>
                </a:moveTo>
                <a:lnTo>
                  <a:pt x="0" y="49303"/>
                </a:lnTo>
              </a:path>
            </a:pathLst>
          </a:custGeom>
          <a:ln w="14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50084" y="5633594"/>
            <a:ext cx="114300" cy="41910"/>
          </a:xfrm>
          <a:custGeom>
            <a:avLst/>
            <a:gdLst/>
            <a:ahLst/>
            <a:cxnLst/>
            <a:rect l="l" t="t" r="r" b="b"/>
            <a:pathLst>
              <a:path w="114300" h="41910">
                <a:moveTo>
                  <a:pt x="114020" y="0"/>
                </a:moveTo>
                <a:lnTo>
                  <a:pt x="0" y="41855"/>
                </a:lnTo>
              </a:path>
            </a:pathLst>
          </a:custGeom>
          <a:ln w="1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36091" y="5675449"/>
            <a:ext cx="116839" cy="32384"/>
          </a:xfrm>
          <a:custGeom>
            <a:avLst/>
            <a:gdLst/>
            <a:ahLst/>
            <a:cxnLst/>
            <a:rect l="l" t="t" r="r" b="b"/>
            <a:pathLst>
              <a:path w="116839" h="32385">
                <a:moveTo>
                  <a:pt x="116480" y="0"/>
                </a:moveTo>
                <a:lnTo>
                  <a:pt x="0" y="31989"/>
                </a:lnTo>
              </a:path>
            </a:pathLst>
          </a:custGeom>
          <a:ln w="14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17150" y="5707438"/>
            <a:ext cx="121920" cy="22860"/>
          </a:xfrm>
          <a:custGeom>
            <a:avLst/>
            <a:gdLst/>
            <a:ahLst/>
            <a:cxnLst/>
            <a:rect l="l" t="t" r="r" b="b"/>
            <a:pathLst>
              <a:path w="121920" h="22860">
                <a:moveTo>
                  <a:pt x="121429" y="0"/>
                </a:moveTo>
                <a:lnTo>
                  <a:pt x="0" y="22233"/>
                </a:lnTo>
              </a:path>
            </a:pathLst>
          </a:custGeom>
          <a:ln w="14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98180" y="5729672"/>
            <a:ext cx="121920" cy="12700"/>
          </a:xfrm>
          <a:custGeom>
            <a:avLst/>
            <a:gdLst/>
            <a:ahLst/>
            <a:cxnLst/>
            <a:rect l="l" t="t" r="r" b="b"/>
            <a:pathLst>
              <a:path w="121920" h="12700">
                <a:moveTo>
                  <a:pt x="121429" y="0"/>
                </a:moveTo>
                <a:lnTo>
                  <a:pt x="0" y="12312"/>
                </a:lnTo>
              </a:path>
            </a:pathLst>
          </a:custGeom>
          <a:ln w="14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79239" y="5741984"/>
            <a:ext cx="121920" cy="2540"/>
          </a:xfrm>
          <a:custGeom>
            <a:avLst/>
            <a:gdLst/>
            <a:ahLst/>
            <a:cxnLst/>
            <a:rect l="l" t="t" r="r" b="b"/>
            <a:pathLst>
              <a:path w="121920" h="2539">
                <a:moveTo>
                  <a:pt x="121429" y="0"/>
                </a:moveTo>
                <a:lnTo>
                  <a:pt x="0" y="2473"/>
                </a:lnTo>
              </a:path>
            </a:pathLst>
          </a:custGeom>
          <a:ln w="14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57809" y="5737065"/>
            <a:ext cx="124460" cy="7620"/>
          </a:xfrm>
          <a:custGeom>
            <a:avLst/>
            <a:gdLst/>
            <a:ahLst/>
            <a:cxnLst/>
            <a:rect l="l" t="t" r="r" b="b"/>
            <a:pathLst>
              <a:path w="124460" h="7620">
                <a:moveTo>
                  <a:pt x="123890" y="7392"/>
                </a:moveTo>
                <a:lnTo>
                  <a:pt x="0" y="0"/>
                </a:lnTo>
              </a:path>
            </a:pathLst>
          </a:custGeom>
          <a:ln w="14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41328" y="5719833"/>
            <a:ext cx="119380" cy="17780"/>
          </a:xfrm>
          <a:custGeom>
            <a:avLst/>
            <a:gdLst/>
            <a:ahLst/>
            <a:cxnLst/>
            <a:rect l="l" t="t" r="r" b="b"/>
            <a:pathLst>
              <a:path w="119379" h="17779">
                <a:moveTo>
                  <a:pt x="118941" y="17231"/>
                </a:moveTo>
                <a:lnTo>
                  <a:pt x="0" y="0"/>
                </a:lnTo>
              </a:path>
            </a:pathLst>
          </a:custGeom>
          <a:ln w="14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22386" y="5692680"/>
            <a:ext cx="121920" cy="27305"/>
          </a:xfrm>
          <a:custGeom>
            <a:avLst/>
            <a:gdLst/>
            <a:ahLst/>
            <a:cxnLst/>
            <a:rect l="l" t="t" r="r" b="b"/>
            <a:pathLst>
              <a:path w="121920" h="27304">
                <a:moveTo>
                  <a:pt x="121429" y="27153"/>
                </a:moveTo>
                <a:lnTo>
                  <a:pt x="0" y="0"/>
                </a:lnTo>
              </a:path>
            </a:pathLst>
          </a:custGeom>
          <a:ln w="14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08450" y="5653299"/>
            <a:ext cx="116839" cy="40005"/>
          </a:xfrm>
          <a:custGeom>
            <a:avLst/>
            <a:gdLst/>
            <a:ahLst/>
            <a:cxnLst/>
            <a:rect l="l" t="t" r="r" b="b"/>
            <a:pathLst>
              <a:path w="116839" h="40004">
                <a:moveTo>
                  <a:pt x="116397" y="39381"/>
                </a:moveTo>
                <a:lnTo>
                  <a:pt x="0" y="0"/>
                </a:lnTo>
              </a:path>
            </a:pathLst>
          </a:custGeom>
          <a:ln w="1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9406" y="5608970"/>
            <a:ext cx="111760" cy="46990"/>
          </a:xfrm>
          <a:custGeom>
            <a:avLst/>
            <a:gdLst/>
            <a:ahLst/>
            <a:cxnLst/>
            <a:rect l="l" t="t" r="r" b="b"/>
            <a:pathLst>
              <a:path w="111760" h="46989">
                <a:moveTo>
                  <a:pt x="111504" y="46774"/>
                </a:moveTo>
                <a:lnTo>
                  <a:pt x="0" y="0"/>
                </a:lnTo>
              </a:path>
            </a:pathLst>
          </a:custGeom>
          <a:ln w="14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92823" y="5552273"/>
            <a:ext cx="109220" cy="59690"/>
          </a:xfrm>
          <a:custGeom>
            <a:avLst/>
            <a:gdLst/>
            <a:ahLst/>
            <a:cxnLst/>
            <a:rect l="l" t="t" r="r" b="b"/>
            <a:pathLst>
              <a:path w="109220" h="59689">
                <a:moveTo>
                  <a:pt x="109043" y="59169"/>
                </a:moveTo>
                <a:lnTo>
                  <a:pt x="0" y="0"/>
                </a:lnTo>
              </a:path>
            </a:pathLst>
          </a:custGeom>
          <a:ln w="14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91217" y="5488268"/>
            <a:ext cx="104139" cy="66675"/>
          </a:xfrm>
          <a:custGeom>
            <a:avLst/>
            <a:gdLst/>
            <a:ahLst/>
            <a:cxnLst/>
            <a:rect l="l" t="t" r="r" b="b"/>
            <a:pathLst>
              <a:path w="104139" h="66675">
                <a:moveTo>
                  <a:pt x="104094" y="66479"/>
                </a:moveTo>
                <a:lnTo>
                  <a:pt x="0" y="0"/>
                </a:lnTo>
              </a:path>
            </a:pathLst>
          </a:custGeom>
          <a:ln w="14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97020" y="5416813"/>
            <a:ext cx="97155" cy="74295"/>
          </a:xfrm>
          <a:custGeom>
            <a:avLst/>
            <a:gdLst/>
            <a:ahLst/>
            <a:cxnLst/>
            <a:rect l="l" t="t" r="r" b="b"/>
            <a:pathLst>
              <a:path w="97154" h="74295">
                <a:moveTo>
                  <a:pt x="96657" y="73927"/>
                </a:moveTo>
                <a:lnTo>
                  <a:pt x="0" y="0"/>
                </a:lnTo>
              </a:path>
            </a:pathLst>
          </a:custGeom>
          <a:ln w="148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07856" y="5338022"/>
            <a:ext cx="92075" cy="81280"/>
          </a:xfrm>
          <a:custGeom>
            <a:avLst/>
            <a:gdLst/>
            <a:ahLst/>
            <a:cxnLst/>
            <a:rect l="l" t="t" r="r" b="b"/>
            <a:pathLst>
              <a:path w="92075" h="81279">
                <a:moveTo>
                  <a:pt x="91652" y="81237"/>
                </a:moveTo>
                <a:lnTo>
                  <a:pt x="0" y="0"/>
                </a:lnTo>
              </a:path>
            </a:pathLst>
          </a:custGeom>
          <a:ln w="14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26073" y="5249336"/>
            <a:ext cx="84455" cy="91440"/>
          </a:xfrm>
          <a:custGeom>
            <a:avLst/>
            <a:gdLst/>
            <a:ahLst/>
            <a:cxnLst/>
            <a:rect l="l" t="t" r="r" b="b"/>
            <a:pathLst>
              <a:path w="84454" h="91439">
                <a:moveTo>
                  <a:pt x="84271" y="91158"/>
                </a:moveTo>
                <a:lnTo>
                  <a:pt x="0" y="0"/>
                </a:lnTo>
              </a:path>
            </a:pathLst>
          </a:custGeom>
          <a:ln w="14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51700" y="5158177"/>
            <a:ext cx="76835" cy="93980"/>
          </a:xfrm>
          <a:custGeom>
            <a:avLst/>
            <a:gdLst/>
            <a:ahLst/>
            <a:cxnLst/>
            <a:rect l="l" t="t" r="r" b="b"/>
            <a:pathLst>
              <a:path w="76835" h="93979">
                <a:moveTo>
                  <a:pt x="76833" y="93604"/>
                </a:moveTo>
                <a:lnTo>
                  <a:pt x="0" y="0"/>
                </a:lnTo>
              </a:path>
            </a:pathLst>
          </a:custGeom>
          <a:ln w="148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84820" y="5057152"/>
            <a:ext cx="69850" cy="103505"/>
          </a:xfrm>
          <a:custGeom>
            <a:avLst/>
            <a:gdLst/>
            <a:ahLst/>
            <a:cxnLst/>
            <a:rect l="l" t="t" r="r" b="b"/>
            <a:pathLst>
              <a:path w="69850" h="103504">
                <a:moveTo>
                  <a:pt x="69340" y="103470"/>
                </a:moveTo>
                <a:lnTo>
                  <a:pt x="0" y="0"/>
                </a:lnTo>
              </a:path>
            </a:pathLst>
          </a:custGeom>
          <a:ln w="148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7781" y="4953765"/>
            <a:ext cx="59690" cy="106045"/>
          </a:xfrm>
          <a:custGeom>
            <a:avLst/>
            <a:gdLst/>
            <a:ahLst/>
            <a:cxnLst/>
            <a:rect l="l" t="t" r="r" b="b"/>
            <a:pathLst>
              <a:path w="59689" h="106045">
                <a:moveTo>
                  <a:pt x="59498" y="105861"/>
                </a:moveTo>
                <a:lnTo>
                  <a:pt x="0" y="0"/>
                </a:lnTo>
              </a:path>
            </a:pathLst>
          </a:custGeom>
          <a:ln w="14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78236" y="4845374"/>
            <a:ext cx="52069" cy="111125"/>
          </a:xfrm>
          <a:custGeom>
            <a:avLst/>
            <a:gdLst/>
            <a:ahLst/>
            <a:cxnLst/>
            <a:rect l="l" t="t" r="r" b="b"/>
            <a:pathLst>
              <a:path w="52070" h="111125">
                <a:moveTo>
                  <a:pt x="52033" y="110835"/>
                </a:moveTo>
                <a:lnTo>
                  <a:pt x="0" y="0"/>
                </a:lnTo>
              </a:path>
            </a:pathLst>
          </a:custGeom>
          <a:ln w="14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38617" y="4732037"/>
            <a:ext cx="42545" cy="116205"/>
          </a:xfrm>
          <a:custGeom>
            <a:avLst/>
            <a:gdLst/>
            <a:ahLst/>
            <a:cxnLst/>
            <a:rect l="l" t="t" r="r" b="b"/>
            <a:pathLst>
              <a:path w="42545" h="116204">
                <a:moveTo>
                  <a:pt x="42107" y="115783"/>
                </a:moveTo>
                <a:lnTo>
                  <a:pt x="0" y="0"/>
                </a:lnTo>
              </a:path>
            </a:pathLst>
          </a:custGeom>
          <a:ln w="14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11384" y="4616282"/>
            <a:ext cx="29845" cy="118745"/>
          </a:xfrm>
          <a:custGeom>
            <a:avLst/>
            <a:gdLst/>
            <a:ahLst/>
            <a:cxnLst/>
            <a:rect l="l" t="t" r="r" b="b"/>
            <a:pathLst>
              <a:path w="29845" h="118745">
                <a:moveTo>
                  <a:pt x="29721" y="118228"/>
                </a:moveTo>
                <a:lnTo>
                  <a:pt x="0" y="0"/>
                </a:lnTo>
              </a:path>
            </a:pathLst>
          </a:custGeom>
          <a:ln w="14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91505" y="4500499"/>
            <a:ext cx="20320" cy="118745"/>
          </a:xfrm>
          <a:custGeom>
            <a:avLst/>
            <a:gdLst/>
            <a:ahLst/>
            <a:cxnLst/>
            <a:rect l="l" t="t" r="r" b="b"/>
            <a:pathLst>
              <a:path w="20320" h="118745">
                <a:moveTo>
                  <a:pt x="19879" y="118228"/>
                </a:moveTo>
                <a:lnTo>
                  <a:pt x="0" y="0"/>
                </a:lnTo>
              </a:path>
            </a:pathLst>
          </a:custGeom>
          <a:ln w="14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81579" y="4379797"/>
            <a:ext cx="10160" cy="123189"/>
          </a:xfrm>
          <a:custGeom>
            <a:avLst/>
            <a:gdLst/>
            <a:ahLst/>
            <a:cxnLst/>
            <a:rect l="l" t="t" r="r" b="b"/>
            <a:pathLst>
              <a:path w="10160" h="123189">
                <a:moveTo>
                  <a:pt x="9925" y="123147"/>
                </a:moveTo>
                <a:lnTo>
                  <a:pt x="0" y="0"/>
                </a:lnTo>
              </a:path>
            </a:pathLst>
          </a:custGeom>
          <a:ln w="1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81579" y="4261540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0702"/>
                </a:moveTo>
                <a:lnTo>
                  <a:pt x="0" y="0"/>
                </a:lnTo>
              </a:path>
            </a:pathLst>
          </a:custGeom>
          <a:ln w="1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81579" y="4143311"/>
            <a:ext cx="10160" cy="121285"/>
          </a:xfrm>
          <a:custGeom>
            <a:avLst/>
            <a:gdLst/>
            <a:ahLst/>
            <a:cxnLst/>
            <a:rect l="l" t="t" r="r" b="b"/>
            <a:pathLst>
              <a:path w="10160" h="121285">
                <a:moveTo>
                  <a:pt x="0" y="120702"/>
                </a:moveTo>
                <a:lnTo>
                  <a:pt x="9925" y="0"/>
                </a:lnTo>
              </a:path>
            </a:pathLst>
          </a:custGeom>
          <a:ln w="1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91505" y="4025138"/>
            <a:ext cx="20320" cy="120650"/>
          </a:xfrm>
          <a:custGeom>
            <a:avLst/>
            <a:gdLst/>
            <a:ahLst/>
            <a:cxnLst/>
            <a:rect l="l" t="t" r="r" b="b"/>
            <a:pathLst>
              <a:path w="20320" h="120650">
                <a:moveTo>
                  <a:pt x="0" y="120618"/>
                </a:moveTo>
                <a:lnTo>
                  <a:pt x="19879" y="0"/>
                </a:lnTo>
              </a:path>
            </a:pathLst>
          </a:custGeom>
          <a:ln w="14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11384" y="3909355"/>
            <a:ext cx="29845" cy="118745"/>
          </a:xfrm>
          <a:custGeom>
            <a:avLst/>
            <a:gdLst/>
            <a:ahLst/>
            <a:cxnLst/>
            <a:rect l="l" t="t" r="r" b="b"/>
            <a:pathLst>
              <a:path w="29845" h="118745">
                <a:moveTo>
                  <a:pt x="0" y="118256"/>
                </a:moveTo>
                <a:lnTo>
                  <a:pt x="29721" y="0"/>
                </a:lnTo>
              </a:path>
            </a:pathLst>
          </a:custGeom>
          <a:ln w="14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41106" y="3798491"/>
            <a:ext cx="40005" cy="113664"/>
          </a:xfrm>
          <a:custGeom>
            <a:avLst/>
            <a:gdLst/>
            <a:ahLst/>
            <a:cxnLst/>
            <a:rect l="l" t="t" r="r" b="b"/>
            <a:pathLst>
              <a:path w="40004" h="113664">
                <a:moveTo>
                  <a:pt x="0" y="113337"/>
                </a:moveTo>
                <a:lnTo>
                  <a:pt x="39619" y="0"/>
                </a:lnTo>
              </a:path>
            </a:pathLst>
          </a:custGeom>
          <a:ln w="14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80725" y="3690101"/>
            <a:ext cx="50165" cy="111125"/>
          </a:xfrm>
          <a:custGeom>
            <a:avLst/>
            <a:gdLst/>
            <a:ahLst/>
            <a:cxnLst/>
            <a:rect l="l" t="t" r="r" b="b"/>
            <a:pathLst>
              <a:path w="50164" h="111125">
                <a:moveTo>
                  <a:pt x="0" y="110863"/>
                </a:moveTo>
                <a:lnTo>
                  <a:pt x="49544" y="0"/>
                </a:lnTo>
              </a:path>
            </a:pathLst>
          </a:custGeom>
          <a:ln w="14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30270" y="3584184"/>
            <a:ext cx="57150" cy="108585"/>
          </a:xfrm>
          <a:custGeom>
            <a:avLst/>
            <a:gdLst/>
            <a:ahLst/>
            <a:cxnLst/>
            <a:rect l="l" t="t" r="r" b="b"/>
            <a:pathLst>
              <a:path w="57150" h="108585">
                <a:moveTo>
                  <a:pt x="0" y="108390"/>
                </a:moveTo>
                <a:lnTo>
                  <a:pt x="57010" y="0"/>
                </a:lnTo>
              </a:path>
            </a:pathLst>
          </a:custGeom>
          <a:ln w="148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87280" y="3485632"/>
            <a:ext cx="67310" cy="101600"/>
          </a:xfrm>
          <a:custGeom>
            <a:avLst/>
            <a:gdLst/>
            <a:ahLst/>
            <a:cxnLst/>
            <a:rect l="l" t="t" r="r" b="b"/>
            <a:pathLst>
              <a:path w="67310" h="101600">
                <a:moveTo>
                  <a:pt x="0" y="100997"/>
                </a:moveTo>
                <a:lnTo>
                  <a:pt x="66880" y="0"/>
                </a:lnTo>
              </a:path>
            </a:pathLst>
          </a:custGeom>
          <a:ln w="148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54160" y="3392084"/>
            <a:ext cx="74930" cy="96520"/>
          </a:xfrm>
          <a:custGeom>
            <a:avLst/>
            <a:gdLst/>
            <a:ahLst/>
            <a:cxnLst/>
            <a:rect l="l" t="t" r="r" b="b"/>
            <a:pathLst>
              <a:path w="74929" h="96520">
                <a:moveTo>
                  <a:pt x="0" y="96022"/>
                </a:moveTo>
                <a:lnTo>
                  <a:pt x="74373" y="0"/>
                </a:lnTo>
              </a:path>
            </a:pathLst>
          </a:custGeom>
          <a:ln w="14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28533" y="3305843"/>
            <a:ext cx="81915" cy="88900"/>
          </a:xfrm>
          <a:custGeom>
            <a:avLst/>
            <a:gdLst/>
            <a:ahLst/>
            <a:cxnLst/>
            <a:rect l="l" t="t" r="r" b="b"/>
            <a:pathLst>
              <a:path w="81914" h="88900">
                <a:moveTo>
                  <a:pt x="0" y="88685"/>
                </a:moveTo>
                <a:lnTo>
                  <a:pt x="81810" y="0"/>
                </a:lnTo>
              </a:path>
            </a:pathLst>
          </a:custGeom>
          <a:ln w="14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10344" y="3224523"/>
            <a:ext cx="89535" cy="83820"/>
          </a:xfrm>
          <a:custGeom>
            <a:avLst/>
            <a:gdLst/>
            <a:ahLst/>
            <a:cxnLst/>
            <a:rect l="l" t="t" r="r" b="b"/>
            <a:pathLst>
              <a:path w="89535" h="83820">
                <a:moveTo>
                  <a:pt x="0" y="83794"/>
                </a:moveTo>
                <a:lnTo>
                  <a:pt x="89164" y="0"/>
                </a:lnTo>
              </a:path>
            </a:pathLst>
          </a:custGeom>
          <a:ln w="1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99508" y="3153124"/>
            <a:ext cx="94615" cy="74295"/>
          </a:xfrm>
          <a:custGeom>
            <a:avLst/>
            <a:gdLst/>
            <a:ahLst/>
            <a:cxnLst/>
            <a:rect l="l" t="t" r="r" b="b"/>
            <a:pathLst>
              <a:path w="94614" h="74294">
                <a:moveTo>
                  <a:pt x="0" y="73872"/>
                </a:moveTo>
                <a:lnTo>
                  <a:pt x="94168" y="0"/>
                </a:lnTo>
              </a:path>
            </a:pathLst>
          </a:custGeom>
          <a:ln w="14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93677" y="3089063"/>
            <a:ext cx="102235" cy="66675"/>
          </a:xfrm>
          <a:custGeom>
            <a:avLst/>
            <a:gdLst/>
            <a:ahLst/>
            <a:cxnLst/>
            <a:rect l="l" t="t" r="r" b="b"/>
            <a:pathLst>
              <a:path w="102235" h="66675">
                <a:moveTo>
                  <a:pt x="0" y="66534"/>
                </a:moveTo>
                <a:lnTo>
                  <a:pt x="101634" y="0"/>
                </a:lnTo>
              </a:path>
            </a:pathLst>
          </a:custGeom>
          <a:ln w="14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95311" y="3034896"/>
            <a:ext cx="106680" cy="57150"/>
          </a:xfrm>
          <a:custGeom>
            <a:avLst/>
            <a:gdLst/>
            <a:ahLst/>
            <a:cxnLst/>
            <a:rect l="l" t="t" r="r" b="b"/>
            <a:pathLst>
              <a:path w="106679" h="57150">
                <a:moveTo>
                  <a:pt x="0" y="56613"/>
                </a:moveTo>
                <a:lnTo>
                  <a:pt x="106555" y="0"/>
                </a:lnTo>
              </a:path>
            </a:pathLst>
          </a:custGeom>
          <a:ln w="14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01866" y="2988121"/>
            <a:ext cx="109220" cy="49530"/>
          </a:xfrm>
          <a:custGeom>
            <a:avLst/>
            <a:gdLst/>
            <a:ahLst/>
            <a:cxnLst/>
            <a:rect l="l" t="t" r="r" b="b"/>
            <a:pathLst>
              <a:path w="109220" h="49530">
                <a:moveTo>
                  <a:pt x="0" y="49248"/>
                </a:moveTo>
                <a:lnTo>
                  <a:pt x="109043" y="0"/>
                </a:lnTo>
              </a:path>
            </a:pathLst>
          </a:custGeom>
          <a:ln w="14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10910" y="2951129"/>
            <a:ext cx="114300" cy="40005"/>
          </a:xfrm>
          <a:custGeom>
            <a:avLst/>
            <a:gdLst/>
            <a:ahLst/>
            <a:cxnLst/>
            <a:rect l="l" t="t" r="r" b="b"/>
            <a:pathLst>
              <a:path w="114300" h="40005">
                <a:moveTo>
                  <a:pt x="0" y="39465"/>
                </a:moveTo>
                <a:lnTo>
                  <a:pt x="113936" y="0"/>
                </a:lnTo>
              </a:path>
            </a:pathLst>
          </a:custGeom>
          <a:ln w="14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24847" y="2901881"/>
            <a:ext cx="1816735" cy="1421765"/>
          </a:xfrm>
          <a:custGeom>
            <a:avLst/>
            <a:gdLst/>
            <a:ahLst/>
            <a:cxnLst/>
            <a:rect l="l" t="t" r="r" b="b"/>
            <a:pathLst>
              <a:path w="1816734" h="1421764">
                <a:moveTo>
                  <a:pt x="0" y="51693"/>
                </a:moveTo>
                <a:lnTo>
                  <a:pt x="118969" y="24624"/>
                </a:lnTo>
                <a:lnTo>
                  <a:pt x="235422" y="7392"/>
                </a:lnTo>
                <a:lnTo>
                  <a:pt x="356852" y="0"/>
                </a:lnTo>
                <a:lnTo>
                  <a:pt x="475821" y="2473"/>
                </a:lnTo>
                <a:lnTo>
                  <a:pt x="594763" y="14785"/>
                </a:lnTo>
                <a:lnTo>
                  <a:pt x="713732" y="36936"/>
                </a:lnTo>
                <a:lnTo>
                  <a:pt x="827725" y="68925"/>
                </a:lnTo>
                <a:lnTo>
                  <a:pt x="939257" y="110863"/>
                </a:lnTo>
                <a:lnTo>
                  <a:pt x="1048300" y="162557"/>
                </a:lnTo>
                <a:lnTo>
                  <a:pt x="1152395" y="221699"/>
                </a:lnTo>
                <a:lnTo>
                  <a:pt x="1251457" y="288179"/>
                </a:lnTo>
                <a:lnTo>
                  <a:pt x="1343165" y="364580"/>
                </a:lnTo>
                <a:lnTo>
                  <a:pt x="1429925" y="448290"/>
                </a:lnTo>
                <a:lnTo>
                  <a:pt x="1506703" y="539449"/>
                </a:lnTo>
                <a:lnTo>
                  <a:pt x="1578588" y="635528"/>
                </a:lnTo>
                <a:lnTo>
                  <a:pt x="1640519" y="736525"/>
                </a:lnTo>
                <a:lnTo>
                  <a:pt x="1692608" y="842386"/>
                </a:lnTo>
                <a:lnTo>
                  <a:pt x="1737176" y="953250"/>
                </a:lnTo>
                <a:lnTo>
                  <a:pt x="1771847" y="1069033"/>
                </a:lnTo>
                <a:lnTo>
                  <a:pt x="1796703" y="1184816"/>
                </a:lnTo>
                <a:lnTo>
                  <a:pt x="1811550" y="1303045"/>
                </a:lnTo>
                <a:lnTo>
                  <a:pt x="1816499" y="1421273"/>
                </a:lnTo>
              </a:path>
            </a:pathLst>
          </a:custGeom>
          <a:ln w="14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11504" y="2579156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6808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11504" y="2847714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774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11504" y="2948656"/>
            <a:ext cx="0" cy="433705"/>
          </a:xfrm>
          <a:custGeom>
            <a:avLst/>
            <a:gdLst/>
            <a:ahLst/>
            <a:cxnLst/>
            <a:rect l="l" t="t" r="r" b="b"/>
            <a:pathLst>
              <a:path h="433704">
                <a:moveTo>
                  <a:pt x="0" y="0"/>
                </a:moveTo>
                <a:lnTo>
                  <a:pt x="0" y="433588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11504" y="3433939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20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11504" y="3534936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0"/>
                </a:moveTo>
                <a:lnTo>
                  <a:pt x="0" y="435978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11504" y="4022664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774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11504" y="4121161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0"/>
                </a:moveTo>
                <a:lnTo>
                  <a:pt x="0" y="436034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11504" y="4608889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774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11504" y="4707441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0"/>
                </a:moveTo>
                <a:lnTo>
                  <a:pt x="0" y="435951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11504" y="5195085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331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11504" y="5296111"/>
            <a:ext cx="0" cy="433705"/>
          </a:xfrm>
          <a:custGeom>
            <a:avLst/>
            <a:gdLst/>
            <a:ahLst/>
            <a:cxnLst/>
            <a:rect l="l" t="t" r="r" b="b"/>
            <a:pathLst>
              <a:path h="433704">
                <a:moveTo>
                  <a:pt x="0" y="0"/>
                </a:moveTo>
                <a:lnTo>
                  <a:pt x="0" y="433561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11504" y="5783839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774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11504" y="5882391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170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46277" y="2842739"/>
            <a:ext cx="265430" cy="1497965"/>
          </a:xfrm>
          <a:custGeom>
            <a:avLst/>
            <a:gdLst/>
            <a:ahLst/>
            <a:cxnLst/>
            <a:rect l="l" t="t" r="r" b="b"/>
            <a:pathLst>
              <a:path w="265429" h="1497964">
                <a:moveTo>
                  <a:pt x="265227" y="1497647"/>
                </a:moveTo>
                <a:lnTo>
                  <a:pt x="0" y="0"/>
                </a:lnTo>
              </a:path>
            </a:pathLst>
          </a:custGeom>
          <a:ln w="4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96918" y="2667870"/>
            <a:ext cx="614680" cy="1672589"/>
          </a:xfrm>
          <a:custGeom>
            <a:avLst/>
            <a:gdLst/>
            <a:ahLst/>
            <a:cxnLst/>
            <a:rect l="l" t="t" r="r" b="b"/>
            <a:pathLst>
              <a:path w="614679" h="1672589">
                <a:moveTo>
                  <a:pt x="614586" y="1672517"/>
                </a:moveTo>
                <a:lnTo>
                  <a:pt x="0" y="0"/>
                </a:lnTo>
              </a:path>
            </a:pathLst>
          </a:custGeom>
          <a:ln w="4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35971" y="2490527"/>
            <a:ext cx="1075690" cy="1850389"/>
          </a:xfrm>
          <a:custGeom>
            <a:avLst/>
            <a:gdLst/>
            <a:ahLst/>
            <a:cxnLst/>
            <a:rect l="l" t="t" r="r" b="b"/>
            <a:pathLst>
              <a:path w="1075689" h="1850389">
                <a:moveTo>
                  <a:pt x="1075533" y="1849860"/>
                </a:moveTo>
                <a:lnTo>
                  <a:pt x="0" y="0"/>
                </a:lnTo>
              </a:path>
            </a:pathLst>
          </a:custGeom>
          <a:ln w="4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98246" y="2431384"/>
            <a:ext cx="1613535" cy="1909445"/>
          </a:xfrm>
          <a:custGeom>
            <a:avLst/>
            <a:gdLst/>
            <a:ahLst/>
            <a:cxnLst/>
            <a:rect l="l" t="t" r="r" b="b"/>
            <a:pathLst>
              <a:path w="1613535" h="1909445">
                <a:moveTo>
                  <a:pt x="1613258" y="1909002"/>
                </a:moveTo>
                <a:lnTo>
                  <a:pt x="0" y="0"/>
                </a:lnTo>
              </a:path>
            </a:pathLst>
          </a:custGeom>
          <a:ln w="4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92703" y="2574237"/>
            <a:ext cx="2118995" cy="1766570"/>
          </a:xfrm>
          <a:custGeom>
            <a:avLst/>
            <a:gdLst/>
            <a:ahLst/>
            <a:cxnLst/>
            <a:rect l="l" t="t" r="r" b="b"/>
            <a:pathLst>
              <a:path w="2118995" h="1766570">
                <a:moveTo>
                  <a:pt x="2118801" y="1766149"/>
                </a:moveTo>
                <a:lnTo>
                  <a:pt x="0" y="0"/>
                </a:lnTo>
              </a:path>
            </a:pathLst>
          </a:custGeom>
          <a:ln w="49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30874" y="2916667"/>
            <a:ext cx="2480945" cy="1424305"/>
          </a:xfrm>
          <a:custGeom>
            <a:avLst/>
            <a:gdLst/>
            <a:ahLst/>
            <a:cxnLst/>
            <a:rect l="l" t="t" r="r" b="b"/>
            <a:pathLst>
              <a:path w="2480945" h="1424304">
                <a:moveTo>
                  <a:pt x="2480630" y="1423719"/>
                </a:moveTo>
                <a:lnTo>
                  <a:pt x="0" y="0"/>
                </a:lnTo>
              </a:path>
            </a:pathLst>
          </a:custGeom>
          <a:ln w="4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70195" y="2879731"/>
            <a:ext cx="141605" cy="22225"/>
          </a:xfrm>
          <a:custGeom>
            <a:avLst/>
            <a:gdLst/>
            <a:ahLst/>
            <a:cxnLst/>
            <a:rect l="l" t="t" r="r" b="b"/>
            <a:pathLst>
              <a:path w="141604" h="22225">
                <a:moveTo>
                  <a:pt x="141309" y="22150"/>
                </a:moveTo>
                <a:lnTo>
                  <a:pt x="0" y="0"/>
                </a:lnTo>
              </a:path>
            </a:pathLst>
          </a:custGeom>
          <a:ln w="14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05803" y="2864945"/>
            <a:ext cx="67310" cy="15240"/>
          </a:xfrm>
          <a:custGeom>
            <a:avLst/>
            <a:gdLst/>
            <a:ahLst/>
            <a:cxnLst/>
            <a:rect l="l" t="t" r="r" b="b"/>
            <a:pathLst>
              <a:path w="67310" h="15239">
                <a:moveTo>
                  <a:pt x="66852" y="14785"/>
                </a:moveTo>
                <a:lnTo>
                  <a:pt x="0" y="0"/>
                </a:lnTo>
              </a:path>
            </a:pathLst>
          </a:custGeom>
          <a:ln w="14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43816" y="2842739"/>
            <a:ext cx="64769" cy="22225"/>
          </a:xfrm>
          <a:custGeom>
            <a:avLst/>
            <a:gdLst/>
            <a:ahLst/>
            <a:cxnLst/>
            <a:rect l="l" t="t" r="r" b="b"/>
            <a:pathLst>
              <a:path w="64770" h="22225">
                <a:moveTo>
                  <a:pt x="64447" y="22206"/>
                </a:moveTo>
                <a:lnTo>
                  <a:pt x="0" y="0"/>
                </a:lnTo>
              </a:path>
            </a:pathLst>
          </a:custGeom>
          <a:ln w="14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99220" y="2827954"/>
            <a:ext cx="47625" cy="17780"/>
          </a:xfrm>
          <a:custGeom>
            <a:avLst/>
            <a:gdLst/>
            <a:ahLst/>
            <a:cxnLst/>
            <a:rect l="l" t="t" r="r" b="b"/>
            <a:pathLst>
              <a:path w="47625" h="17780">
                <a:moveTo>
                  <a:pt x="47056" y="17314"/>
                </a:moveTo>
                <a:lnTo>
                  <a:pt x="0" y="0"/>
                </a:lnTo>
              </a:path>
            </a:pathLst>
          </a:custGeom>
          <a:ln w="1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54652" y="2808249"/>
            <a:ext cx="47625" cy="22225"/>
          </a:xfrm>
          <a:custGeom>
            <a:avLst/>
            <a:gdLst/>
            <a:ahLst/>
            <a:cxnLst/>
            <a:rect l="l" t="t" r="r" b="b"/>
            <a:pathLst>
              <a:path w="47625" h="22225">
                <a:moveTo>
                  <a:pt x="47056" y="22178"/>
                </a:moveTo>
                <a:lnTo>
                  <a:pt x="0" y="0"/>
                </a:lnTo>
              </a:path>
            </a:pathLst>
          </a:custGeom>
          <a:ln w="147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12461" y="2786098"/>
            <a:ext cx="45085" cy="24765"/>
          </a:xfrm>
          <a:custGeom>
            <a:avLst/>
            <a:gdLst/>
            <a:ahLst/>
            <a:cxnLst/>
            <a:rect l="l" t="t" r="r" b="b"/>
            <a:pathLst>
              <a:path w="45085" h="24764">
                <a:moveTo>
                  <a:pt x="44651" y="24624"/>
                </a:moveTo>
                <a:lnTo>
                  <a:pt x="0" y="0"/>
                </a:lnTo>
              </a:path>
            </a:pathLst>
          </a:custGeom>
          <a:ln w="14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70353" y="2763948"/>
            <a:ext cx="45085" cy="24765"/>
          </a:xfrm>
          <a:custGeom>
            <a:avLst/>
            <a:gdLst/>
            <a:ahLst/>
            <a:cxnLst/>
            <a:rect l="l" t="t" r="r" b="b"/>
            <a:pathLst>
              <a:path w="45085" h="24764">
                <a:moveTo>
                  <a:pt x="44596" y="24624"/>
                </a:moveTo>
                <a:lnTo>
                  <a:pt x="0" y="0"/>
                </a:lnTo>
              </a:path>
            </a:pathLst>
          </a:custGeom>
          <a:ln w="14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83622" y="2714700"/>
            <a:ext cx="89535" cy="52069"/>
          </a:xfrm>
          <a:custGeom>
            <a:avLst/>
            <a:gdLst/>
            <a:ahLst/>
            <a:cxnLst/>
            <a:rect l="l" t="t" r="r" b="b"/>
            <a:pathLst>
              <a:path w="89535" h="52069">
                <a:moveTo>
                  <a:pt x="89220" y="51721"/>
                </a:moveTo>
                <a:lnTo>
                  <a:pt x="0" y="0"/>
                </a:lnTo>
              </a:path>
            </a:pathLst>
          </a:custGeom>
          <a:ln w="1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96918" y="2667870"/>
            <a:ext cx="89535" cy="49530"/>
          </a:xfrm>
          <a:custGeom>
            <a:avLst/>
            <a:gdLst/>
            <a:ahLst/>
            <a:cxnLst/>
            <a:rect l="l" t="t" r="r" b="b"/>
            <a:pathLst>
              <a:path w="89535" h="49530">
                <a:moveTo>
                  <a:pt x="89164" y="49303"/>
                </a:moveTo>
                <a:lnTo>
                  <a:pt x="0" y="0"/>
                </a:lnTo>
              </a:path>
            </a:pathLst>
          </a:custGeom>
          <a:ln w="14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85386" y="2613702"/>
            <a:ext cx="114300" cy="57150"/>
          </a:xfrm>
          <a:custGeom>
            <a:avLst/>
            <a:gdLst/>
            <a:ahLst/>
            <a:cxnLst/>
            <a:rect l="l" t="t" r="r" b="b"/>
            <a:pathLst>
              <a:path w="114300" h="57150">
                <a:moveTo>
                  <a:pt x="114020" y="56613"/>
                </a:moveTo>
                <a:lnTo>
                  <a:pt x="0" y="0"/>
                </a:lnTo>
              </a:path>
            </a:pathLst>
          </a:custGeom>
          <a:ln w="14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71393" y="2564399"/>
            <a:ext cx="116839" cy="52069"/>
          </a:xfrm>
          <a:custGeom>
            <a:avLst/>
            <a:gdLst/>
            <a:ahLst/>
            <a:cxnLst/>
            <a:rect l="l" t="t" r="r" b="b"/>
            <a:pathLst>
              <a:path w="116839" h="52069">
                <a:moveTo>
                  <a:pt x="116480" y="51777"/>
                </a:moveTo>
                <a:lnTo>
                  <a:pt x="0" y="0"/>
                </a:lnTo>
              </a:path>
            </a:pathLst>
          </a:custGeom>
          <a:ln w="14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54912" y="2525017"/>
            <a:ext cx="119380" cy="41910"/>
          </a:xfrm>
          <a:custGeom>
            <a:avLst/>
            <a:gdLst/>
            <a:ahLst/>
            <a:cxnLst/>
            <a:rect l="l" t="t" r="r" b="b"/>
            <a:pathLst>
              <a:path w="119379" h="41910">
                <a:moveTo>
                  <a:pt x="118969" y="41827"/>
                </a:moveTo>
                <a:lnTo>
                  <a:pt x="0" y="0"/>
                </a:lnTo>
              </a:path>
            </a:pathLst>
          </a:custGeom>
          <a:ln w="14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35971" y="2493000"/>
            <a:ext cx="121920" cy="34925"/>
          </a:xfrm>
          <a:custGeom>
            <a:avLst/>
            <a:gdLst/>
            <a:ahLst/>
            <a:cxnLst/>
            <a:rect l="l" t="t" r="r" b="b"/>
            <a:pathLst>
              <a:path w="121920" h="34925">
                <a:moveTo>
                  <a:pt x="121429" y="34462"/>
                </a:moveTo>
                <a:lnTo>
                  <a:pt x="0" y="0"/>
                </a:lnTo>
              </a:path>
            </a:pathLst>
          </a:custGeom>
          <a:ln w="147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04643" y="2463457"/>
            <a:ext cx="133985" cy="29845"/>
          </a:xfrm>
          <a:custGeom>
            <a:avLst/>
            <a:gdLst/>
            <a:ahLst/>
            <a:cxnLst/>
            <a:rect l="l" t="t" r="r" b="b"/>
            <a:pathLst>
              <a:path w="133985" h="29844">
                <a:moveTo>
                  <a:pt x="133788" y="29543"/>
                </a:moveTo>
                <a:lnTo>
                  <a:pt x="0" y="0"/>
                </a:lnTo>
              </a:path>
            </a:pathLst>
          </a:custGeom>
          <a:ln w="14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37763" y="2451089"/>
            <a:ext cx="69850" cy="12700"/>
          </a:xfrm>
          <a:custGeom>
            <a:avLst/>
            <a:gdLst/>
            <a:ahLst/>
            <a:cxnLst/>
            <a:rect l="l" t="t" r="r" b="b"/>
            <a:pathLst>
              <a:path w="69850" h="12700">
                <a:moveTo>
                  <a:pt x="69340" y="12367"/>
                </a:moveTo>
                <a:lnTo>
                  <a:pt x="0" y="0"/>
                </a:lnTo>
              </a:path>
            </a:pathLst>
          </a:custGeom>
          <a:ln w="14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70827" y="2443696"/>
            <a:ext cx="69850" cy="7620"/>
          </a:xfrm>
          <a:custGeom>
            <a:avLst/>
            <a:gdLst/>
            <a:ahLst/>
            <a:cxnLst/>
            <a:rect l="l" t="t" r="r" b="b"/>
            <a:pathLst>
              <a:path w="69850" h="7619">
                <a:moveTo>
                  <a:pt x="69396" y="7392"/>
                </a:moveTo>
                <a:lnTo>
                  <a:pt x="0" y="0"/>
                </a:lnTo>
              </a:path>
            </a:pathLst>
          </a:custGeom>
          <a:ln w="14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03863" y="2436304"/>
            <a:ext cx="69850" cy="7620"/>
          </a:xfrm>
          <a:custGeom>
            <a:avLst/>
            <a:gdLst/>
            <a:ahLst/>
            <a:cxnLst/>
            <a:rect l="l" t="t" r="r" b="b"/>
            <a:pathLst>
              <a:path w="69850" h="7619">
                <a:moveTo>
                  <a:pt x="69424" y="7392"/>
                </a:moveTo>
                <a:lnTo>
                  <a:pt x="0" y="0"/>
                </a:lnTo>
              </a:path>
            </a:pathLst>
          </a:custGeom>
          <a:ln w="14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34523" y="2431384"/>
            <a:ext cx="72390" cy="5080"/>
          </a:xfrm>
          <a:custGeom>
            <a:avLst/>
            <a:gdLst/>
            <a:ahLst/>
            <a:cxnLst/>
            <a:rect l="l" t="t" r="r" b="b"/>
            <a:pathLst>
              <a:path w="72389" h="5080">
                <a:moveTo>
                  <a:pt x="71828" y="4919"/>
                </a:moveTo>
                <a:lnTo>
                  <a:pt x="0" y="0"/>
                </a:lnTo>
              </a:path>
            </a:pathLst>
          </a:custGeom>
          <a:ln w="14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67586" y="2431384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424" y="0"/>
                </a:moveTo>
                <a:lnTo>
                  <a:pt x="0" y="0"/>
                </a:lnTo>
              </a:path>
            </a:pathLst>
          </a:custGeom>
          <a:ln w="14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98246" y="2431384"/>
            <a:ext cx="72390" cy="2540"/>
          </a:xfrm>
          <a:custGeom>
            <a:avLst/>
            <a:gdLst/>
            <a:ahLst/>
            <a:cxnLst/>
            <a:rect l="l" t="t" r="r" b="b"/>
            <a:pathLst>
              <a:path w="72389" h="2539">
                <a:moveTo>
                  <a:pt x="71828" y="0"/>
                </a:moveTo>
                <a:lnTo>
                  <a:pt x="0" y="2473"/>
                </a:lnTo>
              </a:path>
            </a:pathLst>
          </a:custGeom>
          <a:ln w="14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31282" y="2433858"/>
            <a:ext cx="69850" cy="5080"/>
          </a:xfrm>
          <a:custGeom>
            <a:avLst/>
            <a:gdLst/>
            <a:ahLst/>
            <a:cxnLst/>
            <a:rect l="l" t="t" r="r" b="b"/>
            <a:pathLst>
              <a:path w="69850" h="5080">
                <a:moveTo>
                  <a:pt x="69424" y="0"/>
                </a:moveTo>
                <a:lnTo>
                  <a:pt x="0" y="4919"/>
                </a:lnTo>
              </a:path>
            </a:pathLst>
          </a:custGeom>
          <a:ln w="14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64430" y="2438777"/>
            <a:ext cx="69850" cy="10160"/>
          </a:xfrm>
          <a:custGeom>
            <a:avLst/>
            <a:gdLst/>
            <a:ahLst/>
            <a:cxnLst/>
            <a:rect l="l" t="t" r="r" b="b"/>
            <a:pathLst>
              <a:path w="69850" h="10160">
                <a:moveTo>
                  <a:pt x="69340" y="0"/>
                </a:moveTo>
                <a:lnTo>
                  <a:pt x="0" y="9838"/>
                </a:lnTo>
              </a:path>
            </a:pathLst>
          </a:custGeom>
          <a:ln w="14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99954" y="2448616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10" h="12700">
                <a:moveTo>
                  <a:pt x="66936" y="0"/>
                </a:moveTo>
                <a:lnTo>
                  <a:pt x="0" y="12367"/>
                </a:lnTo>
              </a:path>
            </a:pathLst>
          </a:custGeom>
          <a:ln w="14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33074" y="2460983"/>
            <a:ext cx="69850" cy="15240"/>
          </a:xfrm>
          <a:custGeom>
            <a:avLst/>
            <a:gdLst/>
            <a:ahLst/>
            <a:cxnLst/>
            <a:rect l="l" t="t" r="r" b="b"/>
            <a:pathLst>
              <a:path w="69850" h="15239">
                <a:moveTo>
                  <a:pt x="69368" y="0"/>
                </a:moveTo>
                <a:lnTo>
                  <a:pt x="0" y="14785"/>
                </a:lnTo>
              </a:path>
            </a:pathLst>
          </a:custGeom>
          <a:ln w="14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71087" y="2475769"/>
            <a:ext cx="64769" cy="20320"/>
          </a:xfrm>
          <a:custGeom>
            <a:avLst/>
            <a:gdLst/>
            <a:ahLst/>
            <a:cxnLst/>
            <a:rect l="l" t="t" r="r" b="b"/>
            <a:pathLst>
              <a:path w="64770" h="20319">
                <a:moveTo>
                  <a:pt x="64475" y="0"/>
                </a:moveTo>
                <a:lnTo>
                  <a:pt x="0" y="19704"/>
                </a:lnTo>
              </a:path>
            </a:pathLst>
          </a:custGeom>
          <a:ln w="14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09184" y="2495474"/>
            <a:ext cx="64769" cy="24765"/>
          </a:xfrm>
          <a:custGeom>
            <a:avLst/>
            <a:gdLst/>
            <a:ahLst/>
            <a:cxnLst/>
            <a:rect l="l" t="t" r="r" b="b"/>
            <a:pathLst>
              <a:path w="64770" h="24764">
                <a:moveTo>
                  <a:pt x="64391" y="0"/>
                </a:moveTo>
                <a:lnTo>
                  <a:pt x="0" y="24596"/>
                </a:lnTo>
              </a:path>
            </a:pathLst>
          </a:custGeom>
          <a:ln w="1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749657" y="2520070"/>
            <a:ext cx="62230" cy="24765"/>
          </a:xfrm>
          <a:custGeom>
            <a:avLst/>
            <a:gdLst/>
            <a:ahLst/>
            <a:cxnLst/>
            <a:rect l="l" t="t" r="r" b="b"/>
            <a:pathLst>
              <a:path w="62229" h="24764">
                <a:moveTo>
                  <a:pt x="61987" y="0"/>
                </a:moveTo>
                <a:lnTo>
                  <a:pt x="0" y="24624"/>
                </a:lnTo>
              </a:path>
            </a:pathLst>
          </a:custGeom>
          <a:ln w="14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92703" y="2544694"/>
            <a:ext cx="59690" cy="32384"/>
          </a:xfrm>
          <a:custGeom>
            <a:avLst/>
            <a:gdLst/>
            <a:ahLst/>
            <a:cxnLst/>
            <a:rect l="l" t="t" r="r" b="b"/>
            <a:pathLst>
              <a:path w="59689" h="32385">
                <a:moveTo>
                  <a:pt x="59442" y="0"/>
                </a:moveTo>
                <a:lnTo>
                  <a:pt x="0" y="32016"/>
                </a:lnTo>
              </a:path>
            </a:pathLst>
          </a:custGeom>
          <a:ln w="14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43102" y="2576711"/>
            <a:ext cx="52069" cy="32384"/>
          </a:xfrm>
          <a:custGeom>
            <a:avLst/>
            <a:gdLst/>
            <a:ahLst/>
            <a:cxnLst/>
            <a:rect l="l" t="t" r="r" b="b"/>
            <a:pathLst>
              <a:path w="52070" h="32385">
                <a:moveTo>
                  <a:pt x="52061" y="0"/>
                </a:moveTo>
                <a:lnTo>
                  <a:pt x="0" y="32072"/>
                </a:lnTo>
              </a:path>
            </a:pathLst>
          </a:custGeom>
          <a:ln w="14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93557" y="2608783"/>
            <a:ext cx="52069" cy="37465"/>
          </a:xfrm>
          <a:custGeom>
            <a:avLst/>
            <a:gdLst/>
            <a:ahLst/>
            <a:cxnLst/>
            <a:rect l="l" t="t" r="r" b="b"/>
            <a:pathLst>
              <a:path w="52070" h="37464">
                <a:moveTo>
                  <a:pt x="52005" y="0"/>
                </a:moveTo>
                <a:lnTo>
                  <a:pt x="0" y="36936"/>
                </a:lnTo>
              </a:path>
            </a:pathLst>
          </a:custGeom>
          <a:ln w="14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48989" y="2645719"/>
            <a:ext cx="47625" cy="37465"/>
          </a:xfrm>
          <a:custGeom>
            <a:avLst/>
            <a:gdLst/>
            <a:ahLst/>
            <a:cxnLst/>
            <a:rect l="l" t="t" r="r" b="b"/>
            <a:pathLst>
              <a:path w="47625" h="37464">
                <a:moveTo>
                  <a:pt x="47056" y="0"/>
                </a:moveTo>
                <a:lnTo>
                  <a:pt x="0" y="36908"/>
                </a:lnTo>
              </a:path>
            </a:pathLst>
          </a:custGeom>
          <a:ln w="14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04337" y="2682628"/>
            <a:ext cx="47625" cy="44450"/>
          </a:xfrm>
          <a:custGeom>
            <a:avLst/>
            <a:gdLst/>
            <a:ahLst/>
            <a:cxnLst/>
            <a:rect l="l" t="t" r="r" b="b"/>
            <a:pathLst>
              <a:path w="47625" h="44450">
                <a:moveTo>
                  <a:pt x="47112" y="0"/>
                </a:moveTo>
                <a:lnTo>
                  <a:pt x="0" y="44384"/>
                </a:lnTo>
              </a:path>
            </a:pathLst>
          </a:custGeom>
          <a:ln w="1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17633" y="2727012"/>
            <a:ext cx="89535" cy="91440"/>
          </a:xfrm>
          <a:custGeom>
            <a:avLst/>
            <a:gdLst/>
            <a:ahLst/>
            <a:cxnLst/>
            <a:rect l="l" t="t" r="r" b="b"/>
            <a:pathLst>
              <a:path w="89535" h="91439">
                <a:moveTo>
                  <a:pt x="89164" y="0"/>
                </a:moveTo>
                <a:lnTo>
                  <a:pt x="0" y="91103"/>
                </a:lnTo>
              </a:path>
            </a:pathLst>
          </a:custGeom>
          <a:ln w="14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30874" y="2818115"/>
            <a:ext cx="89535" cy="101600"/>
          </a:xfrm>
          <a:custGeom>
            <a:avLst/>
            <a:gdLst/>
            <a:ahLst/>
            <a:cxnLst/>
            <a:rect l="l" t="t" r="r" b="b"/>
            <a:pathLst>
              <a:path w="89535" h="101600">
                <a:moveTo>
                  <a:pt x="89248" y="0"/>
                </a:moveTo>
                <a:lnTo>
                  <a:pt x="0" y="100997"/>
                </a:lnTo>
              </a:path>
            </a:pathLst>
          </a:custGeom>
          <a:ln w="14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043443" y="4340387"/>
            <a:ext cx="2768600" cy="736600"/>
          </a:xfrm>
          <a:custGeom>
            <a:avLst/>
            <a:gdLst/>
            <a:ahLst/>
            <a:cxnLst/>
            <a:rect l="l" t="t" r="r" b="b"/>
            <a:pathLst>
              <a:path w="2768600" h="736600">
                <a:moveTo>
                  <a:pt x="2768061" y="0"/>
                </a:moveTo>
                <a:lnTo>
                  <a:pt x="0" y="736525"/>
                </a:lnTo>
              </a:path>
            </a:pathLst>
          </a:custGeom>
          <a:ln w="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17634" y="4340387"/>
            <a:ext cx="2393950" cy="1372235"/>
          </a:xfrm>
          <a:custGeom>
            <a:avLst/>
            <a:gdLst/>
            <a:ahLst/>
            <a:cxnLst/>
            <a:rect l="l" t="t" r="r" b="b"/>
            <a:pathLst>
              <a:path w="2393950" h="1372235">
                <a:moveTo>
                  <a:pt x="2393871" y="0"/>
                </a:moveTo>
                <a:lnTo>
                  <a:pt x="0" y="1371998"/>
                </a:lnTo>
              </a:path>
            </a:pathLst>
          </a:custGeom>
          <a:ln w="4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49555" y="4340387"/>
            <a:ext cx="1762125" cy="1749425"/>
          </a:xfrm>
          <a:custGeom>
            <a:avLst/>
            <a:gdLst/>
            <a:ahLst/>
            <a:cxnLst/>
            <a:rect l="l" t="t" r="r" b="b"/>
            <a:pathLst>
              <a:path w="1762125" h="1749425">
                <a:moveTo>
                  <a:pt x="1761949" y="0"/>
                </a:moveTo>
                <a:lnTo>
                  <a:pt x="0" y="1748862"/>
                </a:lnTo>
              </a:path>
            </a:pathLst>
          </a:custGeom>
          <a:ln w="4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48357" y="4340387"/>
            <a:ext cx="1063625" cy="1825625"/>
          </a:xfrm>
          <a:custGeom>
            <a:avLst/>
            <a:gdLst/>
            <a:ahLst/>
            <a:cxnLst/>
            <a:rect l="l" t="t" r="r" b="b"/>
            <a:pathLst>
              <a:path w="1063625" h="1825625">
                <a:moveTo>
                  <a:pt x="1063147" y="0"/>
                </a:moveTo>
                <a:lnTo>
                  <a:pt x="0" y="1825264"/>
                </a:lnTo>
              </a:path>
            </a:pathLst>
          </a:custGeom>
          <a:ln w="4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53018" y="4340387"/>
            <a:ext cx="459105" cy="1699895"/>
          </a:xfrm>
          <a:custGeom>
            <a:avLst/>
            <a:gdLst/>
            <a:ahLst/>
            <a:cxnLst/>
            <a:rect l="l" t="t" r="r" b="b"/>
            <a:pathLst>
              <a:path w="459104" h="1699895">
                <a:moveTo>
                  <a:pt x="458486" y="0"/>
                </a:moveTo>
                <a:lnTo>
                  <a:pt x="0" y="1699614"/>
                </a:lnTo>
              </a:path>
            </a:pathLst>
          </a:custGeom>
          <a:ln w="49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11504" y="4340387"/>
            <a:ext cx="0" cy="1500505"/>
          </a:xfrm>
          <a:custGeom>
            <a:avLst/>
            <a:gdLst/>
            <a:ahLst/>
            <a:cxnLst/>
            <a:rect l="l" t="t" r="r" b="b"/>
            <a:pathLst>
              <a:path h="1500504">
                <a:moveTo>
                  <a:pt x="0" y="0"/>
                </a:moveTo>
                <a:lnTo>
                  <a:pt x="0" y="1500065"/>
                </a:lnTo>
              </a:path>
            </a:pathLst>
          </a:custGeom>
          <a:ln w="4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11504" y="4340387"/>
            <a:ext cx="369570" cy="1372235"/>
          </a:xfrm>
          <a:custGeom>
            <a:avLst/>
            <a:gdLst/>
            <a:ahLst/>
            <a:cxnLst/>
            <a:rect l="l" t="t" r="r" b="b"/>
            <a:pathLst>
              <a:path w="369570" h="1372235">
                <a:moveTo>
                  <a:pt x="0" y="0"/>
                </a:moveTo>
                <a:lnTo>
                  <a:pt x="369182" y="1371998"/>
                </a:lnTo>
              </a:path>
            </a:pathLst>
          </a:custGeom>
          <a:ln w="49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249091" y="2919113"/>
            <a:ext cx="84455" cy="150495"/>
          </a:xfrm>
          <a:custGeom>
            <a:avLst/>
            <a:gdLst/>
            <a:ahLst/>
            <a:cxnLst/>
            <a:rect l="l" t="t" r="r" b="b"/>
            <a:pathLst>
              <a:path w="84454" h="150494">
                <a:moveTo>
                  <a:pt x="84271" y="0"/>
                </a:moveTo>
                <a:lnTo>
                  <a:pt x="0" y="150245"/>
                </a:lnTo>
              </a:path>
            </a:pathLst>
          </a:custGeom>
          <a:ln w="14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174774" y="3069358"/>
            <a:ext cx="76835" cy="155575"/>
          </a:xfrm>
          <a:custGeom>
            <a:avLst/>
            <a:gdLst/>
            <a:ahLst/>
            <a:cxnLst/>
            <a:rect l="l" t="t" r="r" b="b"/>
            <a:pathLst>
              <a:path w="76835" h="155575">
                <a:moveTo>
                  <a:pt x="76777" y="0"/>
                </a:moveTo>
                <a:lnTo>
                  <a:pt x="0" y="155164"/>
                </a:lnTo>
              </a:path>
            </a:pathLst>
          </a:custGeom>
          <a:ln w="14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112786" y="3224523"/>
            <a:ext cx="64769" cy="160655"/>
          </a:xfrm>
          <a:custGeom>
            <a:avLst/>
            <a:gdLst/>
            <a:ahLst/>
            <a:cxnLst/>
            <a:rect l="l" t="t" r="r" b="b"/>
            <a:pathLst>
              <a:path w="64769" h="160654">
                <a:moveTo>
                  <a:pt x="64475" y="0"/>
                </a:moveTo>
                <a:lnTo>
                  <a:pt x="0" y="160167"/>
                </a:lnTo>
              </a:path>
            </a:pathLst>
          </a:custGeom>
          <a:ln w="14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949257" y="3384691"/>
            <a:ext cx="166370" cy="1692275"/>
          </a:xfrm>
          <a:custGeom>
            <a:avLst/>
            <a:gdLst/>
            <a:ahLst/>
            <a:cxnLst/>
            <a:rect l="l" t="t" r="r" b="b"/>
            <a:pathLst>
              <a:path w="166369" h="1692275">
                <a:moveTo>
                  <a:pt x="166017" y="0"/>
                </a:moveTo>
                <a:lnTo>
                  <a:pt x="114000" y="165031"/>
                </a:lnTo>
                <a:lnTo>
                  <a:pt x="69418" y="330034"/>
                </a:lnTo>
                <a:lnTo>
                  <a:pt x="37153" y="499984"/>
                </a:lnTo>
                <a:lnTo>
                  <a:pt x="14860" y="669990"/>
                </a:lnTo>
                <a:lnTo>
                  <a:pt x="2477" y="842386"/>
                </a:lnTo>
                <a:lnTo>
                  <a:pt x="0" y="1012337"/>
                </a:lnTo>
                <a:lnTo>
                  <a:pt x="9908" y="1184816"/>
                </a:lnTo>
                <a:lnTo>
                  <a:pt x="29721" y="1354739"/>
                </a:lnTo>
                <a:lnTo>
                  <a:pt x="56965" y="1524689"/>
                </a:lnTo>
                <a:lnTo>
                  <a:pt x="96663" y="1692221"/>
                </a:lnTo>
              </a:path>
            </a:pathLst>
          </a:custGeom>
          <a:ln w="1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5630548" y="2923664"/>
            <a:ext cx="927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380279" y="2970494"/>
            <a:ext cx="927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177094" y="3071436"/>
            <a:ext cx="927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961495" y="3182299"/>
            <a:ext cx="927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644262" y="3362144"/>
            <a:ext cx="251460" cy="354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8115">
              <a:lnSpc>
                <a:spcPts val="1280"/>
              </a:lnSpc>
              <a:spcBef>
                <a:spcPts val="125"/>
              </a:spcBef>
            </a:pPr>
            <a:r>
              <a:rPr sz="1100" spc="15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280"/>
              </a:lnSpc>
            </a:pPr>
            <a:r>
              <a:rPr sz="1100" spc="15" dirty="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538839" y="2620699"/>
            <a:ext cx="927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199406" y="2485211"/>
            <a:ext cx="927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735970" y="2283216"/>
            <a:ext cx="8509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190808" y="2204425"/>
            <a:ext cx="927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670419" y="2362063"/>
            <a:ext cx="927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241654" y="2709385"/>
            <a:ext cx="5270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Arial"/>
                <a:cs typeface="Arial"/>
              </a:rPr>
              <a:t>f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924491" y="4982912"/>
            <a:ext cx="927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Arial"/>
                <a:cs typeface="Arial"/>
              </a:rPr>
              <a:t>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650371" y="1847633"/>
            <a:ext cx="307340" cy="810895"/>
          </a:xfrm>
          <a:custGeom>
            <a:avLst/>
            <a:gdLst/>
            <a:ahLst/>
            <a:cxnLst/>
            <a:rect l="l" t="t" r="r" b="b"/>
            <a:pathLst>
              <a:path w="307339" h="810894">
                <a:moveTo>
                  <a:pt x="2488" y="0"/>
                </a:moveTo>
                <a:lnTo>
                  <a:pt x="307335" y="0"/>
                </a:lnTo>
                <a:lnTo>
                  <a:pt x="307335" y="810369"/>
                </a:lnTo>
                <a:lnTo>
                  <a:pt x="0" y="810370"/>
                </a:lnTo>
              </a:path>
            </a:pathLst>
          </a:custGeom>
          <a:ln w="98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652860" y="1845160"/>
            <a:ext cx="0" cy="813435"/>
          </a:xfrm>
          <a:custGeom>
            <a:avLst/>
            <a:gdLst/>
            <a:ahLst/>
            <a:cxnLst/>
            <a:rect l="l" t="t" r="r" b="b"/>
            <a:pathLst>
              <a:path h="813435">
                <a:moveTo>
                  <a:pt x="0" y="812843"/>
                </a:moveTo>
                <a:lnTo>
                  <a:pt x="0" y="0"/>
                </a:lnTo>
              </a:path>
            </a:pathLst>
          </a:custGeom>
          <a:ln w="9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52860" y="2655558"/>
            <a:ext cx="305435" cy="226695"/>
          </a:xfrm>
          <a:custGeom>
            <a:avLst/>
            <a:gdLst/>
            <a:ahLst/>
            <a:cxnLst/>
            <a:rect l="l" t="t" r="r" b="b"/>
            <a:pathLst>
              <a:path w="305435" h="226694">
                <a:moveTo>
                  <a:pt x="0" y="2445"/>
                </a:moveTo>
                <a:lnTo>
                  <a:pt x="158644" y="226619"/>
                </a:lnTo>
                <a:lnTo>
                  <a:pt x="304846" y="0"/>
                </a:lnTo>
              </a:path>
            </a:pathLst>
          </a:custGeom>
          <a:ln w="9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09898" y="3493025"/>
            <a:ext cx="101600" cy="32384"/>
          </a:xfrm>
          <a:custGeom>
            <a:avLst/>
            <a:gdLst/>
            <a:ahLst/>
            <a:cxnLst/>
            <a:rect l="l" t="t" r="r" b="b"/>
            <a:pathLst>
              <a:path w="101600" h="32385">
                <a:moveTo>
                  <a:pt x="0" y="0"/>
                </a:moveTo>
                <a:lnTo>
                  <a:pt x="101606" y="9921"/>
                </a:lnTo>
                <a:lnTo>
                  <a:pt x="0" y="32072"/>
                </a:lnTo>
              </a:path>
            </a:pathLst>
          </a:custGeom>
          <a:ln w="73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09898" y="3490552"/>
            <a:ext cx="2540" cy="34925"/>
          </a:xfrm>
          <a:custGeom>
            <a:avLst/>
            <a:gdLst/>
            <a:ahLst/>
            <a:cxnLst/>
            <a:rect l="l" t="t" r="r" b="b"/>
            <a:pathLst>
              <a:path w="2539" h="34925">
                <a:moveTo>
                  <a:pt x="2460" y="34545"/>
                </a:moveTo>
                <a:lnTo>
                  <a:pt x="0" y="0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09898" y="3493025"/>
            <a:ext cx="101600" cy="32384"/>
          </a:xfrm>
          <a:custGeom>
            <a:avLst/>
            <a:gdLst/>
            <a:ahLst/>
            <a:cxnLst/>
            <a:rect l="l" t="t" r="r" b="b"/>
            <a:pathLst>
              <a:path w="101600" h="32385">
                <a:moveTo>
                  <a:pt x="0" y="0"/>
                </a:moveTo>
                <a:lnTo>
                  <a:pt x="2460" y="32072"/>
                </a:lnTo>
                <a:lnTo>
                  <a:pt x="101606" y="99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80437" y="3847739"/>
            <a:ext cx="69850" cy="74295"/>
          </a:xfrm>
          <a:custGeom>
            <a:avLst/>
            <a:gdLst/>
            <a:ahLst/>
            <a:cxnLst/>
            <a:rect l="l" t="t" r="r" b="b"/>
            <a:pathLst>
              <a:path w="69850" h="74295">
                <a:moveTo>
                  <a:pt x="69368" y="0"/>
                </a:moveTo>
                <a:lnTo>
                  <a:pt x="0" y="73927"/>
                </a:lnTo>
              </a:path>
            </a:pathLst>
          </a:custGeom>
          <a:ln w="7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082925" y="3828034"/>
            <a:ext cx="40005" cy="93980"/>
          </a:xfrm>
          <a:custGeom>
            <a:avLst/>
            <a:gdLst/>
            <a:ahLst/>
            <a:cxnLst/>
            <a:rect l="l" t="t" r="r" b="b"/>
            <a:pathLst>
              <a:path w="40004" h="93979">
                <a:moveTo>
                  <a:pt x="0" y="93632"/>
                </a:moveTo>
                <a:lnTo>
                  <a:pt x="39619" y="0"/>
                </a:lnTo>
              </a:path>
            </a:pathLst>
          </a:custGeom>
          <a:ln w="74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22545" y="3830508"/>
            <a:ext cx="27305" cy="17780"/>
          </a:xfrm>
          <a:custGeom>
            <a:avLst/>
            <a:gdLst/>
            <a:ahLst/>
            <a:cxnLst/>
            <a:rect l="l" t="t" r="r" b="b"/>
            <a:pathLst>
              <a:path w="27304" h="17779">
                <a:moveTo>
                  <a:pt x="0" y="0"/>
                </a:moveTo>
                <a:lnTo>
                  <a:pt x="27260" y="17231"/>
                </a:lnTo>
              </a:path>
            </a:pathLst>
          </a:custGeom>
          <a:ln w="7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082925" y="3830508"/>
            <a:ext cx="67310" cy="91440"/>
          </a:xfrm>
          <a:custGeom>
            <a:avLst/>
            <a:gdLst/>
            <a:ahLst/>
            <a:cxnLst/>
            <a:rect l="l" t="t" r="r" b="b"/>
            <a:pathLst>
              <a:path w="67310" h="91439">
                <a:moveTo>
                  <a:pt x="39619" y="0"/>
                </a:moveTo>
                <a:lnTo>
                  <a:pt x="0" y="91158"/>
                </a:lnTo>
                <a:lnTo>
                  <a:pt x="66880" y="17231"/>
                </a:lnTo>
                <a:lnTo>
                  <a:pt x="39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719796" y="3502947"/>
            <a:ext cx="92075" cy="5080"/>
          </a:xfrm>
          <a:custGeom>
            <a:avLst/>
            <a:gdLst/>
            <a:ahLst/>
            <a:cxnLst/>
            <a:rect l="l" t="t" r="r" b="b"/>
            <a:pathLst>
              <a:path w="92075" h="5079">
                <a:moveTo>
                  <a:pt x="91708" y="0"/>
                </a:moveTo>
                <a:lnTo>
                  <a:pt x="0" y="4919"/>
                </a:lnTo>
              </a:path>
            </a:pathLst>
          </a:custGeom>
          <a:ln w="7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3036" y="3507866"/>
            <a:ext cx="89535" cy="15240"/>
          </a:xfrm>
          <a:custGeom>
            <a:avLst/>
            <a:gdLst/>
            <a:ahLst/>
            <a:cxnLst/>
            <a:rect l="l" t="t" r="r" b="b"/>
            <a:pathLst>
              <a:path w="89535" h="15239">
                <a:moveTo>
                  <a:pt x="89248" y="0"/>
                </a:moveTo>
                <a:lnTo>
                  <a:pt x="0" y="14757"/>
                </a:lnTo>
              </a:path>
            </a:pathLst>
          </a:custGeom>
          <a:ln w="7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548765" y="3522624"/>
            <a:ext cx="86995" cy="22225"/>
          </a:xfrm>
          <a:custGeom>
            <a:avLst/>
            <a:gdLst/>
            <a:ahLst/>
            <a:cxnLst/>
            <a:rect l="l" t="t" r="r" b="b"/>
            <a:pathLst>
              <a:path w="86995" h="22225">
                <a:moveTo>
                  <a:pt x="86759" y="0"/>
                </a:moveTo>
                <a:lnTo>
                  <a:pt x="0" y="22150"/>
                </a:lnTo>
              </a:path>
            </a:pathLst>
          </a:custGeom>
          <a:ln w="73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467038" y="3544775"/>
            <a:ext cx="84455" cy="32384"/>
          </a:xfrm>
          <a:custGeom>
            <a:avLst/>
            <a:gdLst/>
            <a:ahLst/>
            <a:cxnLst/>
            <a:rect l="l" t="t" r="r" b="b"/>
            <a:pathLst>
              <a:path w="84454" h="32385">
                <a:moveTo>
                  <a:pt x="84187" y="0"/>
                </a:moveTo>
                <a:lnTo>
                  <a:pt x="0" y="32016"/>
                </a:lnTo>
              </a:path>
            </a:pathLst>
          </a:custGeom>
          <a:ln w="7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387688" y="3576791"/>
            <a:ext cx="81915" cy="40005"/>
          </a:xfrm>
          <a:custGeom>
            <a:avLst/>
            <a:gdLst/>
            <a:ahLst/>
            <a:cxnLst/>
            <a:rect l="l" t="t" r="r" b="b"/>
            <a:pathLst>
              <a:path w="81914" h="40004">
                <a:moveTo>
                  <a:pt x="81810" y="0"/>
                </a:moveTo>
                <a:lnTo>
                  <a:pt x="0" y="39381"/>
                </a:lnTo>
              </a:path>
            </a:pathLst>
          </a:custGeom>
          <a:ln w="7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13399" y="3616173"/>
            <a:ext cx="76835" cy="46990"/>
          </a:xfrm>
          <a:custGeom>
            <a:avLst/>
            <a:gdLst/>
            <a:ahLst/>
            <a:cxnLst/>
            <a:rect l="l" t="t" r="r" b="b"/>
            <a:pathLst>
              <a:path w="76835" h="46989">
                <a:moveTo>
                  <a:pt x="76777" y="0"/>
                </a:moveTo>
                <a:lnTo>
                  <a:pt x="0" y="46857"/>
                </a:lnTo>
              </a:path>
            </a:pathLst>
          </a:custGeom>
          <a:ln w="7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243974" y="3663031"/>
            <a:ext cx="72390" cy="57150"/>
          </a:xfrm>
          <a:custGeom>
            <a:avLst/>
            <a:gdLst/>
            <a:ahLst/>
            <a:cxnLst/>
            <a:rect l="l" t="t" r="r" b="b"/>
            <a:pathLst>
              <a:path w="72389" h="57150">
                <a:moveTo>
                  <a:pt x="71912" y="0"/>
                </a:moveTo>
                <a:lnTo>
                  <a:pt x="0" y="56613"/>
                </a:lnTo>
              </a:path>
            </a:pathLst>
          </a:custGeom>
          <a:ln w="7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182071" y="3719644"/>
            <a:ext cx="64769" cy="62230"/>
          </a:xfrm>
          <a:custGeom>
            <a:avLst/>
            <a:gdLst/>
            <a:ahLst/>
            <a:cxnLst/>
            <a:rect l="l" t="t" r="r" b="b"/>
            <a:pathLst>
              <a:path w="64770" h="62229">
                <a:moveTo>
                  <a:pt x="64391" y="0"/>
                </a:moveTo>
                <a:lnTo>
                  <a:pt x="0" y="61615"/>
                </a:lnTo>
              </a:path>
            </a:pathLst>
          </a:custGeom>
          <a:ln w="74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27494" y="3781260"/>
            <a:ext cx="57150" cy="66675"/>
          </a:xfrm>
          <a:custGeom>
            <a:avLst/>
            <a:gdLst/>
            <a:ahLst/>
            <a:cxnLst/>
            <a:rect l="l" t="t" r="r" b="b"/>
            <a:pathLst>
              <a:path w="57150" h="66675">
                <a:moveTo>
                  <a:pt x="57038" y="0"/>
                </a:moveTo>
                <a:lnTo>
                  <a:pt x="0" y="66479"/>
                </a:lnTo>
              </a:path>
            </a:pathLst>
          </a:custGeom>
          <a:ln w="74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080437" y="3847739"/>
            <a:ext cx="50165" cy="74295"/>
          </a:xfrm>
          <a:custGeom>
            <a:avLst/>
            <a:gdLst/>
            <a:ahLst/>
            <a:cxnLst/>
            <a:rect l="l" t="t" r="r" b="b"/>
            <a:pathLst>
              <a:path w="50164" h="74295">
                <a:moveTo>
                  <a:pt x="49544" y="0"/>
                </a:moveTo>
                <a:lnTo>
                  <a:pt x="0" y="73927"/>
                </a:lnTo>
              </a:path>
            </a:pathLst>
          </a:custGeom>
          <a:ln w="74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 rot="19860000">
            <a:off x="5242985" y="3478509"/>
            <a:ext cx="215713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5"/>
              </a:lnSpc>
            </a:pPr>
            <a:r>
              <a:rPr sz="1150" spc="-180" dirty="0">
                <a:latin typeface="Arial"/>
                <a:cs typeface="Arial"/>
              </a:rPr>
              <a:t>60°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028376" y="3924141"/>
            <a:ext cx="59690" cy="83820"/>
          </a:xfrm>
          <a:custGeom>
            <a:avLst/>
            <a:gdLst/>
            <a:ahLst/>
            <a:cxnLst/>
            <a:rect l="l" t="t" r="r" b="b"/>
            <a:pathLst>
              <a:path w="59689" h="83820">
                <a:moveTo>
                  <a:pt x="0" y="83682"/>
                </a:moveTo>
                <a:lnTo>
                  <a:pt x="59498" y="0"/>
                </a:lnTo>
              </a:path>
            </a:pathLst>
          </a:custGeom>
          <a:ln w="74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025887" y="3926586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20">
                <a:moveTo>
                  <a:pt x="61987" y="0"/>
                </a:moveTo>
                <a:lnTo>
                  <a:pt x="32265" y="96078"/>
                </a:lnTo>
                <a:lnTo>
                  <a:pt x="0" y="78791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28376" y="3926586"/>
            <a:ext cx="59690" cy="96520"/>
          </a:xfrm>
          <a:custGeom>
            <a:avLst/>
            <a:gdLst/>
            <a:ahLst/>
            <a:cxnLst/>
            <a:rect l="l" t="t" r="r" b="b"/>
            <a:pathLst>
              <a:path w="59689" h="96520">
                <a:moveTo>
                  <a:pt x="59498" y="0"/>
                </a:moveTo>
                <a:lnTo>
                  <a:pt x="0" y="81237"/>
                </a:lnTo>
                <a:lnTo>
                  <a:pt x="29777" y="96078"/>
                </a:lnTo>
                <a:lnTo>
                  <a:pt x="59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966444" y="4453724"/>
            <a:ext cx="40005" cy="101600"/>
          </a:xfrm>
          <a:custGeom>
            <a:avLst/>
            <a:gdLst/>
            <a:ahLst/>
            <a:cxnLst/>
            <a:rect l="l" t="t" r="r" b="b"/>
            <a:pathLst>
              <a:path w="40004" h="101600">
                <a:moveTo>
                  <a:pt x="34670" y="0"/>
                </a:moveTo>
                <a:lnTo>
                  <a:pt x="39619" y="100997"/>
                </a:lnTo>
                <a:lnTo>
                  <a:pt x="0" y="4919"/>
                </a:lnTo>
              </a:path>
            </a:pathLst>
          </a:custGeom>
          <a:ln w="7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968933" y="4453724"/>
            <a:ext cx="32384" cy="7620"/>
          </a:xfrm>
          <a:custGeom>
            <a:avLst/>
            <a:gdLst/>
            <a:ahLst/>
            <a:cxnLst/>
            <a:rect l="l" t="t" r="r" b="b"/>
            <a:pathLst>
              <a:path w="32385" h="7620">
                <a:moveTo>
                  <a:pt x="0" y="7364"/>
                </a:moveTo>
                <a:lnTo>
                  <a:pt x="32181" y="0"/>
                </a:lnTo>
              </a:path>
            </a:pathLst>
          </a:custGeom>
          <a:ln w="73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68933" y="4453724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2181" y="0"/>
                </a:moveTo>
                <a:lnTo>
                  <a:pt x="0" y="7364"/>
                </a:lnTo>
                <a:lnTo>
                  <a:pt x="37130" y="100997"/>
                </a:lnTo>
                <a:lnTo>
                  <a:pt x="32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043222" y="3926586"/>
            <a:ext cx="45085" cy="83820"/>
          </a:xfrm>
          <a:custGeom>
            <a:avLst/>
            <a:gdLst/>
            <a:ahLst/>
            <a:cxnLst/>
            <a:rect l="l" t="t" r="r" b="b"/>
            <a:pathLst>
              <a:path w="45085" h="83820">
                <a:moveTo>
                  <a:pt x="44651" y="0"/>
                </a:moveTo>
                <a:lnTo>
                  <a:pt x="0" y="83710"/>
                </a:lnTo>
              </a:path>
            </a:pathLst>
          </a:custGeom>
          <a:ln w="7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011040" y="4010297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60">
                <a:moveTo>
                  <a:pt x="34670" y="0"/>
                </a:moveTo>
                <a:lnTo>
                  <a:pt x="0" y="86239"/>
                </a:lnTo>
              </a:path>
            </a:pathLst>
          </a:custGeom>
          <a:ln w="7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978830" y="4096537"/>
            <a:ext cx="34925" cy="458470"/>
          </a:xfrm>
          <a:custGeom>
            <a:avLst/>
            <a:gdLst/>
            <a:ahLst/>
            <a:cxnLst/>
            <a:rect l="l" t="t" r="r" b="b"/>
            <a:pathLst>
              <a:path w="34925" h="458470">
                <a:moveTo>
                  <a:pt x="34670" y="0"/>
                </a:moveTo>
                <a:lnTo>
                  <a:pt x="12386" y="91158"/>
                </a:lnTo>
                <a:lnTo>
                  <a:pt x="0" y="182234"/>
                </a:lnTo>
                <a:lnTo>
                  <a:pt x="0" y="275867"/>
                </a:lnTo>
                <a:lnTo>
                  <a:pt x="7437" y="367026"/>
                </a:lnTo>
                <a:lnTo>
                  <a:pt x="27232" y="458185"/>
                </a:lnTo>
              </a:path>
            </a:pathLst>
          </a:custGeom>
          <a:ln w="7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 rot="16680000">
            <a:off x="4796673" y="4141859"/>
            <a:ext cx="227571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sz="1150" spc="-190" dirty="0">
                <a:latin typeface="Arial"/>
                <a:cs typeface="Arial"/>
              </a:rPr>
              <a:t>4</a:t>
            </a:r>
            <a:r>
              <a:rPr sz="1150" spc="-220" dirty="0">
                <a:latin typeface="Arial"/>
                <a:cs typeface="Arial"/>
              </a:rPr>
              <a:t>5</a:t>
            </a:r>
            <a:r>
              <a:rPr sz="1150" spc="-5" dirty="0">
                <a:latin typeface="Arial"/>
                <a:cs typeface="Arial"/>
              </a:rPr>
              <a:t>°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984940" y="5712385"/>
            <a:ext cx="196215" cy="64135"/>
          </a:xfrm>
          <a:custGeom>
            <a:avLst/>
            <a:gdLst/>
            <a:ahLst/>
            <a:cxnLst/>
            <a:rect l="l" t="t" r="r" b="b"/>
            <a:pathLst>
              <a:path w="196214" h="64135">
                <a:moveTo>
                  <a:pt x="195747" y="0"/>
                </a:moveTo>
                <a:lnTo>
                  <a:pt x="0" y="64061"/>
                </a:lnTo>
              </a:path>
            </a:pathLst>
          </a:custGeom>
          <a:ln w="1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895720" y="5776447"/>
            <a:ext cx="92075" cy="29845"/>
          </a:xfrm>
          <a:custGeom>
            <a:avLst/>
            <a:gdLst/>
            <a:ahLst/>
            <a:cxnLst/>
            <a:rect l="l" t="t" r="r" b="b"/>
            <a:pathLst>
              <a:path w="92075" h="29845">
                <a:moveTo>
                  <a:pt x="91708" y="0"/>
                </a:moveTo>
                <a:lnTo>
                  <a:pt x="0" y="29543"/>
                </a:lnTo>
              </a:path>
            </a:pathLst>
          </a:custGeom>
          <a:ln w="1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808960" y="5805990"/>
            <a:ext cx="89535" cy="34925"/>
          </a:xfrm>
          <a:custGeom>
            <a:avLst/>
            <a:gdLst/>
            <a:ahLst/>
            <a:cxnLst/>
            <a:rect l="l" t="t" r="r" b="b"/>
            <a:pathLst>
              <a:path w="89535" h="34925">
                <a:moveTo>
                  <a:pt x="89220" y="0"/>
                </a:moveTo>
                <a:lnTo>
                  <a:pt x="0" y="34462"/>
                </a:lnTo>
              </a:path>
            </a:pathLst>
          </a:custGeom>
          <a:ln w="14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95024" y="5840452"/>
            <a:ext cx="116839" cy="49530"/>
          </a:xfrm>
          <a:custGeom>
            <a:avLst/>
            <a:gdLst/>
            <a:ahLst/>
            <a:cxnLst/>
            <a:rect l="l" t="t" r="r" b="b"/>
            <a:pathLst>
              <a:path w="116839" h="49529">
                <a:moveTo>
                  <a:pt x="116480" y="0"/>
                </a:moveTo>
                <a:lnTo>
                  <a:pt x="0" y="49303"/>
                </a:lnTo>
              </a:path>
            </a:pathLst>
          </a:custGeom>
          <a:ln w="14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581031" y="5889756"/>
            <a:ext cx="116839" cy="52069"/>
          </a:xfrm>
          <a:custGeom>
            <a:avLst/>
            <a:gdLst/>
            <a:ahLst/>
            <a:cxnLst/>
            <a:rect l="l" t="t" r="r" b="b"/>
            <a:pathLst>
              <a:path w="116839" h="52070">
                <a:moveTo>
                  <a:pt x="116480" y="0"/>
                </a:moveTo>
                <a:lnTo>
                  <a:pt x="0" y="51721"/>
                </a:lnTo>
              </a:path>
            </a:pathLst>
          </a:custGeom>
          <a:ln w="14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467038" y="5941478"/>
            <a:ext cx="116839" cy="52069"/>
          </a:xfrm>
          <a:custGeom>
            <a:avLst/>
            <a:gdLst/>
            <a:ahLst/>
            <a:cxnLst/>
            <a:rect l="l" t="t" r="r" b="b"/>
            <a:pathLst>
              <a:path w="116839" h="52070">
                <a:moveTo>
                  <a:pt x="116453" y="0"/>
                </a:moveTo>
                <a:lnTo>
                  <a:pt x="0" y="51749"/>
                </a:lnTo>
              </a:path>
            </a:pathLst>
          </a:custGeom>
          <a:ln w="14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350557" y="5993227"/>
            <a:ext cx="119380" cy="46990"/>
          </a:xfrm>
          <a:custGeom>
            <a:avLst/>
            <a:gdLst/>
            <a:ahLst/>
            <a:cxnLst/>
            <a:rect l="l" t="t" r="r" b="b"/>
            <a:pathLst>
              <a:path w="119379" h="46989">
                <a:moveTo>
                  <a:pt x="118941" y="0"/>
                </a:moveTo>
                <a:lnTo>
                  <a:pt x="0" y="46774"/>
                </a:lnTo>
              </a:path>
            </a:pathLst>
          </a:custGeom>
          <a:ln w="14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76184" y="6040001"/>
            <a:ext cx="76835" cy="24765"/>
          </a:xfrm>
          <a:custGeom>
            <a:avLst/>
            <a:gdLst/>
            <a:ahLst/>
            <a:cxnLst/>
            <a:rect l="l" t="t" r="r" b="b"/>
            <a:pathLst>
              <a:path w="76835" h="24764">
                <a:moveTo>
                  <a:pt x="76833" y="0"/>
                </a:moveTo>
                <a:lnTo>
                  <a:pt x="0" y="24624"/>
                </a:lnTo>
              </a:path>
            </a:pathLst>
          </a:custGeom>
          <a:ln w="14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04355" y="6064625"/>
            <a:ext cx="74295" cy="24765"/>
          </a:xfrm>
          <a:custGeom>
            <a:avLst/>
            <a:gdLst/>
            <a:ahLst/>
            <a:cxnLst/>
            <a:rect l="l" t="t" r="r" b="b"/>
            <a:pathLst>
              <a:path w="74295" h="24764">
                <a:moveTo>
                  <a:pt x="74289" y="0"/>
                </a:moveTo>
                <a:lnTo>
                  <a:pt x="0" y="24624"/>
                </a:lnTo>
              </a:path>
            </a:pathLst>
          </a:custGeom>
          <a:ln w="1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127494" y="6089250"/>
            <a:ext cx="79375" cy="20320"/>
          </a:xfrm>
          <a:custGeom>
            <a:avLst/>
            <a:gdLst/>
            <a:ahLst/>
            <a:cxnLst/>
            <a:rect l="l" t="t" r="r" b="b"/>
            <a:pathLst>
              <a:path w="79375" h="20320">
                <a:moveTo>
                  <a:pt x="79322" y="0"/>
                </a:moveTo>
                <a:lnTo>
                  <a:pt x="0" y="19704"/>
                </a:lnTo>
              </a:path>
            </a:pathLst>
          </a:custGeom>
          <a:ln w="14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53204" y="6108955"/>
            <a:ext cx="76835" cy="17780"/>
          </a:xfrm>
          <a:custGeom>
            <a:avLst/>
            <a:gdLst/>
            <a:ahLst/>
            <a:cxnLst/>
            <a:rect l="l" t="t" r="r" b="b"/>
            <a:pathLst>
              <a:path w="76835" h="17779">
                <a:moveTo>
                  <a:pt x="76777" y="0"/>
                </a:moveTo>
                <a:lnTo>
                  <a:pt x="0" y="17286"/>
                </a:lnTo>
              </a:path>
            </a:pathLst>
          </a:custGeom>
          <a:ln w="14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978830" y="6126241"/>
            <a:ext cx="76835" cy="12700"/>
          </a:xfrm>
          <a:custGeom>
            <a:avLst/>
            <a:gdLst/>
            <a:ahLst/>
            <a:cxnLst/>
            <a:rect l="l" t="t" r="r" b="b"/>
            <a:pathLst>
              <a:path w="76835" h="12700">
                <a:moveTo>
                  <a:pt x="76833" y="0"/>
                </a:moveTo>
                <a:lnTo>
                  <a:pt x="0" y="12312"/>
                </a:lnTo>
              </a:path>
            </a:pathLst>
          </a:custGeom>
          <a:ln w="14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901969" y="6138553"/>
            <a:ext cx="79375" cy="12700"/>
          </a:xfrm>
          <a:custGeom>
            <a:avLst/>
            <a:gdLst/>
            <a:ahLst/>
            <a:cxnLst/>
            <a:rect l="l" t="t" r="r" b="b"/>
            <a:pathLst>
              <a:path w="79375" h="12700">
                <a:moveTo>
                  <a:pt x="79350" y="0"/>
                </a:moveTo>
                <a:lnTo>
                  <a:pt x="0" y="12312"/>
                </a:lnTo>
              </a:path>
            </a:pathLst>
          </a:custGeom>
          <a:ln w="14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825191" y="6150866"/>
            <a:ext cx="79375" cy="10160"/>
          </a:xfrm>
          <a:custGeom>
            <a:avLst/>
            <a:gdLst/>
            <a:ahLst/>
            <a:cxnLst/>
            <a:rect l="l" t="t" r="r" b="b"/>
            <a:pathLst>
              <a:path w="79375" h="10160">
                <a:moveTo>
                  <a:pt x="79266" y="0"/>
                </a:moveTo>
                <a:lnTo>
                  <a:pt x="0" y="9838"/>
                </a:lnTo>
              </a:path>
            </a:pathLst>
          </a:custGeom>
          <a:ln w="14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48357" y="6160704"/>
            <a:ext cx="79375" cy="5080"/>
          </a:xfrm>
          <a:custGeom>
            <a:avLst/>
            <a:gdLst/>
            <a:ahLst/>
            <a:cxnLst/>
            <a:rect l="l" t="t" r="r" b="b"/>
            <a:pathLst>
              <a:path w="79375" h="5079">
                <a:moveTo>
                  <a:pt x="79322" y="0"/>
                </a:moveTo>
                <a:lnTo>
                  <a:pt x="0" y="4947"/>
                </a:lnTo>
              </a:path>
            </a:pathLst>
          </a:custGeom>
          <a:ln w="14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659109" y="6165651"/>
            <a:ext cx="92075" cy="5080"/>
          </a:xfrm>
          <a:custGeom>
            <a:avLst/>
            <a:gdLst/>
            <a:ahLst/>
            <a:cxnLst/>
            <a:rect l="l" t="t" r="r" b="b"/>
            <a:pathLst>
              <a:path w="92075" h="5079">
                <a:moveTo>
                  <a:pt x="91708" y="0"/>
                </a:moveTo>
                <a:lnTo>
                  <a:pt x="0" y="4919"/>
                </a:lnTo>
              </a:path>
            </a:pathLst>
          </a:custGeom>
          <a:ln w="14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572433" y="6170570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89164" y="0"/>
                </a:moveTo>
                <a:lnTo>
                  <a:pt x="0" y="0"/>
                </a:lnTo>
              </a:path>
            </a:pathLst>
          </a:custGeom>
          <a:ln w="14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483213" y="6168097"/>
            <a:ext cx="92075" cy="2540"/>
          </a:xfrm>
          <a:custGeom>
            <a:avLst/>
            <a:gdLst/>
            <a:ahLst/>
            <a:cxnLst/>
            <a:rect l="l" t="t" r="r" b="b"/>
            <a:pathLst>
              <a:path w="92075" h="2539">
                <a:moveTo>
                  <a:pt x="91708" y="2473"/>
                </a:moveTo>
                <a:lnTo>
                  <a:pt x="0" y="0"/>
                </a:lnTo>
              </a:path>
            </a:pathLst>
          </a:custGeom>
          <a:ln w="14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396454" y="6160704"/>
            <a:ext cx="89535" cy="7620"/>
          </a:xfrm>
          <a:custGeom>
            <a:avLst/>
            <a:gdLst/>
            <a:ahLst/>
            <a:cxnLst/>
            <a:rect l="l" t="t" r="r" b="b"/>
            <a:pathLst>
              <a:path w="89535" h="7620">
                <a:moveTo>
                  <a:pt x="89220" y="7392"/>
                </a:moveTo>
                <a:lnTo>
                  <a:pt x="0" y="0"/>
                </a:lnTo>
              </a:path>
            </a:pathLst>
          </a:custGeom>
          <a:ln w="14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07290" y="6148420"/>
            <a:ext cx="92075" cy="12700"/>
          </a:xfrm>
          <a:custGeom>
            <a:avLst/>
            <a:gdLst/>
            <a:ahLst/>
            <a:cxnLst/>
            <a:rect l="l" t="t" r="r" b="b"/>
            <a:pathLst>
              <a:path w="92075" h="12700">
                <a:moveTo>
                  <a:pt x="91624" y="12284"/>
                </a:moveTo>
                <a:lnTo>
                  <a:pt x="0" y="0"/>
                </a:lnTo>
              </a:path>
            </a:pathLst>
          </a:custGeom>
          <a:ln w="14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220530" y="6133634"/>
            <a:ext cx="89535" cy="15240"/>
          </a:xfrm>
          <a:custGeom>
            <a:avLst/>
            <a:gdLst/>
            <a:ahLst/>
            <a:cxnLst/>
            <a:rect l="l" t="t" r="r" b="b"/>
            <a:pathLst>
              <a:path w="89535" h="15239">
                <a:moveTo>
                  <a:pt x="89220" y="14785"/>
                </a:moveTo>
                <a:lnTo>
                  <a:pt x="0" y="0"/>
                </a:lnTo>
              </a:path>
            </a:pathLst>
          </a:custGeom>
          <a:ln w="14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133770" y="6113929"/>
            <a:ext cx="89535" cy="20320"/>
          </a:xfrm>
          <a:custGeom>
            <a:avLst/>
            <a:gdLst/>
            <a:ahLst/>
            <a:cxnLst/>
            <a:rect l="l" t="t" r="r" b="b"/>
            <a:pathLst>
              <a:path w="89535" h="20320">
                <a:moveTo>
                  <a:pt x="89220" y="19704"/>
                </a:moveTo>
                <a:lnTo>
                  <a:pt x="0" y="0"/>
                </a:lnTo>
              </a:path>
            </a:pathLst>
          </a:custGeom>
          <a:ln w="14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049555" y="6089250"/>
            <a:ext cx="86995" cy="24765"/>
          </a:xfrm>
          <a:custGeom>
            <a:avLst/>
            <a:gdLst/>
            <a:ahLst/>
            <a:cxnLst/>
            <a:rect l="l" t="t" r="r" b="b"/>
            <a:pathLst>
              <a:path w="86995" h="24764">
                <a:moveTo>
                  <a:pt x="86703" y="24679"/>
                </a:moveTo>
                <a:lnTo>
                  <a:pt x="0" y="0"/>
                </a:lnTo>
              </a:path>
            </a:pathLst>
          </a:custGeom>
          <a:ln w="147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960335" y="6057261"/>
            <a:ext cx="92075" cy="32384"/>
          </a:xfrm>
          <a:custGeom>
            <a:avLst/>
            <a:gdLst/>
            <a:ahLst/>
            <a:cxnLst/>
            <a:rect l="l" t="t" r="r" b="b"/>
            <a:pathLst>
              <a:path w="92075" h="32385">
                <a:moveTo>
                  <a:pt x="91708" y="31989"/>
                </a:moveTo>
                <a:lnTo>
                  <a:pt x="0" y="0"/>
                </a:lnTo>
              </a:path>
            </a:pathLst>
          </a:custGeom>
          <a:ln w="14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73575" y="6020325"/>
            <a:ext cx="89535" cy="40005"/>
          </a:xfrm>
          <a:custGeom>
            <a:avLst/>
            <a:gdLst/>
            <a:ahLst/>
            <a:cxnLst/>
            <a:rect l="l" t="t" r="r" b="b"/>
            <a:pathLst>
              <a:path w="89535" h="40004">
                <a:moveTo>
                  <a:pt x="89220" y="39381"/>
                </a:moveTo>
                <a:lnTo>
                  <a:pt x="0" y="0"/>
                </a:lnTo>
              </a:path>
            </a:pathLst>
          </a:custGeom>
          <a:ln w="14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86900" y="5980915"/>
            <a:ext cx="89535" cy="41910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89136" y="41855"/>
                </a:moveTo>
                <a:lnTo>
                  <a:pt x="0" y="0"/>
                </a:lnTo>
              </a:path>
            </a:pathLst>
          </a:custGeom>
          <a:ln w="147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05089" y="5934085"/>
            <a:ext cx="84455" cy="49530"/>
          </a:xfrm>
          <a:custGeom>
            <a:avLst/>
            <a:gdLst/>
            <a:ahLst/>
            <a:cxnLst/>
            <a:rect l="l" t="t" r="r" b="b"/>
            <a:pathLst>
              <a:path w="84454" h="49529">
                <a:moveTo>
                  <a:pt x="84271" y="49303"/>
                </a:moveTo>
                <a:lnTo>
                  <a:pt x="0" y="0"/>
                </a:lnTo>
              </a:path>
            </a:pathLst>
          </a:custGeom>
          <a:ln w="14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628227" y="5884837"/>
            <a:ext cx="79375" cy="52069"/>
          </a:xfrm>
          <a:custGeom>
            <a:avLst/>
            <a:gdLst/>
            <a:ahLst/>
            <a:cxnLst/>
            <a:rect l="l" t="t" r="r" b="b"/>
            <a:pathLst>
              <a:path w="79375" h="52070">
                <a:moveTo>
                  <a:pt x="79322" y="51721"/>
                </a:moveTo>
                <a:lnTo>
                  <a:pt x="0" y="0"/>
                </a:lnTo>
              </a:path>
            </a:pathLst>
          </a:custGeom>
          <a:ln w="14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551449" y="5830614"/>
            <a:ext cx="79375" cy="57150"/>
          </a:xfrm>
          <a:custGeom>
            <a:avLst/>
            <a:gdLst/>
            <a:ahLst/>
            <a:cxnLst/>
            <a:rect l="l" t="t" r="r" b="b"/>
            <a:pathLst>
              <a:path w="79375" h="57150">
                <a:moveTo>
                  <a:pt x="79266" y="56696"/>
                </a:moveTo>
                <a:lnTo>
                  <a:pt x="0" y="0"/>
                </a:lnTo>
              </a:path>
            </a:pathLst>
          </a:custGeom>
          <a:ln w="14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82025" y="5771527"/>
            <a:ext cx="72390" cy="61594"/>
          </a:xfrm>
          <a:custGeom>
            <a:avLst/>
            <a:gdLst/>
            <a:ahLst/>
            <a:cxnLst/>
            <a:rect l="l" t="t" r="r" b="b"/>
            <a:pathLst>
              <a:path w="72389" h="61595">
                <a:moveTo>
                  <a:pt x="71912" y="61560"/>
                </a:moveTo>
                <a:lnTo>
                  <a:pt x="0" y="0"/>
                </a:lnTo>
              </a:path>
            </a:pathLst>
          </a:custGeom>
          <a:ln w="14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17634" y="5709912"/>
            <a:ext cx="67310" cy="64135"/>
          </a:xfrm>
          <a:custGeom>
            <a:avLst/>
            <a:gdLst/>
            <a:ahLst/>
            <a:cxnLst/>
            <a:rect l="l" t="t" r="r" b="b"/>
            <a:pathLst>
              <a:path w="67310" h="64135">
                <a:moveTo>
                  <a:pt x="66880" y="64089"/>
                </a:moveTo>
                <a:lnTo>
                  <a:pt x="0" y="0"/>
                </a:lnTo>
              </a:path>
            </a:pathLst>
          </a:custGeom>
          <a:ln w="14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358135" y="5643433"/>
            <a:ext cx="62230" cy="69215"/>
          </a:xfrm>
          <a:custGeom>
            <a:avLst/>
            <a:gdLst/>
            <a:ahLst/>
            <a:cxnLst/>
            <a:rect l="l" t="t" r="r" b="b"/>
            <a:pathLst>
              <a:path w="62229" h="69214">
                <a:moveTo>
                  <a:pt x="61987" y="68952"/>
                </a:moveTo>
                <a:lnTo>
                  <a:pt x="0" y="0"/>
                </a:lnTo>
              </a:path>
            </a:pathLst>
          </a:custGeom>
          <a:ln w="148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306129" y="5571978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10" h="74295">
                <a:moveTo>
                  <a:pt x="54465" y="73927"/>
                </a:moveTo>
                <a:lnTo>
                  <a:pt x="0" y="0"/>
                </a:lnTo>
              </a:path>
            </a:pathLst>
          </a:custGeom>
          <a:ln w="14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256528" y="5498106"/>
            <a:ext cx="52069" cy="76835"/>
          </a:xfrm>
          <a:custGeom>
            <a:avLst/>
            <a:gdLst/>
            <a:ahLst/>
            <a:cxnLst/>
            <a:rect l="l" t="t" r="r" b="b"/>
            <a:pathLst>
              <a:path w="52070" h="76835">
                <a:moveTo>
                  <a:pt x="52061" y="76345"/>
                </a:moveTo>
                <a:lnTo>
                  <a:pt x="0" y="0"/>
                </a:lnTo>
              </a:path>
            </a:pathLst>
          </a:custGeom>
          <a:ln w="14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209444" y="5419259"/>
            <a:ext cx="50165" cy="81915"/>
          </a:xfrm>
          <a:custGeom>
            <a:avLst/>
            <a:gdLst/>
            <a:ahLst/>
            <a:cxnLst/>
            <a:rect l="l" t="t" r="r" b="b"/>
            <a:pathLst>
              <a:path w="50164" h="81914">
                <a:moveTo>
                  <a:pt x="49544" y="81320"/>
                </a:moveTo>
                <a:lnTo>
                  <a:pt x="0" y="0"/>
                </a:lnTo>
              </a:path>
            </a:pathLst>
          </a:custGeom>
          <a:ln w="14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164876" y="5338022"/>
            <a:ext cx="47625" cy="83820"/>
          </a:xfrm>
          <a:custGeom>
            <a:avLst/>
            <a:gdLst/>
            <a:ahLst/>
            <a:cxnLst/>
            <a:rect l="l" t="t" r="r" b="b"/>
            <a:pathLst>
              <a:path w="47625" h="83820">
                <a:moveTo>
                  <a:pt x="47056" y="83710"/>
                </a:moveTo>
                <a:lnTo>
                  <a:pt x="0" y="0"/>
                </a:lnTo>
              </a:path>
            </a:pathLst>
          </a:custGeom>
          <a:ln w="14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125173" y="5254256"/>
            <a:ext cx="42545" cy="86360"/>
          </a:xfrm>
          <a:custGeom>
            <a:avLst/>
            <a:gdLst/>
            <a:ahLst/>
            <a:cxnLst/>
            <a:rect l="l" t="t" r="r" b="b"/>
            <a:pathLst>
              <a:path w="42544" h="86360">
                <a:moveTo>
                  <a:pt x="42191" y="86239"/>
                </a:moveTo>
                <a:lnTo>
                  <a:pt x="0" y="0"/>
                </a:lnTo>
              </a:path>
            </a:pathLst>
          </a:custGeom>
          <a:ln w="14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085551" y="5165543"/>
            <a:ext cx="42545" cy="91440"/>
          </a:xfrm>
          <a:custGeom>
            <a:avLst/>
            <a:gdLst/>
            <a:ahLst/>
            <a:cxnLst/>
            <a:rect l="l" t="t" r="r" b="b"/>
            <a:pathLst>
              <a:path w="42544" h="91439">
                <a:moveTo>
                  <a:pt x="42110" y="91158"/>
                </a:moveTo>
                <a:lnTo>
                  <a:pt x="0" y="0"/>
                </a:lnTo>
              </a:path>
            </a:pathLst>
          </a:custGeom>
          <a:ln w="14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043443" y="5074467"/>
            <a:ext cx="45085" cy="93980"/>
          </a:xfrm>
          <a:custGeom>
            <a:avLst/>
            <a:gdLst/>
            <a:ahLst/>
            <a:cxnLst/>
            <a:rect l="l" t="t" r="r" b="b"/>
            <a:pathLst>
              <a:path w="45085" h="93979">
                <a:moveTo>
                  <a:pt x="44582" y="93549"/>
                </a:moveTo>
                <a:lnTo>
                  <a:pt x="0" y="0"/>
                </a:lnTo>
              </a:path>
            </a:pathLst>
          </a:custGeom>
          <a:ln w="14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 txBox="1"/>
          <p:nvPr/>
        </p:nvSpPr>
        <p:spPr>
          <a:xfrm>
            <a:off x="4463390" y="4532175"/>
            <a:ext cx="216535" cy="5022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3825">
              <a:lnSpc>
                <a:spcPct val="100000"/>
              </a:lnSpc>
              <a:spcBef>
                <a:spcPts val="5"/>
              </a:spcBef>
            </a:pPr>
            <a:r>
              <a:rPr sz="1100" spc="15" dirty="0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4815293" y="5041063"/>
            <a:ext cx="360045" cy="49847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35"/>
              </a:spcBef>
            </a:pPr>
            <a:r>
              <a:rPr sz="1100" spc="15" dirty="0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 marL="237490">
              <a:lnSpc>
                <a:spcPct val="100000"/>
              </a:lnSpc>
              <a:spcBef>
                <a:spcPts val="540"/>
              </a:spcBef>
            </a:pPr>
            <a:r>
              <a:rPr sz="1100" spc="-285" dirty="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5380279" y="5490345"/>
            <a:ext cx="12255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-285" dirty="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5709898" y="5534646"/>
            <a:ext cx="12255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-285" dirty="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3286306" y="5635671"/>
            <a:ext cx="927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Arial"/>
                <a:cs typeface="Arial"/>
              </a:rPr>
              <a:t>h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3977670" y="6051934"/>
            <a:ext cx="4508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4679017" y="6187408"/>
            <a:ext cx="4508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5335683" y="6086469"/>
            <a:ext cx="8509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Arial"/>
                <a:cs typeface="Arial"/>
              </a:rPr>
              <a:t>k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878384" y="5849978"/>
            <a:ext cx="4508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5006063" y="4552248"/>
            <a:ext cx="15240" cy="103505"/>
          </a:xfrm>
          <a:custGeom>
            <a:avLst/>
            <a:gdLst/>
            <a:ahLst/>
            <a:cxnLst/>
            <a:rect l="l" t="t" r="r" b="b"/>
            <a:pathLst>
              <a:path w="15239" h="103504">
                <a:moveTo>
                  <a:pt x="14874" y="103415"/>
                </a:moveTo>
                <a:lnTo>
                  <a:pt x="0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006063" y="4554721"/>
            <a:ext cx="47625" cy="100965"/>
          </a:xfrm>
          <a:custGeom>
            <a:avLst/>
            <a:gdLst/>
            <a:ahLst/>
            <a:cxnLst/>
            <a:rect l="l" t="t" r="r" b="b"/>
            <a:pathLst>
              <a:path w="47625" h="100964">
                <a:moveTo>
                  <a:pt x="0" y="0"/>
                </a:moveTo>
                <a:lnTo>
                  <a:pt x="47140" y="88629"/>
                </a:lnTo>
                <a:lnTo>
                  <a:pt x="12386" y="100941"/>
                </a:lnTo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006063" y="4554721"/>
            <a:ext cx="47625" cy="100965"/>
          </a:xfrm>
          <a:custGeom>
            <a:avLst/>
            <a:gdLst/>
            <a:ahLst/>
            <a:cxnLst/>
            <a:rect l="l" t="t" r="r" b="b"/>
            <a:pathLst>
              <a:path w="47625" h="100964">
                <a:moveTo>
                  <a:pt x="0" y="0"/>
                </a:moveTo>
                <a:lnTo>
                  <a:pt x="14874" y="100941"/>
                </a:lnTo>
                <a:lnTo>
                  <a:pt x="47140" y="886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925441" y="5140946"/>
            <a:ext cx="101600" cy="37465"/>
          </a:xfrm>
          <a:custGeom>
            <a:avLst/>
            <a:gdLst/>
            <a:ahLst/>
            <a:cxnLst/>
            <a:rect l="l" t="t" r="r" b="b"/>
            <a:pathLst>
              <a:path w="101600" h="37464">
                <a:moveTo>
                  <a:pt x="0" y="4919"/>
                </a:moveTo>
                <a:lnTo>
                  <a:pt x="101606" y="0"/>
                </a:lnTo>
                <a:lnTo>
                  <a:pt x="4948" y="36908"/>
                </a:lnTo>
              </a:path>
            </a:pathLst>
          </a:custGeom>
          <a:ln w="7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925441" y="5143392"/>
            <a:ext cx="7620" cy="34925"/>
          </a:xfrm>
          <a:custGeom>
            <a:avLst/>
            <a:gdLst/>
            <a:ahLst/>
            <a:cxnLst/>
            <a:rect l="l" t="t" r="r" b="b"/>
            <a:pathLst>
              <a:path w="7620" h="34925">
                <a:moveTo>
                  <a:pt x="7409" y="34462"/>
                </a:moveTo>
                <a:lnTo>
                  <a:pt x="0" y="0"/>
                </a:lnTo>
              </a:path>
            </a:pathLst>
          </a:custGeom>
          <a:ln w="7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925441" y="5140946"/>
            <a:ext cx="101600" cy="37465"/>
          </a:xfrm>
          <a:custGeom>
            <a:avLst/>
            <a:gdLst/>
            <a:ahLst/>
            <a:cxnLst/>
            <a:rect l="l" t="t" r="r" b="b"/>
            <a:pathLst>
              <a:path w="101600" h="37464">
                <a:moveTo>
                  <a:pt x="101606" y="0"/>
                </a:moveTo>
                <a:lnTo>
                  <a:pt x="0" y="4919"/>
                </a:lnTo>
                <a:lnTo>
                  <a:pt x="7409" y="36908"/>
                </a:lnTo>
                <a:lnTo>
                  <a:pt x="101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06063" y="4554721"/>
            <a:ext cx="1021080" cy="613410"/>
          </a:xfrm>
          <a:custGeom>
            <a:avLst/>
            <a:gdLst/>
            <a:ahLst/>
            <a:cxnLst/>
            <a:rect l="l" t="t" r="r" b="b"/>
            <a:pathLst>
              <a:path w="1021079" h="613410">
                <a:moveTo>
                  <a:pt x="0" y="0"/>
                </a:moveTo>
                <a:lnTo>
                  <a:pt x="29721" y="88629"/>
                </a:lnTo>
                <a:lnTo>
                  <a:pt x="66963" y="172396"/>
                </a:lnTo>
                <a:lnTo>
                  <a:pt x="116480" y="253716"/>
                </a:lnTo>
                <a:lnTo>
                  <a:pt x="173519" y="325115"/>
                </a:lnTo>
                <a:lnTo>
                  <a:pt x="237910" y="394123"/>
                </a:lnTo>
                <a:lnTo>
                  <a:pt x="309823" y="453210"/>
                </a:lnTo>
                <a:lnTo>
                  <a:pt x="386601" y="502430"/>
                </a:lnTo>
                <a:lnTo>
                  <a:pt x="470872" y="544369"/>
                </a:lnTo>
                <a:lnTo>
                  <a:pt x="560092" y="578831"/>
                </a:lnTo>
                <a:lnTo>
                  <a:pt x="649256" y="600982"/>
                </a:lnTo>
                <a:lnTo>
                  <a:pt x="743453" y="613294"/>
                </a:lnTo>
                <a:lnTo>
                  <a:pt x="835162" y="613294"/>
                </a:lnTo>
                <a:lnTo>
                  <a:pt x="929275" y="605901"/>
                </a:lnTo>
                <a:lnTo>
                  <a:pt x="1020983" y="586224"/>
                </a:lnTo>
              </a:path>
            </a:pathLst>
          </a:custGeom>
          <a:ln w="7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 txBox="1"/>
          <p:nvPr/>
        </p:nvSpPr>
        <p:spPr>
          <a:xfrm rot="1740000">
            <a:off x="5320618" y="4917871"/>
            <a:ext cx="215713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5"/>
              </a:lnSpc>
            </a:pPr>
            <a:r>
              <a:rPr sz="1150" spc="-180" dirty="0">
                <a:latin typeface="Arial"/>
                <a:cs typeface="Arial"/>
              </a:rPr>
              <a:t>90°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5808960" y="4340387"/>
            <a:ext cx="1432560" cy="0"/>
          </a:xfrm>
          <a:custGeom>
            <a:avLst/>
            <a:gdLst/>
            <a:ahLst/>
            <a:cxnLst/>
            <a:rect l="l" t="t" r="r" b="b"/>
            <a:pathLst>
              <a:path w="1432559">
                <a:moveTo>
                  <a:pt x="1432385" y="0"/>
                </a:moveTo>
                <a:lnTo>
                  <a:pt x="0" y="0"/>
                </a:lnTo>
              </a:path>
            </a:pathLst>
          </a:custGeom>
          <a:ln w="7385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142200" y="4323155"/>
            <a:ext cx="99695" cy="34925"/>
          </a:xfrm>
          <a:custGeom>
            <a:avLst/>
            <a:gdLst/>
            <a:ahLst/>
            <a:cxnLst/>
            <a:rect l="l" t="t" r="r" b="b"/>
            <a:pathLst>
              <a:path w="99695" h="34925">
                <a:moveTo>
                  <a:pt x="0" y="0"/>
                </a:moveTo>
                <a:lnTo>
                  <a:pt x="0" y="34490"/>
                </a:lnTo>
                <a:lnTo>
                  <a:pt x="99145" y="17231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139740" y="4323155"/>
            <a:ext cx="101600" cy="34925"/>
          </a:xfrm>
          <a:custGeom>
            <a:avLst/>
            <a:gdLst/>
            <a:ahLst/>
            <a:cxnLst/>
            <a:rect l="l" t="t" r="r" b="b"/>
            <a:pathLst>
              <a:path w="101600" h="34925">
                <a:moveTo>
                  <a:pt x="2460" y="34490"/>
                </a:moveTo>
                <a:lnTo>
                  <a:pt x="101606" y="17231"/>
                </a:lnTo>
                <a:lnTo>
                  <a:pt x="0" y="0"/>
                </a:lnTo>
              </a:path>
            </a:pathLst>
          </a:custGeom>
          <a:ln w="739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142200" y="4323155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490"/>
                </a:lnTo>
              </a:path>
            </a:pathLst>
          </a:custGeom>
          <a:ln w="743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 txBox="1"/>
          <p:nvPr/>
        </p:nvSpPr>
        <p:spPr>
          <a:xfrm>
            <a:off x="6411160" y="4128213"/>
            <a:ext cx="1371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-170" dirty="0">
                <a:latin typeface="Arial"/>
                <a:cs typeface="Arial"/>
              </a:rPr>
              <a:t>50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040" y="0"/>
            <a:ext cx="41573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Examples for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cam</a:t>
            </a:r>
          </a:p>
        </p:txBody>
      </p:sp>
      <p:sp>
        <p:nvSpPr>
          <p:cNvPr id="3" name="object 3"/>
          <p:cNvSpPr/>
          <p:nvPr/>
        </p:nvSpPr>
        <p:spPr>
          <a:xfrm>
            <a:off x="1313688" y="826007"/>
            <a:ext cx="3182111" cy="5096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1144" y="879347"/>
            <a:ext cx="5210556" cy="4736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92682" y="6016244"/>
            <a:ext cx="6220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600" spc="-5" dirty="0">
                <a:latin typeface="Wingdings 3"/>
                <a:cs typeface="Wingdings 3"/>
              </a:rPr>
              <a:t>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Myanmar Text"/>
                <a:cs typeface="Myanmar Text"/>
              </a:rPr>
              <a:t>In IC </a:t>
            </a:r>
            <a:r>
              <a:rPr sz="2000" dirty="0">
                <a:latin typeface="Myanmar Text"/>
                <a:cs typeface="Myanmar Text"/>
              </a:rPr>
              <a:t>engines to operate the </a:t>
            </a:r>
            <a:r>
              <a:rPr sz="2000" spc="-5" dirty="0">
                <a:latin typeface="Myanmar Text"/>
                <a:cs typeface="Myanmar Text"/>
              </a:rPr>
              <a:t>inlet </a:t>
            </a:r>
            <a:r>
              <a:rPr sz="2000" dirty="0">
                <a:latin typeface="Myanmar Text"/>
                <a:cs typeface="Myanmar Text"/>
              </a:rPr>
              <a:t>and exhaust</a:t>
            </a:r>
            <a:r>
              <a:rPr sz="2000" spc="-35" dirty="0">
                <a:latin typeface="Myanmar Text"/>
                <a:cs typeface="Myanmar Text"/>
              </a:rPr>
              <a:t> </a:t>
            </a:r>
            <a:r>
              <a:rPr sz="2000" dirty="0">
                <a:latin typeface="Myanmar Text"/>
                <a:cs typeface="Myanmar Text"/>
              </a:rPr>
              <a:t>valves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754125"/>
            <a:ext cx="5786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chemeClr val="tx1"/>
                </a:solidFill>
              </a:rPr>
              <a:t>1.2 Classification </a:t>
            </a:r>
            <a:r>
              <a:rPr sz="2800" dirty="0">
                <a:solidFill>
                  <a:schemeClr val="tx1"/>
                </a:solidFill>
              </a:rPr>
              <a:t>of </a:t>
            </a:r>
            <a:r>
              <a:rPr sz="2800" spc="-10" dirty="0">
                <a:solidFill>
                  <a:schemeClr val="tx1"/>
                </a:solidFill>
              </a:rPr>
              <a:t>CAM</a:t>
            </a:r>
            <a:r>
              <a:rPr sz="2800" spc="-55" dirty="0">
                <a:solidFill>
                  <a:schemeClr val="tx1"/>
                </a:solidFill>
              </a:rPr>
              <a:t> </a:t>
            </a:r>
            <a:r>
              <a:rPr sz="2800" spc="-5" dirty="0">
                <a:solidFill>
                  <a:schemeClr val="tx1"/>
                </a:solidFill>
              </a:rPr>
              <a:t>Mechanism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5461" y="1873732"/>
            <a:ext cx="4862195" cy="17538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000" spc="-5" dirty="0">
                <a:latin typeface="Myanmar Text"/>
                <a:cs typeface="Myanmar Text"/>
              </a:rPr>
              <a:t>Based </a:t>
            </a:r>
            <a:r>
              <a:rPr sz="2000" dirty="0">
                <a:latin typeface="Myanmar Text"/>
                <a:cs typeface="Myanmar Text"/>
              </a:rPr>
              <a:t>on modes of </a:t>
            </a:r>
            <a:r>
              <a:rPr sz="2000" spc="-5" dirty="0">
                <a:latin typeface="Myanmar Text"/>
                <a:cs typeface="Myanmar Text"/>
              </a:rPr>
              <a:t>Input </a:t>
            </a:r>
            <a:r>
              <a:rPr sz="2000" dirty="0">
                <a:latin typeface="Myanmar Text"/>
                <a:cs typeface="Myanmar Text"/>
              </a:rPr>
              <a:t>/ Output</a:t>
            </a:r>
            <a:r>
              <a:rPr sz="2000" spc="-50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motion</a:t>
            </a:r>
            <a:endParaRPr sz="2000" dirty="0">
              <a:latin typeface="Myanmar Text"/>
              <a:cs typeface="Myanmar Text"/>
            </a:endParaRPr>
          </a:p>
          <a:p>
            <a:pPr marL="601980" lvl="2" indent="-58928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602615" algn="l"/>
              </a:tabLst>
            </a:pPr>
            <a:r>
              <a:rPr sz="2000" dirty="0">
                <a:latin typeface="Myanmar Text"/>
                <a:cs typeface="Myanmar Text"/>
              </a:rPr>
              <a:t>Rotating cam – </a:t>
            </a:r>
            <a:r>
              <a:rPr sz="2000" spc="-5" dirty="0">
                <a:latin typeface="Myanmar Text"/>
                <a:cs typeface="Myanmar Text"/>
              </a:rPr>
              <a:t>Translating</a:t>
            </a:r>
            <a:r>
              <a:rPr sz="2000" spc="-55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follower</a:t>
            </a:r>
            <a:endParaRPr sz="2000" dirty="0">
              <a:latin typeface="Myanmar Text"/>
              <a:cs typeface="Myanmar Text"/>
            </a:endParaRPr>
          </a:p>
          <a:p>
            <a:pPr marL="601980" lvl="2" indent="-58928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602615" algn="l"/>
              </a:tabLst>
            </a:pPr>
            <a:r>
              <a:rPr sz="2000" dirty="0">
                <a:latin typeface="Myanmar Text"/>
                <a:cs typeface="Myanmar Text"/>
              </a:rPr>
              <a:t>Rotating cam – </a:t>
            </a:r>
            <a:r>
              <a:rPr sz="2000" spc="-5" dirty="0">
                <a:latin typeface="Myanmar Text"/>
                <a:cs typeface="Myanmar Text"/>
              </a:rPr>
              <a:t>Oscillating</a:t>
            </a:r>
            <a:r>
              <a:rPr sz="2000" spc="-40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follower</a:t>
            </a:r>
            <a:endParaRPr sz="2000" dirty="0">
              <a:latin typeface="Myanmar Text"/>
              <a:cs typeface="Myanmar Text"/>
            </a:endParaRPr>
          </a:p>
          <a:p>
            <a:pPr marL="601980" lvl="2" indent="-58928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602615" algn="l"/>
              </a:tabLst>
            </a:pPr>
            <a:r>
              <a:rPr sz="2000" spc="-5" dirty="0">
                <a:latin typeface="Myanmar Text"/>
                <a:cs typeface="Myanmar Text"/>
              </a:rPr>
              <a:t>Translating </a:t>
            </a:r>
            <a:r>
              <a:rPr sz="2000" dirty="0">
                <a:latin typeface="Myanmar Text"/>
                <a:cs typeface="Myanmar Text"/>
              </a:rPr>
              <a:t>cam – </a:t>
            </a:r>
            <a:r>
              <a:rPr sz="2000" spc="-5" dirty="0">
                <a:latin typeface="Myanmar Text"/>
                <a:cs typeface="Myanmar Text"/>
              </a:rPr>
              <a:t>Translating</a:t>
            </a:r>
            <a:r>
              <a:rPr sz="2000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follower</a:t>
            </a:r>
            <a:endParaRPr sz="2000" dirty="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4085" y="770890"/>
            <a:ext cx="48120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1.2.1 Rotating </a:t>
            </a:r>
            <a:r>
              <a:rPr dirty="0">
                <a:solidFill>
                  <a:schemeClr val="tx1"/>
                </a:solidFill>
              </a:rPr>
              <a:t>cam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7236" y="1410665"/>
            <a:ext cx="46647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Myanmar Text"/>
                <a:cs typeface="Myanmar Text"/>
              </a:rPr>
              <a:t>Translating</a:t>
            </a:r>
            <a:r>
              <a:rPr sz="4200" spc="-95" dirty="0">
                <a:latin typeface="Myanmar Text"/>
                <a:cs typeface="Myanmar Text"/>
              </a:rPr>
              <a:t> </a:t>
            </a:r>
            <a:r>
              <a:rPr sz="4200" dirty="0">
                <a:latin typeface="Myanmar Text"/>
                <a:cs typeface="Myanmar Text"/>
              </a:rPr>
              <a:t>follower</a:t>
            </a:r>
            <a:endParaRPr sz="42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2971800"/>
            <a:ext cx="3962400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01725"/>
            <a:ext cx="6252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chemeClr val="tx1"/>
                </a:solidFill>
              </a:rPr>
              <a:t>1.2.2 Rotating cam – oscillating</a:t>
            </a:r>
            <a:r>
              <a:rPr sz="2800" spc="-15" dirty="0">
                <a:solidFill>
                  <a:schemeClr val="tx1"/>
                </a:solidFill>
              </a:rPr>
              <a:t> </a:t>
            </a:r>
            <a:r>
              <a:rPr sz="2800" spc="-5" dirty="0">
                <a:solidFill>
                  <a:schemeClr val="tx1"/>
                </a:solidFill>
              </a:rPr>
              <a:t>follower</a:t>
            </a:r>
            <a:endParaRPr sz="280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85516" y="1719072"/>
            <a:ext cx="3933444" cy="4411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923290"/>
            <a:ext cx="53924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1.2.3 Translating </a:t>
            </a:r>
            <a:r>
              <a:rPr dirty="0">
                <a:solidFill>
                  <a:schemeClr val="tx1"/>
                </a:solidFill>
              </a:rPr>
              <a:t>cam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563065"/>
            <a:ext cx="46647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Myanmar Text"/>
                <a:cs typeface="Myanmar Text"/>
              </a:rPr>
              <a:t>Translating</a:t>
            </a:r>
            <a:r>
              <a:rPr sz="4200" spc="-95" dirty="0">
                <a:latin typeface="Myanmar Text"/>
                <a:cs typeface="Myanmar Text"/>
              </a:rPr>
              <a:t> </a:t>
            </a:r>
            <a:r>
              <a:rPr sz="4200" dirty="0">
                <a:latin typeface="Myanmar Text"/>
                <a:cs typeface="Myanmar Text"/>
              </a:rPr>
              <a:t>follower</a:t>
            </a:r>
            <a:endParaRPr sz="42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6200" y="3233927"/>
            <a:ext cx="2743200" cy="1776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237490"/>
            <a:ext cx="68097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1.3 Classification </a:t>
            </a:r>
            <a:r>
              <a:rPr dirty="0">
                <a:solidFill>
                  <a:schemeClr val="tx1"/>
                </a:solidFill>
              </a:rPr>
              <a:t>of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followers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5461" y="1873732"/>
            <a:ext cx="4501515" cy="218694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000" spc="-5" dirty="0">
                <a:latin typeface="Myanmar Text"/>
                <a:cs typeface="Myanmar Text"/>
              </a:rPr>
              <a:t>1.3.1 </a:t>
            </a:r>
            <a:r>
              <a:rPr sz="2000" dirty="0">
                <a:latin typeface="Myanmar Text"/>
                <a:cs typeface="Myanmar Text"/>
              </a:rPr>
              <a:t>According to the shape of</a:t>
            </a:r>
            <a:r>
              <a:rPr sz="2000" spc="-85" dirty="0">
                <a:latin typeface="Myanmar Text"/>
                <a:cs typeface="Myanmar Text"/>
              </a:rPr>
              <a:t> </a:t>
            </a:r>
            <a:r>
              <a:rPr sz="2000" dirty="0">
                <a:latin typeface="Myanmar Text"/>
                <a:cs typeface="Myanmar Text"/>
              </a:rPr>
              <a:t>follower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584200" algn="l"/>
              </a:tabLst>
            </a:pPr>
            <a:r>
              <a:rPr sz="1600" spc="-5" dirty="0">
                <a:latin typeface="Wingdings 3"/>
                <a:cs typeface="Wingdings 3"/>
              </a:rPr>
              <a:t>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Myanmar Text"/>
                <a:cs typeface="Myanmar Text"/>
              </a:rPr>
              <a:t>Knife edge </a:t>
            </a:r>
            <a:r>
              <a:rPr sz="2000" dirty="0">
                <a:latin typeface="Myanmar Text"/>
                <a:cs typeface="Myanmar Text"/>
              </a:rPr>
              <a:t>follower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584200" algn="l"/>
              </a:tabLst>
            </a:pPr>
            <a:r>
              <a:rPr sz="1600" spc="-5" dirty="0">
                <a:latin typeface="Wingdings 3"/>
                <a:cs typeface="Wingdings 3"/>
              </a:rPr>
              <a:t>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Myanmar Text"/>
                <a:cs typeface="Myanmar Text"/>
              </a:rPr>
              <a:t>Roller</a:t>
            </a:r>
            <a:r>
              <a:rPr sz="2000" spc="15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follower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584200" algn="l"/>
              </a:tabLst>
            </a:pPr>
            <a:r>
              <a:rPr sz="1600" spc="-5" dirty="0">
                <a:latin typeface="Wingdings 3"/>
                <a:cs typeface="Wingdings 3"/>
              </a:rPr>
              <a:t>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Myanmar Text"/>
                <a:cs typeface="Myanmar Text"/>
              </a:rPr>
              <a:t>Flat faced</a:t>
            </a:r>
            <a:r>
              <a:rPr sz="2000" spc="-25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follower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584200" algn="l"/>
              </a:tabLst>
            </a:pPr>
            <a:r>
              <a:rPr sz="1600" spc="-5" dirty="0">
                <a:latin typeface="Wingdings 3"/>
                <a:cs typeface="Wingdings 3"/>
              </a:rPr>
              <a:t>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Myanmar Text"/>
                <a:cs typeface="Myanmar Text"/>
              </a:rPr>
              <a:t>Spherical </a:t>
            </a:r>
            <a:r>
              <a:rPr sz="2000" spc="-5" dirty="0">
                <a:latin typeface="Myanmar Text"/>
                <a:cs typeface="Myanmar Text"/>
              </a:rPr>
              <a:t>faced</a:t>
            </a:r>
            <a:r>
              <a:rPr sz="2000" spc="-20" dirty="0">
                <a:latin typeface="Myanmar Text"/>
                <a:cs typeface="Myanmar Text"/>
              </a:rPr>
              <a:t> </a:t>
            </a:r>
            <a:r>
              <a:rPr sz="2000" spc="-5" dirty="0">
                <a:latin typeface="Myanmar Text"/>
                <a:cs typeface="Myanmar Text"/>
              </a:rPr>
              <a:t>follower</a:t>
            </a:r>
            <a:endParaRPr sz="200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538</Words>
  <Application>Microsoft Office PowerPoint</Application>
  <PresentationFormat>A4 Paper (210x297 mm)</PresentationFormat>
  <Paragraphs>128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Myanmar Text</vt:lpstr>
      <vt:lpstr>Symbol</vt:lpstr>
      <vt:lpstr>Times New Roman</vt:lpstr>
      <vt:lpstr>Wingdings 3</vt:lpstr>
      <vt:lpstr>Office Theme</vt:lpstr>
      <vt:lpstr>ME8492 KINEMATICS OF MACHINERY</vt:lpstr>
      <vt:lpstr>Today’s lecture</vt:lpstr>
      <vt:lpstr>1.1 CAM - Definition</vt:lpstr>
      <vt:lpstr>Examples for cam</vt:lpstr>
      <vt:lpstr>1.2 Classification of CAM Mechanism</vt:lpstr>
      <vt:lpstr>1.2.1 Rotating cam –</vt:lpstr>
      <vt:lpstr>1.2.2 Rotating cam – oscillating follower</vt:lpstr>
      <vt:lpstr>1.2.3 Translating cam –</vt:lpstr>
      <vt:lpstr>1.3 Classification of followers</vt:lpstr>
      <vt:lpstr>a) Knife edge follower</vt:lpstr>
      <vt:lpstr>b) Roller follower</vt:lpstr>
      <vt:lpstr>c) Flat faced follower</vt:lpstr>
      <vt:lpstr>d) Spherical faced follower</vt:lpstr>
      <vt:lpstr>1.3.2 According to the path of</vt:lpstr>
      <vt:lpstr>a) Radial follower</vt:lpstr>
      <vt:lpstr>b) Offset follower</vt:lpstr>
      <vt:lpstr>1.4 Classification of cams</vt:lpstr>
      <vt:lpstr>a) Radial or Disc cam</vt:lpstr>
      <vt:lpstr>b) Cylindrical cams</vt:lpstr>
      <vt:lpstr>c) End cams</vt:lpstr>
      <vt:lpstr>2. CAM Nomenclature</vt:lpstr>
      <vt:lpstr>2. CAM Nomenclature</vt:lpstr>
      <vt:lpstr>2. CAM Nomenclature</vt:lpstr>
      <vt:lpstr>2. CAM Nomenclature</vt:lpstr>
      <vt:lpstr>3. Motion of the follower</vt:lpstr>
      <vt:lpstr>3.1 Types of follower motion</vt:lpstr>
      <vt:lpstr>a) Uniform motion (constant velocity)</vt:lpstr>
      <vt:lpstr>a) Uniform motion (constant</vt:lpstr>
      <vt:lpstr>a) Uniform motion (constant velocity)</vt:lpstr>
      <vt:lpstr>b) Simple Harmonic motion</vt:lpstr>
      <vt:lpstr>b) Simple harmonic motion</vt:lpstr>
      <vt:lpstr>c) Uniform acceleration and retardation</vt:lpstr>
      <vt:lpstr>d) Cycloidal motion</vt:lpstr>
      <vt:lpstr>CAM Profile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ME8492 KINEMATICS OF MACHINERY</dc:title>
  <cp:lastModifiedBy>Jr. KK</cp:lastModifiedBy>
  <cp:revision>1</cp:revision>
  <dcterms:created xsi:type="dcterms:W3CDTF">2018-12-17T14:48:37Z</dcterms:created>
  <dcterms:modified xsi:type="dcterms:W3CDTF">2018-12-17T15:06:12Z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2018-12-17T00:00:00Z</vt:filetime>
  </property>
</Properties>
</file>