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6256"/>
            <a:ext cx="8948420" cy="63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545081"/>
            <a:ext cx="8986520" cy="391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464680"/>
            <a:ext cx="68770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320034" y="6373469"/>
            <a:ext cx="2503170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64680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12" Type="http://schemas.openxmlformats.org/officeDocument/2006/relationships/image" Target="../media/image66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11" Type="http://schemas.openxmlformats.org/officeDocument/2006/relationships/image" Target="../media/image65.png"/><Relationship Id="rId5" Type="http://schemas.openxmlformats.org/officeDocument/2006/relationships/image" Target="../media/image59.jp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jp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57.jpg"/><Relationship Id="rId7" Type="http://schemas.openxmlformats.org/officeDocument/2006/relationships/image" Target="../media/image80.jpg"/><Relationship Id="rId12" Type="http://schemas.openxmlformats.org/officeDocument/2006/relationships/image" Target="../media/image8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g"/><Relationship Id="rId11" Type="http://schemas.openxmlformats.org/officeDocument/2006/relationships/image" Target="../media/image84.png"/><Relationship Id="rId5" Type="http://schemas.openxmlformats.org/officeDocument/2006/relationships/image" Target="../media/image74.png"/><Relationship Id="rId10" Type="http://schemas.openxmlformats.org/officeDocument/2006/relationships/image" Target="../media/image83.png"/><Relationship Id="rId4" Type="http://schemas.openxmlformats.org/officeDocument/2006/relationships/image" Target="../media/image78.jp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7.jpg"/><Relationship Id="rId7" Type="http://schemas.openxmlformats.org/officeDocument/2006/relationships/image" Target="../media/image89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jpg"/><Relationship Id="rId11" Type="http://schemas.openxmlformats.org/officeDocument/2006/relationships/image" Target="../media/image93.png"/><Relationship Id="rId5" Type="http://schemas.openxmlformats.org/officeDocument/2006/relationships/image" Target="../media/image87.jpg"/><Relationship Id="rId10" Type="http://schemas.openxmlformats.org/officeDocument/2006/relationships/image" Target="../media/image92.png"/><Relationship Id="rId4" Type="http://schemas.openxmlformats.org/officeDocument/2006/relationships/image" Target="../media/image86.jpg"/><Relationship Id="rId9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jpg"/><Relationship Id="rId7" Type="http://schemas.openxmlformats.org/officeDocument/2006/relationships/image" Target="../media/image103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jpg"/><Relationship Id="rId11" Type="http://schemas.openxmlformats.org/officeDocument/2006/relationships/image" Target="../media/image107.png"/><Relationship Id="rId5" Type="http://schemas.openxmlformats.org/officeDocument/2006/relationships/image" Target="../media/image101.jpg"/><Relationship Id="rId10" Type="http://schemas.openxmlformats.org/officeDocument/2006/relationships/image" Target="../media/image106.png"/><Relationship Id="rId4" Type="http://schemas.openxmlformats.org/officeDocument/2006/relationships/image" Target="../media/image100.jpg"/><Relationship Id="rId9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1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13.jpg"/><Relationship Id="rId7" Type="http://schemas.openxmlformats.org/officeDocument/2006/relationships/image" Target="../media/image117.jpg"/><Relationship Id="rId12" Type="http://schemas.openxmlformats.org/officeDocument/2006/relationships/image" Target="../media/image122.jpg"/><Relationship Id="rId17" Type="http://schemas.openxmlformats.org/officeDocument/2006/relationships/image" Target="../media/image127.png"/><Relationship Id="rId2" Type="http://schemas.openxmlformats.org/officeDocument/2006/relationships/image" Target="../media/image112.jp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jpg"/><Relationship Id="rId11" Type="http://schemas.openxmlformats.org/officeDocument/2006/relationships/image" Target="../media/image121.jpg"/><Relationship Id="rId5" Type="http://schemas.openxmlformats.org/officeDocument/2006/relationships/image" Target="../media/image115.jpg"/><Relationship Id="rId15" Type="http://schemas.openxmlformats.org/officeDocument/2006/relationships/image" Target="../media/image125.png"/><Relationship Id="rId10" Type="http://schemas.openxmlformats.org/officeDocument/2006/relationships/image" Target="../media/image120.jpg"/><Relationship Id="rId4" Type="http://schemas.openxmlformats.org/officeDocument/2006/relationships/image" Target="../media/image114.jpg"/><Relationship Id="rId9" Type="http://schemas.openxmlformats.org/officeDocument/2006/relationships/image" Target="../media/image119.jpg"/><Relationship Id="rId1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6.png"/><Relationship Id="rId18" Type="http://schemas.openxmlformats.org/officeDocument/2006/relationships/image" Target="../media/image139.png"/><Relationship Id="rId3" Type="http://schemas.openxmlformats.org/officeDocument/2006/relationships/image" Target="../media/image130.png"/><Relationship Id="rId7" Type="http://schemas.openxmlformats.org/officeDocument/2006/relationships/image" Target="../media/image124.png"/><Relationship Id="rId12" Type="http://schemas.openxmlformats.org/officeDocument/2006/relationships/image" Target="../media/image135.png"/><Relationship Id="rId17" Type="http://schemas.openxmlformats.org/officeDocument/2006/relationships/image" Target="../media/image98.jpg"/><Relationship Id="rId2" Type="http://schemas.openxmlformats.org/officeDocument/2006/relationships/image" Target="../media/image129.jp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11" Type="http://schemas.openxmlformats.org/officeDocument/2006/relationships/image" Target="../media/image134.png"/><Relationship Id="rId5" Type="http://schemas.openxmlformats.org/officeDocument/2006/relationships/image" Target="../media/image110.jpg"/><Relationship Id="rId15" Type="http://schemas.openxmlformats.org/officeDocument/2006/relationships/image" Target="../media/image137.png"/><Relationship Id="rId10" Type="http://schemas.openxmlformats.org/officeDocument/2006/relationships/image" Target="../media/image125.png"/><Relationship Id="rId4" Type="http://schemas.openxmlformats.org/officeDocument/2006/relationships/image" Target="../media/image131.jpg"/><Relationship Id="rId9" Type="http://schemas.openxmlformats.org/officeDocument/2006/relationships/image" Target="../media/image133.png"/><Relationship Id="rId14" Type="http://schemas.openxmlformats.org/officeDocument/2006/relationships/image" Target="../media/image1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5.png"/><Relationship Id="rId3" Type="http://schemas.openxmlformats.org/officeDocument/2006/relationships/image" Target="../media/image141.jpg"/><Relationship Id="rId7" Type="http://schemas.openxmlformats.org/officeDocument/2006/relationships/image" Target="../media/image139.png"/><Relationship Id="rId12" Type="http://schemas.openxmlformats.org/officeDocument/2006/relationships/image" Target="../media/image134.png"/><Relationship Id="rId17" Type="http://schemas.openxmlformats.org/officeDocument/2006/relationships/image" Target="../media/image138.png"/><Relationship Id="rId2" Type="http://schemas.openxmlformats.org/officeDocument/2006/relationships/image" Target="../media/image140.jp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5.png"/><Relationship Id="rId5" Type="http://schemas.openxmlformats.org/officeDocument/2006/relationships/image" Target="../media/image123.png"/><Relationship Id="rId15" Type="http://schemas.openxmlformats.org/officeDocument/2006/relationships/image" Target="../media/image127.png"/><Relationship Id="rId10" Type="http://schemas.openxmlformats.org/officeDocument/2006/relationships/image" Target="../media/image133.png"/><Relationship Id="rId4" Type="http://schemas.openxmlformats.org/officeDocument/2006/relationships/image" Target="../media/image112.jpg"/><Relationship Id="rId9" Type="http://schemas.openxmlformats.org/officeDocument/2006/relationships/image" Target="../media/image142.png"/><Relationship Id="rId14" Type="http://schemas.openxmlformats.org/officeDocument/2006/relationships/image" Target="../media/image1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618" y="576199"/>
            <a:ext cx="727455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0" spc="-35" dirty="0">
                <a:latin typeface="Times New Roman"/>
                <a:cs typeface="Times New Roman"/>
              </a:rPr>
              <a:t>ME8492</a:t>
            </a:r>
            <a:r>
              <a:rPr lang="en-US" sz="3200" dirty="0" smtClean="0"/>
              <a:t> </a:t>
            </a:r>
            <a:r>
              <a:rPr sz="3200" b="0" spc="-35" dirty="0" smtClean="0">
                <a:latin typeface="Times New Roman"/>
                <a:cs typeface="Times New Roman"/>
              </a:rPr>
              <a:t>KINEMATICS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75" dirty="0">
                <a:latin typeface="Times New Roman"/>
                <a:cs typeface="Times New Roman"/>
              </a:rPr>
              <a:t> </a:t>
            </a:r>
            <a:r>
              <a:rPr sz="3200" b="0" spc="-20" dirty="0">
                <a:latin typeface="Times New Roman"/>
                <a:cs typeface="Times New Roman"/>
              </a:rPr>
              <a:t>MACHINERY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555" y="3056966"/>
            <a:ext cx="8117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3600" dirty="0" smtClean="0">
                <a:latin typeface="Times New Roman"/>
                <a:cs typeface="Times New Roman"/>
              </a:rPr>
              <a:t>Velocity and Acceleration Diagram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</a:t>
            </a:fld>
            <a:endParaRPr spc="-60" dirty="0"/>
          </a:p>
        </p:txBody>
      </p:sp>
      <p:sp>
        <p:nvSpPr>
          <p:cNvPr id="4" name="object 4"/>
          <p:cNvSpPr txBox="1"/>
          <p:nvPr/>
        </p:nvSpPr>
        <p:spPr>
          <a:xfrm>
            <a:off x="511556" y="4876800"/>
            <a:ext cx="8554466" cy="118173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60985" marR="5080" indent="4563110" algn="r">
              <a:lnSpc>
                <a:spcPct val="120000"/>
              </a:lnSpc>
            </a:pPr>
            <a:r>
              <a:rPr lang="en-IN" sz="2000" b="1" i="1" dirty="0" err="1" smtClean="0">
                <a:latin typeface="Times New Roman"/>
                <a:cs typeface="Times New Roman"/>
              </a:rPr>
              <a:t>Kalaiselvan.K</a:t>
            </a:r>
            <a:endParaRPr lang="en-IN" sz="2000" b="1" i="1" dirty="0" smtClean="0">
              <a:latin typeface="Times New Roman"/>
              <a:cs typeface="Times New Roman"/>
            </a:endParaRPr>
          </a:p>
          <a:p>
            <a:pPr marL="260985" marR="5080" indent="4563110" algn="r">
              <a:lnSpc>
                <a:spcPct val="120000"/>
              </a:lnSpc>
            </a:pPr>
            <a:r>
              <a:rPr sz="2000" b="1" i="1" dirty="0" smtClean="0">
                <a:latin typeface="Times New Roman"/>
                <a:cs typeface="Times New Roman"/>
              </a:rPr>
              <a:t>AP</a:t>
            </a:r>
            <a:r>
              <a:rPr sz="2000" b="1" i="1" spc="-10" dirty="0" smtClean="0">
                <a:latin typeface="Times New Roman"/>
                <a:cs typeface="Times New Roman"/>
              </a:rPr>
              <a:t>/</a:t>
            </a:r>
            <a:r>
              <a:rPr sz="2000" b="1" i="1" dirty="0" smtClean="0">
                <a:latin typeface="Times New Roman"/>
                <a:cs typeface="Times New Roman"/>
              </a:rPr>
              <a:t>M</a:t>
            </a:r>
            <a:r>
              <a:rPr sz="2000" b="1" i="1" spc="-10" dirty="0" smtClean="0">
                <a:latin typeface="Times New Roman"/>
                <a:cs typeface="Times New Roman"/>
              </a:rPr>
              <a:t>E</a:t>
            </a:r>
            <a:r>
              <a:rPr sz="2000" b="1" i="1" dirty="0" smtClean="0">
                <a:latin typeface="Times New Roman"/>
                <a:cs typeface="Times New Roman"/>
              </a:rPr>
              <a:t>CH</a:t>
            </a:r>
            <a:endParaRPr lang="en-IN" sz="2000" b="1" i="1" dirty="0" smtClean="0">
              <a:latin typeface="Times New Roman"/>
              <a:cs typeface="Times New Roman"/>
            </a:endParaRPr>
          </a:p>
          <a:p>
            <a:pPr marL="260985" marR="5080" indent="4563110" algn="r">
              <a:lnSpc>
                <a:spcPct val="120000"/>
              </a:lnSpc>
            </a:pPr>
            <a:r>
              <a:rPr lang="en-IN" sz="2000" b="1" i="1" dirty="0" smtClean="0">
                <a:latin typeface="Times New Roman"/>
                <a:cs typeface="Times New Roman"/>
              </a:rPr>
              <a:t>Velammal Institute Of technology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977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6618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Acceleration </a:t>
            </a:r>
            <a:r>
              <a:rPr sz="4000" spc="-5" dirty="0"/>
              <a:t>of a </a:t>
            </a:r>
            <a:r>
              <a:rPr sz="4000" spc="-30" dirty="0"/>
              <a:t>Point </a:t>
            </a:r>
            <a:r>
              <a:rPr sz="4000" spc="-5" dirty="0"/>
              <a:t>on a</a:t>
            </a:r>
            <a:r>
              <a:rPr sz="4000" spc="-25" dirty="0"/>
              <a:t> </a:t>
            </a:r>
            <a:r>
              <a:rPr sz="4000" spc="-10" dirty="0"/>
              <a:t>Link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549909"/>
            <a:ext cx="8425815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Consider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points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and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on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rigid link, as shown </a:t>
            </a:r>
            <a:r>
              <a:rPr sz="2000" i="1" dirty="0">
                <a:latin typeface="Calibri"/>
                <a:cs typeface="Calibri"/>
              </a:rPr>
              <a:t>in </a:t>
            </a:r>
            <a:r>
              <a:rPr sz="2000" i="1" spc="-5" dirty="0">
                <a:latin typeface="Calibri"/>
                <a:cs typeface="Calibri"/>
              </a:rPr>
              <a:t>Fig. (a). Let </a:t>
            </a:r>
            <a:r>
              <a:rPr sz="2000" i="1" dirty="0">
                <a:latin typeface="Calibri"/>
                <a:cs typeface="Calibri"/>
              </a:rPr>
              <a:t>the  </a:t>
            </a:r>
            <a:r>
              <a:rPr sz="2000" i="1" spc="-5" dirty="0">
                <a:latin typeface="Calibri"/>
                <a:cs typeface="Calibri"/>
              </a:rPr>
              <a:t>acceleration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point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i.e. </a:t>
            </a:r>
            <a:r>
              <a:rPr sz="2000" i="1" spc="10" dirty="0">
                <a:latin typeface="Calibri"/>
                <a:cs typeface="Calibri"/>
              </a:rPr>
              <a:t>a</a:t>
            </a:r>
            <a:r>
              <a:rPr sz="1950" spc="15" baseline="-21367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is known in magnitude and </a:t>
            </a:r>
            <a:r>
              <a:rPr sz="2000" spc="-5" dirty="0">
                <a:latin typeface="Calibri"/>
                <a:cs typeface="Calibri"/>
              </a:rPr>
              <a:t>direction </a:t>
            </a:r>
            <a:r>
              <a:rPr sz="2000" dirty="0">
                <a:latin typeface="Calibri"/>
                <a:cs typeface="Calibri"/>
              </a:rPr>
              <a:t>and the  </a:t>
            </a:r>
            <a:r>
              <a:rPr sz="2000" spc="-5" dirty="0">
                <a:latin typeface="Calibri"/>
                <a:cs typeface="Calibri"/>
              </a:rPr>
              <a:t>direction of </a:t>
            </a:r>
            <a:r>
              <a:rPr sz="2000" spc="-10" dirty="0">
                <a:latin typeface="Calibri"/>
                <a:cs typeface="Calibri"/>
              </a:rPr>
              <a:t>path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i="1" dirty="0">
                <a:latin typeface="Calibri"/>
                <a:cs typeface="Calibri"/>
              </a:rPr>
              <a:t>B is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given.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5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acceleration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point </a:t>
            </a:r>
            <a:r>
              <a:rPr sz="2000" i="1" dirty="0">
                <a:latin typeface="Calibri"/>
                <a:cs typeface="Calibri"/>
              </a:rPr>
              <a:t>B is </a:t>
            </a:r>
            <a:r>
              <a:rPr sz="2000" i="1" spc="-5" dirty="0">
                <a:latin typeface="Calibri"/>
                <a:cs typeface="Calibri"/>
              </a:rPr>
              <a:t>determined </a:t>
            </a:r>
            <a:r>
              <a:rPr sz="2000" i="1" dirty="0">
                <a:latin typeface="Calibri"/>
                <a:cs typeface="Calibri"/>
              </a:rPr>
              <a:t>in magnitude </a:t>
            </a:r>
            <a:r>
              <a:rPr sz="2000" i="1" spc="-5" dirty="0">
                <a:latin typeface="Calibri"/>
                <a:cs typeface="Calibri"/>
              </a:rPr>
              <a:t>and direction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drawing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acceleration </a:t>
            </a:r>
            <a:r>
              <a:rPr sz="2000" spc="-10" dirty="0">
                <a:latin typeface="Calibri"/>
                <a:cs typeface="Calibri"/>
              </a:rPr>
              <a:t>diagram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discussed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below.</a:t>
            </a:r>
            <a:endParaRPr sz="2000">
              <a:latin typeface="Calibri"/>
              <a:cs typeface="Calibri"/>
            </a:endParaRPr>
          </a:p>
          <a:p>
            <a:pPr marL="469900" marR="426720" indent="-457200">
              <a:lnSpc>
                <a:spcPct val="10000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2000" dirty="0">
                <a:latin typeface="Calibri"/>
                <a:cs typeface="Calibri"/>
              </a:rPr>
              <a:t>1.	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0" dirty="0">
                <a:latin typeface="Calibri"/>
                <a:cs typeface="Calibri"/>
              </a:rPr>
              <a:t>any point </a:t>
            </a:r>
            <a:r>
              <a:rPr sz="2000" i="1" spc="-5" dirty="0">
                <a:latin typeface="Calibri"/>
                <a:cs typeface="Calibri"/>
              </a:rPr>
              <a:t>o', draw vector </a:t>
            </a:r>
            <a:r>
              <a:rPr sz="2000" i="1" dirty="0">
                <a:latin typeface="Calibri"/>
                <a:cs typeface="Calibri"/>
              </a:rPr>
              <a:t>o'a' </a:t>
            </a:r>
            <a:r>
              <a:rPr sz="2000" i="1" spc="-5" dirty="0">
                <a:latin typeface="Calibri"/>
                <a:cs typeface="Calibri"/>
              </a:rPr>
              <a:t>parallel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direction of </a:t>
            </a:r>
            <a:r>
              <a:rPr sz="2000" i="1" spc="-10" dirty="0">
                <a:latin typeface="Calibri"/>
                <a:cs typeface="Calibri"/>
              </a:rPr>
              <a:t>absolute  </a:t>
            </a:r>
            <a:r>
              <a:rPr sz="2000" i="1" spc="-5" dirty="0">
                <a:latin typeface="Calibri"/>
                <a:cs typeface="Calibri"/>
              </a:rPr>
              <a:t>acceleration at </a:t>
            </a:r>
            <a:r>
              <a:rPr sz="2000" spc="-10" dirty="0">
                <a:latin typeface="Calibri"/>
                <a:cs typeface="Calibri"/>
              </a:rPr>
              <a:t>point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i.e. </a:t>
            </a:r>
            <a:r>
              <a:rPr sz="2000" i="1" spc="10" dirty="0">
                <a:latin typeface="Calibri"/>
                <a:cs typeface="Calibri"/>
              </a:rPr>
              <a:t>a</a:t>
            </a:r>
            <a:r>
              <a:rPr sz="1950" spc="15" baseline="-21367" dirty="0">
                <a:latin typeface="Calibri"/>
                <a:cs typeface="Calibri"/>
              </a:rPr>
              <a:t>A </a:t>
            </a:r>
            <a:r>
              <a:rPr sz="2000" i="1" dirty="0">
                <a:latin typeface="Calibri"/>
                <a:cs typeface="Calibri"/>
              </a:rPr>
              <a:t>,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spc="-5" dirty="0">
                <a:latin typeface="Calibri"/>
                <a:cs typeface="Calibri"/>
              </a:rPr>
              <a:t>some </a:t>
            </a:r>
            <a:r>
              <a:rPr sz="2000" i="1" spc="-10" dirty="0">
                <a:latin typeface="Calibri"/>
                <a:cs typeface="Calibri"/>
              </a:rPr>
              <a:t>suitable scale, </a:t>
            </a:r>
            <a:r>
              <a:rPr sz="2000" i="1" spc="-5" dirty="0">
                <a:latin typeface="Calibri"/>
                <a:cs typeface="Calibri"/>
              </a:rPr>
              <a:t>as shown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i="1" spc="-15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Fig.(b).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161" y="3171163"/>
            <a:ext cx="2612238" cy="3324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1228" y="5962599"/>
            <a:ext cx="19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o'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37200" y="6110985"/>
            <a:ext cx="2846070" cy="120650"/>
          </a:xfrm>
          <a:custGeom>
            <a:avLst/>
            <a:gdLst/>
            <a:ahLst/>
            <a:cxnLst/>
            <a:rect l="l" t="t" r="r" b="b"/>
            <a:pathLst>
              <a:path w="2846070" h="120650">
                <a:moveTo>
                  <a:pt x="2772333" y="73529"/>
                </a:moveTo>
                <a:lnTo>
                  <a:pt x="2729356" y="97675"/>
                </a:lnTo>
                <a:lnTo>
                  <a:pt x="2727198" y="105562"/>
                </a:lnTo>
                <a:lnTo>
                  <a:pt x="2730754" y="111798"/>
                </a:lnTo>
                <a:lnTo>
                  <a:pt x="2734182" y="118033"/>
                </a:lnTo>
                <a:lnTo>
                  <a:pt x="2742183" y="120243"/>
                </a:lnTo>
                <a:lnTo>
                  <a:pt x="2823778" y="74269"/>
                </a:lnTo>
                <a:lnTo>
                  <a:pt x="2820289" y="74269"/>
                </a:lnTo>
                <a:lnTo>
                  <a:pt x="2772333" y="73529"/>
                </a:lnTo>
                <a:close/>
              </a:path>
              <a:path w="2846070" h="120650">
                <a:moveTo>
                  <a:pt x="2794709" y="60927"/>
                </a:moveTo>
                <a:lnTo>
                  <a:pt x="2772333" y="73529"/>
                </a:lnTo>
                <a:lnTo>
                  <a:pt x="2820289" y="74269"/>
                </a:lnTo>
                <a:lnTo>
                  <a:pt x="2820316" y="72402"/>
                </a:lnTo>
                <a:lnTo>
                  <a:pt x="2813684" y="72402"/>
                </a:lnTo>
                <a:lnTo>
                  <a:pt x="2794709" y="60927"/>
                </a:lnTo>
                <a:close/>
              </a:path>
              <a:path w="2846070" h="120650">
                <a:moveTo>
                  <a:pt x="2743961" y="0"/>
                </a:moveTo>
                <a:lnTo>
                  <a:pt x="2735960" y="1955"/>
                </a:lnTo>
                <a:lnTo>
                  <a:pt x="2728595" y="14211"/>
                </a:lnTo>
                <a:lnTo>
                  <a:pt x="2730627" y="22174"/>
                </a:lnTo>
                <a:lnTo>
                  <a:pt x="2772706" y="47621"/>
                </a:lnTo>
                <a:lnTo>
                  <a:pt x="2820670" y="48361"/>
                </a:lnTo>
                <a:lnTo>
                  <a:pt x="2820289" y="74269"/>
                </a:lnTo>
                <a:lnTo>
                  <a:pt x="2823778" y="74269"/>
                </a:lnTo>
                <a:lnTo>
                  <a:pt x="2846070" y="61709"/>
                </a:lnTo>
                <a:lnTo>
                  <a:pt x="2743961" y="0"/>
                </a:lnTo>
                <a:close/>
              </a:path>
              <a:path w="2846070" h="120650">
                <a:moveTo>
                  <a:pt x="508" y="4825"/>
                </a:moveTo>
                <a:lnTo>
                  <a:pt x="0" y="30733"/>
                </a:lnTo>
                <a:lnTo>
                  <a:pt x="2772333" y="73529"/>
                </a:lnTo>
                <a:lnTo>
                  <a:pt x="2794709" y="60927"/>
                </a:lnTo>
                <a:lnTo>
                  <a:pt x="2772706" y="47621"/>
                </a:lnTo>
                <a:lnTo>
                  <a:pt x="508" y="4825"/>
                </a:lnTo>
                <a:close/>
              </a:path>
              <a:path w="2846070" h="120650">
                <a:moveTo>
                  <a:pt x="2814066" y="50025"/>
                </a:moveTo>
                <a:lnTo>
                  <a:pt x="2794709" y="60927"/>
                </a:lnTo>
                <a:lnTo>
                  <a:pt x="2813684" y="72402"/>
                </a:lnTo>
                <a:lnTo>
                  <a:pt x="2814066" y="50025"/>
                </a:lnTo>
                <a:close/>
              </a:path>
              <a:path w="2846070" h="120650">
                <a:moveTo>
                  <a:pt x="2820645" y="50025"/>
                </a:moveTo>
                <a:lnTo>
                  <a:pt x="2814066" y="50025"/>
                </a:lnTo>
                <a:lnTo>
                  <a:pt x="2813684" y="72402"/>
                </a:lnTo>
                <a:lnTo>
                  <a:pt x="2820316" y="72402"/>
                </a:lnTo>
                <a:lnTo>
                  <a:pt x="2820645" y="50025"/>
                </a:lnTo>
                <a:close/>
              </a:path>
              <a:path w="2846070" h="120650">
                <a:moveTo>
                  <a:pt x="2772706" y="47621"/>
                </a:moveTo>
                <a:lnTo>
                  <a:pt x="2794709" y="60927"/>
                </a:lnTo>
                <a:lnTo>
                  <a:pt x="2814066" y="50025"/>
                </a:lnTo>
                <a:lnTo>
                  <a:pt x="2820645" y="50025"/>
                </a:lnTo>
                <a:lnTo>
                  <a:pt x="2820670" y="48361"/>
                </a:lnTo>
                <a:lnTo>
                  <a:pt x="2772706" y="4762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2009" y="6038799"/>
            <a:ext cx="19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a'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6256"/>
            <a:ext cx="85312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dirty="0"/>
              <a:t>2.	</a:t>
            </a:r>
            <a:r>
              <a:rPr spc="-35" dirty="0"/>
              <a:t>We </a:t>
            </a:r>
            <a:r>
              <a:rPr spc="-5" dirty="0"/>
              <a:t>know that </a:t>
            </a:r>
            <a:r>
              <a:rPr dirty="0"/>
              <a:t>the </a:t>
            </a:r>
            <a:r>
              <a:rPr spc="-5" dirty="0"/>
              <a:t>acceleration of </a:t>
            </a:r>
            <a:r>
              <a:rPr i="1" dirty="0">
                <a:latin typeface="Calibri"/>
                <a:cs typeface="Calibri"/>
              </a:rPr>
              <a:t>B </a:t>
            </a:r>
            <a:r>
              <a:rPr i="1" spc="-5" dirty="0">
                <a:latin typeface="Calibri"/>
                <a:cs typeface="Calibri"/>
              </a:rPr>
              <a:t>with </a:t>
            </a:r>
            <a:r>
              <a:rPr spc="-5" dirty="0"/>
              <a:t>respect </a:t>
            </a:r>
            <a:r>
              <a:rPr spc="-10" dirty="0"/>
              <a:t>to </a:t>
            </a:r>
            <a:r>
              <a:rPr i="1" dirty="0">
                <a:latin typeface="Calibri"/>
                <a:cs typeface="Calibri"/>
              </a:rPr>
              <a:t>A </a:t>
            </a:r>
            <a:r>
              <a:rPr i="1" spc="-5" dirty="0">
                <a:latin typeface="Calibri"/>
                <a:cs typeface="Calibri"/>
              </a:rPr>
              <a:t>i.e. </a:t>
            </a:r>
            <a:r>
              <a:rPr i="1" spc="5" dirty="0">
                <a:latin typeface="Calibri"/>
                <a:cs typeface="Calibri"/>
              </a:rPr>
              <a:t>a</a:t>
            </a:r>
            <a:r>
              <a:rPr sz="1950" spc="7" baseline="-21367" dirty="0"/>
              <a:t>BA </a:t>
            </a:r>
            <a:r>
              <a:rPr sz="2000" spc="-5" dirty="0"/>
              <a:t>has </a:t>
            </a:r>
            <a:r>
              <a:rPr sz="2000" dirty="0"/>
              <a:t>the</a:t>
            </a:r>
            <a:r>
              <a:rPr sz="2000" spc="40" dirty="0"/>
              <a:t> </a:t>
            </a:r>
            <a:r>
              <a:rPr sz="2000" spc="-10" dirty="0"/>
              <a:t>following</a:t>
            </a:r>
            <a:endParaRPr sz="20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pc="-10" dirty="0"/>
              <a:t>two</a:t>
            </a:r>
            <a:r>
              <a:rPr spc="-20" dirty="0"/>
              <a:t> </a:t>
            </a:r>
            <a:r>
              <a:rPr spc="-5" dirty="0"/>
              <a:t>components: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87070"/>
            <a:ext cx="862330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8245" indent="-271145">
              <a:lnSpc>
                <a:spcPts val="1795"/>
              </a:lnSpc>
              <a:spcBef>
                <a:spcPts val="105"/>
              </a:spcBef>
              <a:buFont typeface="Calibri"/>
              <a:buAutoNum type="romanLcParenBoth"/>
              <a:tabLst>
                <a:tab pos="1198880" algn="l"/>
                <a:tab pos="8095615" algn="l"/>
              </a:tabLst>
            </a:pPr>
            <a:r>
              <a:rPr sz="2000" i="1" dirty="0">
                <a:latin typeface="Calibri"/>
                <a:cs typeface="Calibri"/>
              </a:rPr>
              <a:t>Radial </a:t>
            </a:r>
            <a:r>
              <a:rPr sz="2000" i="1" spc="-5" dirty="0">
                <a:latin typeface="Calibri"/>
                <a:cs typeface="Calibri"/>
              </a:rPr>
              <a:t>component of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acceleration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dirty="0">
                <a:latin typeface="Calibri"/>
                <a:cs typeface="Calibri"/>
              </a:rPr>
              <a:t>respect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i.e.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5" dirty="0">
                <a:latin typeface="Calibri"/>
                <a:cs typeface="Calibri"/>
              </a:rPr>
              <a:t>a</a:t>
            </a:r>
            <a:r>
              <a:rPr sz="1950" i="1" spc="7" baseline="25641" dirty="0">
                <a:latin typeface="Calibri"/>
                <a:cs typeface="Calibri"/>
              </a:rPr>
              <a:t>r	</a:t>
            </a:r>
            <a:r>
              <a:rPr sz="2000" i="1" dirty="0">
                <a:latin typeface="Calibri"/>
                <a:cs typeface="Calibri"/>
              </a:rPr>
              <a:t>,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R="520700" algn="r">
              <a:lnSpc>
                <a:spcPts val="955"/>
              </a:lnSpc>
            </a:pPr>
            <a:r>
              <a:rPr sz="1300" spc="-5" dirty="0">
                <a:latin typeface="Calibri"/>
                <a:cs typeface="Calibri"/>
              </a:rPr>
              <a:t>BA</a:t>
            </a:r>
            <a:endParaRPr sz="1300">
              <a:latin typeface="Calibri"/>
              <a:cs typeface="Calibri"/>
            </a:endParaRPr>
          </a:p>
          <a:p>
            <a:pPr marL="1257300" indent="-330200">
              <a:lnSpc>
                <a:spcPts val="1795"/>
              </a:lnSpc>
              <a:spcBef>
                <a:spcPts val="125"/>
              </a:spcBef>
              <a:buFont typeface="Calibri"/>
              <a:buAutoNum type="romanLcParenBoth" startAt="2"/>
              <a:tabLst>
                <a:tab pos="1257935" algn="l"/>
              </a:tabLst>
            </a:pPr>
            <a:r>
              <a:rPr sz="2000" i="1" spc="-20" dirty="0">
                <a:latin typeface="Calibri"/>
                <a:cs typeface="Calibri"/>
              </a:rPr>
              <a:t>Tangential </a:t>
            </a:r>
            <a:r>
              <a:rPr sz="2000" i="1" spc="-5" dirty="0">
                <a:latin typeface="Calibri"/>
                <a:cs typeface="Calibri"/>
              </a:rPr>
              <a:t>component of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acceleration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dirty="0">
                <a:latin typeface="Calibri"/>
                <a:cs typeface="Calibri"/>
              </a:rPr>
              <a:t>respect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A i.e.</a:t>
            </a:r>
            <a:r>
              <a:rPr sz="2000" i="1" spc="-95" dirty="0">
                <a:latin typeface="Calibri"/>
                <a:cs typeface="Calibri"/>
              </a:rPr>
              <a:t> </a:t>
            </a:r>
            <a:r>
              <a:rPr sz="2000" i="1" spc="5" dirty="0">
                <a:latin typeface="Calibri"/>
                <a:cs typeface="Calibri"/>
              </a:rPr>
              <a:t>a</a:t>
            </a:r>
            <a:r>
              <a:rPr sz="1950" i="1" spc="7" baseline="25641" dirty="0">
                <a:latin typeface="Calibri"/>
                <a:cs typeface="Calibri"/>
              </a:rPr>
              <a:t>t</a:t>
            </a:r>
            <a:endParaRPr sz="1950" baseline="25641">
              <a:latin typeface="Calibri"/>
              <a:cs typeface="Calibri"/>
            </a:endParaRPr>
          </a:p>
          <a:p>
            <a:pPr marR="299720" algn="r">
              <a:lnSpc>
                <a:spcPts val="955"/>
              </a:lnSpc>
            </a:pPr>
            <a:r>
              <a:rPr sz="1300" spc="-5" dirty="0">
                <a:latin typeface="Calibri"/>
                <a:cs typeface="Calibri"/>
              </a:rPr>
              <a:t>BA</a:t>
            </a:r>
            <a:endParaRPr sz="13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130"/>
              </a:spcBef>
            </a:pPr>
            <a:r>
              <a:rPr sz="2000" i="1" spc="-5" dirty="0">
                <a:latin typeface="Calibri"/>
                <a:cs typeface="Calibri"/>
              </a:rPr>
              <a:t>These </a:t>
            </a:r>
            <a:r>
              <a:rPr sz="2000" i="1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components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dirty="0">
                <a:latin typeface="Calibri"/>
                <a:cs typeface="Calibri"/>
              </a:rPr>
              <a:t>mutually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perpendicular.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3.	</a:t>
            </a:r>
            <a:r>
              <a:rPr sz="2000" spc="-15" dirty="0">
                <a:latin typeface="Calibri"/>
                <a:cs typeface="Calibri"/>
              </a:rPr>
              <a:t>Draw </a:t>
            </a:r>
            <a:r>
              <a:rPr sz="2000" spc="-10" dirty="0">
                <a:latin typeface="Calibri"/>
                <a:cs typeface="Calibri"/>
              </a:rPr>
              <a:t>vector </a:t>
            </a:r>
            <a:r>
              <a:rPr sz="2000" i="1" dirty="0">
                <a:latin typeface="Calibri"/>
                <a:cs typeface="Calibri"/>
              </a:rPr>
              <a:t>a'x </a:t>
            </a:r>
            <a:r>
              <a:rPr sz="2000" i="1" spc="-5" dirty="0">
                <a:latin typeface="Calibri"/>
                <a:cs typeface="Calibri"/>
              </a:rPr>
              <a:t>parallel </a:t>
            </a:r>
            <a:r>
              <a:rPr sz="2000" i="1" spc="-10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link </a:t>
            </a:r>
            <a:r>
              <a:rPr sz="2000" i="1" dirty="0">
                <a:latin typeface="Calibri"/>
                <a:cs typeface="Calibri"/>
              </a:rPr>
              <a:t>AB </a:t>
            </a:r>
            <a:r>
              <a:rPr sz="2000" dirty="0">
                <a:latin typeface="Calibri"/>
                <a:cs typeface="Calibri"/>
              </a:rPr>
              <a:t>(because </a:t>
            </a:r>
            <a:r>
              <a:rPr sz="2000" spc="-5" dirty="0">
                <a:latin typeface="Calibri"/>
                <a:cs typeface="Calibri"/>
              </a:rPr>
              <a:t>radial component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acceleration of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spc="-5" dirty="0">
                <a:latin typeface="Calibri"/>
                <a:cs typeface="Calibri"/>
              </a:rPr>
              <a:t>with respect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will pass </a:t>
            </a:r>
            <a:r>
              <a:rPr sz="2000" i="1" dirty="0">
                <a:latin typeface="Calibri"/>
                <a:cs typeface="Calibri"/>
              </a:rPr>
              <a:t>through AB), </a:t>
            </a:r>
            <a:r>
              <a:rPr sz="2000" i="1" spc="-5" dirty="0">
                <a:latin typeface="Calibri"/>
                <a:cs typeface="Calibri"/>
              </a:rPr>
              <a:t>such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2438400"/>
            <a:ext cx="4715978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1228" y="5276850"/>
            <a:ext cx="19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o'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37200" y="5425185"/>
            <a:ext cx="2846070" cy="120650"/>
          </a:xfrm>
          <a:custGeom>
            <a:avLst/>
            <a:gdLst/>
            <a:ahLst/>
            <a:cxnLst/>
            <a:rect l="l" t="t" r="r" b="b"/>
            <a:pathLst>
              <a:path w="2846070" h="120650">
                <a:moveTo>
                  <a:pt x="2772240" y="73552"/>
                </a:moveTo>
                <a:lnTo>
                  <a:pt x="2729356" y="97662"/>
                </a:lnTo>
                <a:lnTo>
                  <a:pt x="2727198" y="105536"/>
                </a:lnTo>
                <a:lnTo>
                  <a:pt x="2730754" y="111759"/>
                </a:lnTo>
                <a:lnTo>
                  <a:pt x="2734182" y="117982"/>
                </a:lnTo>
                <a:lnTo>
                  <a:pt x="2742183" y="120268"/>
                </a:lnTo>
                <a:lnTo>
                  <a:pt x="2823740" y="74294"/>
                </a:lnTo>
                <a:lnTo>
                  <a:pt x="2820289" y="74294"/>
                </a:lnTo>
                <a:lnTo>
                  <a:pt x="2772240" y="73552"/>
                </a:lnTo>
                <a:close/>
              </a:path>
              <a:path w="2846070" h="120650">
                <a:moveTo>
                  <a:pt x="2794702" y="60924"/>
                </a:moveTo>
                <a:lnTo>
                  <a:pt x="2772240" y="73552"/>
                </a:lnTo>
                <a:lnTo>
                  <a:pt x="2820289" y="74294"/>
                </a:lnTo>
                <a:lnTo>
                  <a:pt x="2820317" y="72389"/>
                </a:lnTo>
                <a:lnTo>
                  <a:pt x="2813684" y="72389"/>
                </a:lnTo>
                <a:lnTo>
                  <a:pt x="2794702" y="60924"/>
                </a:lnTo>
                <a:close/>
              </a:path>
              <a:path w="2846070" h="120650">
                <a:moveTo>
                  <a:pt x="2743961" y="0"/>
                </a:moveTo>
                <a:lnTo>
                  <a:pt x="2735960" y="1904"/>
                </a:lnTo>
                <a:lnTo>
                  <a:pt x="2732278" y="8127"/>
                </a:lnTo>
                <a:lnTo>
                  <a:pt x="2728595" y="14223"/>
                </a:lnTo>
                <a:lnTo>
                  <a:pt x="2730627" y="22225"/>
                </a:lnTo>
                <a:lnTo>
                  <a:pt x="2772716" y="47646"/>
                </a:lnTo>
                <a:lnTo>
                  <a:pt x="2820670" y="48386"/>
                </a:lnTo>
                <a:lnTo>
                  <a:pt x="2820289" y="74294"/>
                </a:lnTo>
                <a:lnTo>
                  <a:pt x="2823740" y="74294"/>
                </a:lnTo>
                <a:lnTo>
                  <a:pt x="2846070" y="61721"/>
                </a:lnTo>
                <a:lnTo>
                  <a:pt x="2743961" y="0"/>
                </a:lnTo>
                <a:close/>
              </a:path>
              <a:path w="2846070" h="120650">
                <a:moveTo>
                  <a:pt x="508" y="4825"/>
                </a:moveTo>
                <a:lnTo>
                  <a:pt x="0" y="30733"/>
                </a:lnTo>
                <a:lnTo>
                  <a:pt x="2772240" y="73552"/>
                </a:lnTo>
                <a:lnTo>
                  <a:pt x="2794702" y="60924"/>
                </a:lnTo>
                <a:lnTo>
                  <a:pt x="2772716" y="47646"/>
                </a:lnTo>
                <a:lnTo>
                  <a:pt x="508" y="4825"/>
                </a:lnTo>
                <a:close/>
              </a:path>
              <a:path w="2846070" h="120650">
                <a:moveTo>
                  <a:pt x="2814066" y="50037"/>
                </a:moveTo>
                <a:lnTo>
                  <a:pt x="2794702" y="60924"/>
                </a:lnTo>
                <a:lnTo>
                  <a:pt x="2813684" y="72389"/>
                </a:lnTo>
                <a:lnTo>
                  <a:pt x="2814066" y="50037"/>
                </a:lnTo>
                <a:close/>
              </a:path>
              <a:path w="2846070" h="120650">
                <a:moveTo>
                  <a:pt x="2820645" y="50037"/>
                </a:moveTo>
                <a:lnTo>
                  <a:pt x="2814066" y="50037"/>
                </a:lnTo>
                <a:lnTo>
                  <a:pt x="2813684" y="72389"/>
                </a:lnTo>
                <a:lnTo>
                  <a:pt x="2820317" y="72389"/>
                </a:lnTo>
                <a:lnTo>
                  <a:pt x="2820645" y="50037"/>
                </a:lnTo>
                <a:close/>
              </a:path>
              <a:path w="2846070" h="120650">
                <a:moveTo>
                  <a:pt x="2772716" y="47646"/>
                </a:moveTo>
                <a:lnTo>
                  <a:pt x="2794702" y="60924"/>
                </a:lnTo>
                <a:lnTo>
                  <a:pt x="2814066" y="50037"/>
                </a:lnTo>
                <a:lnTo>
                  <a:pt x="2820645" y="50037"/>
                </a:lnTo>
                <a:lnTo>
                  <a:pt x="2820670" y="48386"/>
                </a:lnTo>
                <a:lnTo>
                  <a:pt x="2772716" y="4764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2009" y="5352999"/>
            <a:ext cx="19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a'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1071" y="4223634"/>
            <a:ext cx="2550253" cy="2634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3161" y="5512561"/>
            <a:ext cx="621030" cy="1041400"/>
          </a:xfrm>
          <a:custGeom>
            <a:avLst/>
            <a:gdLst/>
            <a:ahLst/>
            <a:cxnLst/>
            <a:rect l="l" t="t" r="r" b="b"/>
            <a:pathLst>
              <a:path w="621029" h="1041400">
                <a:moveTo>
                  <a:pt x="598424" y="0"/>
                </a:moveTo>
                <a:lnTo>
                  <a:pt x="545846" y="89306"/>
                </a:lnTo>
                <a:lnTo>
                  <a:pt x="568198" y="102463"/>
                </a:lnTo>
                <a:lnTo>
                  <a:pt x="620776" y="13207"/>
                </a:lnTo>
                <a:lnTo>
                  <a:pt x="598424" y="0"/>
                </a:lnTo>
                <a:close/>
              </a:path>
              <a:path w="621029" h="1041400">
                <a:moveTo>
                  <a:pt x="506349" y="156273"/>
                </a:moveTo>
                <a:lnTo>
                  <a:pt x="453771" y="245554"/>
                </a:lnTo>
                <a:lnTo>
                  <a:pt x="476123" y="258711"/>
                </a:lnTo>
                <a:lnTo>
                  <a:pt x="528701" y="169430"/>
                </a:lnTo>
                <a:lnTo>
                  <a:pt x="506349" y="156273"/>
                </a:lnTo>
                <a:close/>
              </a:path>
              <a:path w="621029" h="1041400">
                <a:moveTo>
                  <a:pt x="414274" y="312521"/>
                </a:moveTo>
                <a:lnTo>
                  <a:pt x="361696" y="401802"/>
                </a:lnTo>
                <a:lnTo>
                  <a:pt x="384048" y="414959"/>
                </a:lnTo>
                <a:lnTo>
                  <a:pt x="436626" y="325678"/>
                </a:lnTo>
                <a:lnTo>
                  <a:pt x="414274" y="312521"/>
                </a:lnTo>
                <a:close/>
              </a:path>
              <a:path w="621029" h="1041400">
                <a:moveTo>
                  <a:pt x="322199" y="468769"/>
                </a:moveTo>
                <a:lnTo>
                  <a:pt x="269621" y="558050"/>
                </a:lnTo>
                <a:lnTo>
                  <a:pt x="291973" y="571207"/>
                </a:lnTo>
                <a:lnTo>
                  <a:pt x="344551" y="481914"/>
                </a:lnTo>
                <a:lnTo>
                  <a:pt x="322199" y="468769"/>
                </a:lnTo>
                <a:close/>
              </a:path>
              <a:path w="621029" h="1041400">
                <a:moveTo>
                  <a:pt x="230124" y="625017"/>
                </a:moveTo>
                <a:lnTo>
                  <a:pt x="177546" y="714298"/>
                </a:lnTo>
                <a:lnTo>
                  <a:pt x="199898" y="727456"/>
                </a:lnTo>
                <a:lnTo>
                  <a:pt x="252476" y="638162"/>
                </a:lnTo>
                <a:lnTo>
                  <a:pt x="230124" y="625017"/>
                </a:lnTo>
                <a:close/>
              </a:path>
              <a:path w="621029" h="1041400">
                <a:moveTo>
                  <a:pt x="138049" y="781265"/>
                </a:moveTo>
                <a:lnTo>
                  <a:pt x="85471" y="870546"/>
                </a:lnTo>
                <a:lnTo>
                  <a:pt x="107823" y="883704"/>
                </a:lnTo>
                <a:lnTo>
                  <a:pt x="160401" y="794410"/>
                </a:lnTo>
                <a:lnTo>
                  <a:pt x="138049" y="781265"/>
                </a:lnTo>
                <a:close/>
              </a:path>
              <a:path w="621029" h="1041400">
                <a:moveTo>
                  <a:pt x="6350" y="916076"/>
                </a:moveTo>
                <a:lnTo>
                  <a:pt x="508" y="921842"/>
                </a:lnTo>
                <a:lnTo>
                  <a:pt x="409" y="950658"/>
                </a:lnTo>
                <a:lnTo>
                  <a:pt x="0" y="1041184"/>
                </a:lnTo>
                <a:lnTo>
                  <a:pt x="27822" y="1025613"/>
                </a:lnTo>
                <a:lnTo>
                  <a:pt x="24130" y="1025613"/>
                </a:lnTo>
                <a:lnTo>
                  <a:pt x="1905" y="1012456"/>
                </a:lnTo>
                <a:lnTo>
                  <a:pt x="26238" y="971075"/>
                </a:lnTo>
                <a:lnTo>
                  <a:pt x="26324" y="950658"/>
                </a:lnTo>
                <a:lnTo>
                  <a:pt x="26301" y="921842"/>
                </a:lnTo>
                <a:lnTo>
                  <a:pt x="20574" y="916139"/>
                </a:lnTo>
                <a:lnTo>
                  <a:pt x="6350" y="916076"/>
                </a:lnTo>
                <a:close/>
              </a:path>
              <a:path w="621029" h="1041400">
                <a:moveTo>
                  <a:pt x="26238" y="971075"/>
                </a:moveTo>
                <a:lnTo>
                  <a:pt x="1905" y="1012456"/>
                </a:lnTo>
                <a:lnTo>
                  <a:pt x="24130" y="1025613"/>
                </a:lnTo>
                <a:lnTo>
                  <a:pt x="27971" y="1019098"/>
                </a:lnTo>
                <a:lnTo>
                  <a:pt x="26035" y="1019098"/>
                </a:lnTo>
                <a:lnTo>
                  <a:pt x="6731" y="1007732"/>
                </a:lnTo>
                <a:lnTo>
                  <a:pt x="26129" y="996869"/>
                </a:lnTo>
                <a:lnTo>
                  <a:pt x="26238" y="971075"/>
                </a:lnTo>
                <a:close/>
              </a:path>
              <a:path w="621029" h="1041400">
                <a:moveTo>
                  <a:pt x="91440" y="960297"/>
                </a:moveTo>
                <a:lnTo>
                  <a:pt x="48447" y="984372"/>
                </a:lnTo>
                <a:lnTo>
                  <a:pt x="24130" y="1025613"/>
                </a:lnTo>
                <a:lnTo>
                  <a:pt x="27822" y="1025613"/>
                </a:lnTo>
                <a:lnTo>
                  <a:pt x="104140" y="982903"/>
                </a:lnTo>
                <a:lnTo>
                  <a:pt x="106299" y="975004"/>
                </a:lnTo>
                <a:lnTo>
                  <a:pt x="102870" y="968768"/>
                </a:lnTo>
                <a:lnTo>
                  <a:pt x="99314" y="962520"/>
                </a:lnTo>
                <a:lnTo>
                  <a:pt x="91440" y="960297"/>
                </a:lnTo>
                <a:close/>
              </a:path>
              <a:path w="621029" h="1041400">
                <a:moveTo>
                  <a:pt x="26129" y="996869"/>
                </a:moveTo>
                <a:lnTo>
                  <a:pt x="6731" y="1007732"/>
                </a:lnTo>
                <a:lnTo>
                  <a:pt x="26035" y="1019098"/>
                </a:lnTo>
                <a:lnTo>
                  <a:pt x="26129" y="996869"/>
                </a:lnTo>
                <a:close/>
              </a:path>
              <a:path w="621029" h="1041400">
                <a:moveTo>
                  <a:pt x="48447" y="984372"/>
                </a:moveTo>
                <a:lnTo>
                  <a:pt x="26129" y="996869"/>
                </a:lnTo>
                <a:lnTo>
                  <a:pt x="26035" y="1019098"/>
                </a:lnTo>
                <a:lnTo>
                  <a:pt x="27971" y="1019098"/>
                </a:lnTo>
                <a:lnTo>
                  <a:pt x="48447" y="984372"/>
                </a:lnTo>
                <a:close/>
              </a:path>
              <a:path w="621029" h="1041400">
                <a:moveTo>
                  <a:pt x="45974" y="937513"/>
                </a:moveTo>
                <a:lnTo>
                  <a:pt x="26238" y="971075"/>
                </a:lnTo>
                <a:lnTo>
                  <a:pt x="26129" y="996869"/>
                </a:lnTo>
                <a:lnTo>
                  <a:pt x="48447" y="984372"/>
                </a:lnTo>
                <a:lnTo>
                  <a:pt x="68326" y="950658"/>
                </a:lnTo>
                <a:lnTo>
                  <a:pt x="45974" y="937513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28609" y="6400749"/>
            <a:ext cx="1244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60091"/>
            <a:ext cx="88988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dirty="0"/>
              <a:t>5.	</a:t>
            </a:r>
            <a:r>
              <a:rPr spc="-15" dirty="0"/>
              <a:t>By </a:t>
            </a:r>
            <a:r>
              <a:rPr spc="-5" dirty="0"/>
              <a:t>joining </a:t>
            </a:r>
            <a:r>
              <a:rPr dirty="0"/>
              <a:t>the </a:t>
            </a:r>
            <a:r>
              <a:rPr spc="-5" dirty="0"/>
              <a:t>points </a:t>
            </a:r>
            <a:r>
              <a:rPr i="1" spc="-5" dirty="0">
                <a:latin typeface="Calibri"/>
                <a:cs typeface="Calibri"/>
              </a:rPr>
              <a:t>a' and b' </a:t>
            </a:r>
            <a:r>
              <a:rPr i="1" dirty="0">
                <a:latin typeface="Calibri"/>
                <a:cs typeface="Calibri"/>
              </a:rPr>
              <a:t>we </a:t>
            </a:r>
            <a:r>
              <a:rPr i="1" spc="-5" dirty="0">
                <a:latin typeface="Calibri"/>
                <a:cs typeface="Calibri"/>
              </a:rPr>
              <a:t>may determine </a:t>
            </a:r>
            <a:r>
              <a:rPr i="1" dirty="0">
                <a:latin typeface="Calibri"/>
                <a:cs typeface="Calibri"/>
              </a:rPr>
              <a:t>the </a:t>
            </a:r>
            <a:r>
              <a:rPr i="1" spc="-15" dirty="0">
                <a:latin typeface="Calibri"/>
                <a:cs typeface="Calibri"/>
              </a:rPr>
              <a:t>total </a:t>
            </a:r>
            <a:r>
              <a:rPr i="1" spc="-5" dirty="0">
                <a:latin typeface="Calibri"/>
                <a:cs typeface="Calibri"/>
              </a:rPr>
              <a:t>acceleration of </a:t>
            </a:r>
            <a:r>
              <a:rPr i="1" dirty="0">
                <a:latin typeface="Calibri"/>
                <a:cs typeface="Calibri"/>
              </a:rPr>
              <a:t>B </a:t>
            </a:r>
            <a:r>
              <a:rPr i="1" spc="-5" dirty="0">
                <a:latin typeface="Calibri"/>
                <a:cs typeface="Calibri"/>
              </a:rPr>
              <a:t>with  </a:t>
            </a:r>
            <a:r>
              <a:rPr i="1" dirty="0">
                <a:latin typeface="Calibri"/>
                <a:cs typeface="Calibri"/>
              </a:rPr>
              <a:t>respect </a:t>
            </a:r>
            <a:r>
              <a:rPr spc="-15" dirty="0"/>
              <a:t>to </a:t>
            </a:r>
            <a:r>
              <a:rPr i="1" dirty="0">
                <a:latin typeface="Calibri"/>
                <a:cs typeface="Calibri"/>
              </a:rPr>
              <a:t>A </a:t>
            </a:r>
            <a:r>
              <a:rPr i="1" spc="-5" dirty="0">
                <a:latin typeface="Calibri"/>
                <a:cs typeface="Calibri"/>
              </a:rPr>
              <a:t>i.e. </a:t>
            </a:r>
            <a:r>
              <a:rPr i="1" spc="5" dirty="0">
                <a:latin typeface="Calibri"/>
                <a:cs typeface="Calibri"/>
              </a:rPr>
              <a:t>a</a:t>
            </a:r>
            <a:r>
              <a:rPr sz="1950" spc="7" baseline="-21367" dirty="0"/>
              <a:t>BA</a:t>
            </a:r>
            <a:r>
              <a:rPr sz="2000" spc="5" dirty="0"/>
              <a:t>. </a:t>
            </a:r>
            <a:r>
              <a:rPr sz="2000" spc="-5" dirty="0"/>
              <a:t>The </a:t>
            </a:r>
            <a:r>
              <a:rPr sz="2000" spc="-10" dirty="0"/>
              <a:t>vector </a:t>
            </a:r>
            <a:r>
              <a:rPr sz="2000" i="1" spc="-5" dirty="0">
                <a:latin typeface="Calibri"/>
                <a:cs typeface="Calibri"/>
              </a:rPr>
              <a:t>a' b' is </a:t>
            </a:r>
            <a:r>
              <a:rPr sz="2000" i="1" dirty="0">
                <a:latin typeface="Calibri"/>
                <a:cs typeface="Calibri"/>
              </a:rPr>
              <a:t>known </a:t>
            </a:r>
            <a:r>
              <a:rPr sz="2000" i="1" spc="-5" dirty="0">
                <a:latin typeface="Calibri"/>
                <a:cs typeface="Calibri"/>
              </a:rPr>
              <a:t>as acceleration image of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link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AB.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430346"/>
            <a:ext cx="44640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dirty="0">
                <a:latin typeface="Calibri"/>
                <a:cs typeface="Calibri"/>
              </a:rPr>
              <a:t>6.	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angular </a:t>
            </a:r>
            <a:r>
              <a:rPr sz="2000" spc="-5" dirty="0">
                <a:latin typeface="Calibri"/>
                <a:cs typeface="Calibri"/>
              </a:rPr>
              <a:t>acceleration </a:t>
            </a:r>
            <a:r>
              <a:rPr sz="2000" dirty="0">
                <a:latin typeface="Calibri"/>
                <a:cs typeface="Calibri"/>
              </a:rPr>
              <a:t>of the </a:t>
            </a:r>
            <a:r>
              <a:rPr sz="2000" spc="-5" dirty="0">
                <a:latin typeface="Calibri"/>
                <a:cs typeface="Calibri"/>
              </a:rPr>
              <a:t>link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36314"/>
            <a:ext cx="3825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i="1" dirty="0">
                <a:latin typeface="Calibri"/>
                <a:cs typeface="Calibri"/>
              </a:rPr>
              <a:t>is </a:t>
            </a:r>
            <a:r>
              <a:rPr sz="2000" i="1" spc="-10" dirty="0">
                <a:latin typeface="Calibri"/>
                <a:cs typeface="Calibri"/>
              </a:rPr>
              <a:t>obtained by </a:t>
            </a:r>
            <a:r>
              <a:rPr sz="2000" i="1" spc="-5" dirty="0">
                <a:latin typeface="Calibri"/>
                <a:cs typeface="Calibri"/>
              </a:rPr>
              <a:t>dividing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tangential  components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acceleration of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5117" y="4676013"/>
            <a:ext cx="211454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i="1" spc="-5" dirty="0">
                <a:latin typeface="Calibri"/>
                <a:cs typeface="Calibri"/>
              </a:rPr>
              <a:t>BA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528184"/>
            <a:ext cx="3787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7115" algn="l"/>
              </a:tabLst>
            </a:pP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dirty="0">
                <a:latin typeface="Calibri"/>
                <a:cs typeface="Calibri"/>
              </a:rPr>
              <a:t>respect </a:t>
            </a:r>
            <a:r>
              <a:rPr sz="2000" i="1" spc="-15" dirty="0">
                <a:latin typeface="Calibri"/>
                <a:cs typeface="Calibri"/>
              </a:rPr>
              <a:t>to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 (a</a:t>
            </a:r>
            <a:r>
              <a:rPr sz="1950" i="1" baseline="25641" dirty="0">
                <a:latin typeface="Calibri"/>
                <a:cs typeface="Calibri"/>
              </a:rPr>
              <a:t>t	</a:t>
            </a:r>
            <a:r>
              <a:rPr sz="2000" i="1" dirty="0">
                <a:latin typeface="Calibri"/>
                <a:cs typeface="Calibri"/>
              </a:rPr>
              <a:t>)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length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2194" y="5260085"/>
            <a:ext cx="19615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acceleration of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832897"/>
            <a:ext cx="2558415" cy="11239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000" i="1" dirty="0">
                <a:latin typeface="Calibri"/>
                <a:cs typeface="Calibri"/>
              </a:rPr>
              <a:t>of 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link.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i="1" spc="-10" dirty="0">
                <a:latin typeface="Calibri"/>
                <a:cs typeface="Calibri"/>
              </a:rPr>
              <a:t>Mathematically,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angular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link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AB,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1902" y="187271"/>
            <a:ext cx="2348917" cy="2426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9811"/>
            <a:ext cx="4851575" cy="2673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15685" y="5276850"/>
            <a:ext cx="19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o'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0767" y="5425185"/>
            <a:ext cx="2846070" cy="120650"/>
          </a:xfrm>
          <a:custGeom>
            <a:avLst/>
            <a:gdLst/>
            <a:ahLst/>
            <a:cxnLst/>
            <a:rect l="l" t="t" r="r" b="b"/>
            <a:pathLst>
              <a:path w="2846070" h="120650">
                <a:moveTo>
                  <a:pt x="2772240" y="73552"/>
                </a:moveTo>
                <a:lnTo>
                  <a:pt x="2729357" y="97662"/>
                </a:lnTo>
                <a:lnTo>
                  <a:pt x="2727198" y="105536"/>
                </a:lnTo>
                <a:lnTo>
                  <a:pt x="2730754" y="111759"/>
                </a:lnTo>
                <a:lnTo>
                  <a:pt x="2734183" y="117982"/>
                </a:lnTo>
                <a:lnTo>
                  <a:pt x="2742184" y="120268"/>
                </a:lnTo>
                <a:lnTo>
                  <a:pt x="2823740" y="74294"/>
                </a:lnTo>
                <a:lnTo>
                  <a:pt x="2820289" y="74294"/>
                </a:lnTo>
                <a:lnTo>
                  <a:pt x="2772240" y="73552"/>
                </a:lnTo>
                <a:close/>
              </a:path>
              <a:path w="2846070" h="120650">
                <a:moveTo>
                  <a:pt x="2794702" y="60924"/>
                </a:moveTo>
                <a:lnTo>
                  <a:pt x="2772240" y="73552"/>
                </a:lnTo>
                <a:lnTo>
                  <a:pt x="2820289" y="74294"/>
                </a:lnTo>
                <a:lnTo>
                  <a:pt x="2820317" y="72389"/>
                </a:lnTo>
                <a:lnTo>
                  <a:pt x="2813685" y="72389"/>
                </a:lnTo>
                <a:lnTo>
                  <a:pt x="2794702" y="60924"/>
                </a:lnTo>
                <a:close/>
              </a:path>
              <a:path w="2846070" h="120650">
                <a:moveTo>
                  <a:pt x="2743962" y="0"/>
                </a:moveTo>
                <a:lnTo>
                  <a:pt x="2735961" y="1904"/>
                </a:lnTo>
                <a:lnTo>
                  <a:pt x="2732278" y="8127"/>
                </a:lnTo>
                <a:lnTo>
                  <a:pt x="2728595" y="14223"/>
                </a:lnTo>
                <a:lnTo>
                  <a:pt x="2730627" y="22225"/>
                </a:lnTo>
                <a:lnTo>
                  <a:pt x="2772716" y="47646"/>
                </a:lnTo>
                <a:lnTo>
                  <a:pt x="2820670" y="48386"/>
                </a:lnTo>
                <a:lnTo>
                  <a:pt x="2820289" y="74294"/>
                </a:lnTo>
                <a:lnTo>
                  <a:pt x="2823740" y="74294"/>
                </a:lnTo>
                <a:lnTo>
                  <a:pt x="2846070" y="61721"/>
                </a:lnTo>
                <a:lnTo>
                  <a:pt x="2743962" y="0"/>
                </a:lnTo>
                <a:close/>
              </a:path>
              <a:path w="2846070" h="120650">
                <a:moveTo>
                  <a:pt x="508" y="4825"/>
                </a:moveTo>
                <a:lnTo>
                  <a:pt x="0" y="30733"/>
                </a:lnTo>
                <a:lnTo>
                  <a:pt x="2772240" y="73552"/>
                </a:lnTo>
                <a:lnTo>
                  <a:pt x="2794702" y="60924"/>
                </a:lnTo>
                <a:lnTo>
                  <a:pt x="2772716" y="47646"/>
                </a:lnTo>
                <a:lnTo>
                  <a:pt x="508" y="4825"/>
                </a:lnTo>
                <a:close/>
              </a:path>
              <a:path w="2846070" h="120650">
                <a:moveTo>
                  <a:pt x="2814066" y="50037"/>
                </a:moveTo>
                <a:lnTo>
                  <a:pt x="2794702" y="60924"/>
                </a:lnTo>
                <a:lnTo>
                  <a:pt x="2813685" y="72389"/>
                </a:lnTo>
                <a:lnTo>
                  <a:pt x="2814066" y="50037"/>
                </a:lnTo>
                <a:close/>
              </a:path>
              <a:path w="2846070" h="120650">
                <a:moveTo>
                  <a:pt x="2820645" y="50037"/>
                </a:moveTo>
                <a:lnTo>
                  <a:pt x="2814066" y="50037"/>
                </a:lnTo>
                <a:lnTo>
                  <a:pt x="2813685" y="72389"/>
                </a:lnTo>
                <a:lnTo>
                  <a:pt x="2820317" y="72389"/>
                </a:lnTo>
                <a:lnTo>
                  <a:pt x="2820645" y="50037"/>
                </a:lnTo>
                <a:close/>
              </a:path>
              <a:path w="2846070" h="120650">
                <a:moveTo>
                  <a:pt x="2772716" y="47646"/>
                </a:moveTo>
                <a:lnTo>
                  <a:pt x="2794702" y="60924"/>
                </a:lnTo>
                <a:lnTo>
                  <a:pt x="2814066" y="50037"/>
                </a:lnTo>
                <a:lnTo>
                  <a:pt x="2820645" y="50037"/>
                </a:lnTo>
                <a:lnTo>
                  <a:pt x="2820670" y="48386"/>
                </a:lnTo>
                <a:lnTo>
                  <a:pt x="2772716" y="4764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816467" y="5352999"/>
            <a:ext cx="19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a'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28254" y="5512561"/>
            <a:ext cx="621030" cy="1041400"/>
          </a:xfrm>
          <a:custGeom>
            <a:avLst/>
            <a:gdLst/>
            <a:ahLst/>
            <a:cxnLst/>
            <a:rect l="l" t="t" r="r" b="b"/>
            <a:pathLst>
              <a:path w="621029" h="1041400">
                <a:moveTo>
                  <a:pt x="598424" y="0"/>
                </a:moveTo>
                <a:lnTo>
                  <a:pt x="545846" y="89306"/>
                </a:lnTo>
                <a:lnTo>
                  <a:pt x="568198" y="102463"/>
                </a:lnTo>
                <a:lnTo>
                  <a:pt x="620776" y="13207"/>
                </a:lnTo>
                <a:lnTo>
                  <a:pt x="598424" y="0"/>
                </a:lnTo>
                <a:close/>
              </a:path>
              <a:path w="621029" h="1041400">
                <a:moveTo>
                  <a:pt x="506349" y="156273"/>
                </a:moveTo>
                <a:lnTo>
                  <a:pt x="453771" y="245554"/>
                </a:lnTo>
                <a:lnTo>
                  <a:pt x="476123" y="258711"/>
                </a:lnTo>
                <a:lnTo>
                  <a:pt x="528701" y="169430"/>
                </a:lnTo>
                <a:lnTo>
                  <a:pt x="506349" y="156273"/>
                </a:lnTo>
                <a:close/>
              </a:path>
              <a:path w="621029" h="1041400">
                <a:moveTo>
                  <a:pt x="414274" y="312521"/>
                </a:moveTo>
                <a:lnTo>
                  <a:pt x="361696" y="401802"/>
                </a:lnTo>
                <a:lnTo>
                  <a:pt x="384048" y="414959"/>
                </a:lnTo>
                <a:lnTo>
                  <a:pt x="436625" y="325678"/>
                </a:lnTo>
                <a:lnTo>
                  <a:pt x="414274" y="312521"/>
                </a:lnTo>
                <a:close/>
              </a:path>
              <a:path w="621029" h="1041400">
                <a:moveTo>
                  <a:pt x="322199" y="468769"/>
                </a:moveTo>
                <a:lnTo>
                  <a:pt x="269621" y="558050"/>
                </a:lnTo>
                <a:lnTo>
                  <a:pt x="291973" y="571207"/>
                </a:lnTo>
                <a:lnTo>
                  <a:pt x="344550" y="481914"/>
                </a:lnTo>
                <a:lnTo>
                  <a:pt x="322199" y="468769"/>
                </a:lnTo>
                <a:close/>
              </a:path>
              <a:path w="621029" h="1041400">
                <a:moveTo>
                  <a:pt x="230124" y="625017"/>
                </a:moveTo>
                <a:lnTo>
                  <a:pt x="177546" y="714298"/>
                </a:lnTo>
                <a:lnTo>
                  <a:pt x="199898" y="727456"/>
                </a:lnTo>
                <a:lnTo>
                  <a:pt x="252475" y="638162"/>
                </a:lnTo>
                <a:lnTo>
                  <a:pt x="230124" y="625017"/>
                </a:lnTo>
                <a:close/>
              </a:path>
              <a:path w="621029" h="1041400">
                <a:moveTo>
                  <a:pt x="138049" y="781265"/>
                </a:moveTo>
                <a:lnTo>
                  <a:pt x="85471" y="870546"/>
                </a:lnTo>
                <a:lnTo>
                  <a:pt x="107823" y="883704"/>
                </a:lnTo>
                <a:lnTo>
                  <a:pt x="160400" y="794410"/>
                </a:lnTo>
                <a:lnTo>
                  <a:pt x="138049" y="781265"/>
                </a:lnTo>
                <a:close/>
              </a:path>
              <a:path w="621029" h="1041400">
                <a:moveTo>
                  <a:pt x="6350" y="916076"/>
                </a:moveTo>
                <a:lnTo>
                  <a:pt x="507" y="921842"/>
                </a:lnTo>
                <a:lnTo>
                  <a:pt x="409" y="950658"/>
                </a:lnTo>
                <a:lnTo>
                  <a:pt x="0" y="1041184"/>
                </a:lnTo>
                <a:lnTo>
                  <a:pt x="27822" y="1025613"/>
                </a:lnTo>
                <a:lnTo>
                  <a:pt x="24129" y="1025613"/>
                </a:lnTo>
                <a:lnTo>
                  <a:pt x="1904" y="1012456"/>
                </a:lnTo>
                <a:lnTo>
                  <a:pt x="26238" y="971075"/>
                </a:lnTo>
                <a:lnTo>
                  <a:pt x="26324" y="950658"/>
                </a:lnTo>
                <a:lnTo>
                  <a:pt x="26301" y="921842"/>
                </a:lnTo>
                <a:lnTo>
                  <a:pt x="20574" y="916139"/>
                </a:lnTo>
                <a:lnTo>
                  <a:pt x="6350" y="916076"/>
                </a:lnTo>
                <a:close/>
              </a:path>
              <a:path w="621029" h="1041400">
                <a:moveTo>
                  <a:pt x="26238" y="971075"/>
                </a:moveTo>
                <a:lnTo>
                  <a:pt x="1904" y="1012456"/>
                </a:lnTo>
                <a:lnTo>
                  <a:pt x="24129" y="1025613"/>
                </a:lnTo>
                <a:lnTo>
                  <a:pt x="27971" y="1019098"/>
                </a:lnTo>
                <a:lnTo>
                  <a:pt x="26035" y="1019098"/>
                </a:lnTo>
                <a:lnTo>
                  <a:pt x="6730" y="1007732"/>
                </a:lnTo>
                <a:lnTo>
                  <a:pt x="26129" y="996869"/>
                </a:lnTo>
                <a:lnTo>
                  <a:pt x="26238" y="971075"/>
                </a:lnTo>
                <a:close/>
              </a:path>
              <a:path w="621029" h="1041400">
                <a:moveTo>
                  <a:pt x="91440" y="960297"/>
                </a:moveTo>
                <a:lnTo>
                  <a:pt x="48447" y="984372"/>
                </a:lnTo>
                <a:lnTo>
                  <a:pt x="24129" y="1025613"/>
                </a:lnTo>
                <a:lnTo>
                  <a:pt x="27822" y="1025613"/>
                </a:lnTo>
                <a:lnTo>
                  <a:pt x="104140" y="982903"/>
                </a:lnTo>
                <a:lnTo>
                  <a:pt x="106299" y="975004"/>
                </a:lnTo>
                <a:lnTo>
                  <a:pt x="102870" y="968768"/>
                </a:lnTo>
                <a:lnTo>
                  <a:pt x="99314" y="962520"/>
                </a:lnTo>
                <a:lnTo>
                  <a:pt x="91440" y="960297"/>
                </a:lnTo>
                <a:close/>
              </a:path>
              <a:path w="621029" h="1041400">
                <a:moveTo>
                  <a:pt x="26129" y="996869"/>
                </a:moveTo>
                <a:lnTo>
                  <a:pt x="6730" y="1007732"/>
                </a:lnTo>
                <a:lnTo>
                  <a:pt x="26035" y="1019098"/>
                </a:lnTo>
                <a:lnTo>
                  <a:pt x="26129" y="996869"/>
                </a:lnTo>
                <a:close/>
              </a:path>
              <a:path w="621029" h="1041400">
                <a:moveTo>
                  <a:pt x="48447" y="984372"/>
                </a:moveTo>
                <a:lnTo>
                  <a:pt x="26129" y="996869"/>
                </a:lnTo>
                <a:lnTo>
                  <a:pt x="26035" y="1019098"/>
                </a:lnTo>
                <a:lnTo>
                  <a:pt x="27971" y="1019098"/>
                </a:lnTo>
                <a:lnTo>
                  <a:pt x="48447" y="984372"/>
                </a:lnTo>
                <a:close/>
              </a:path>
              <a:path w="621029" h="1041400">
                <a:moveTo>
                  <a:pt x="45974" y="937513"/>
                </a:moveTo>
                <a:lnTo>
                  <a:pt x="26238" y="971075"/>
                </a:lnTo>
                <a:lnTo>
                  <a:pt x="26129" y="996869"/>
                </a:lnTo>
                <a:lnTo>
                  <a:pt x="48447" y="984372"/>
                </a:lnTo>
                <a:lnTo>
                  <a:pt x="68325" y="950658"/>
                </a:lnTo>
                <a:lnTo>
                  <a:pt x="45974" y="937513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89753" y="4013453"/>
            <a:ext cx="3234690" cy="2493010"/>
          </a:xfrm>
          <a:custGeom>
            <a:avLst/>
            <a:gdLst/>
            <a:ahLst/>
            <a:cxnLst/>
            <a:rect l="l" t="t" r="r" b="b"/>
            <a:pathLst>
              <a:path w="3234690" h="2493009">
                <a:moveTo>
                  <a:pt x="3152521" y="2408872"/>
                </a:moveTo>
                <a:lnTo>
                  <a:pt x="3136773" y="2429408"/>
                </a:lnTo>
                <a:lnTo>
                  <a:pt x="3218942" y="2492603"/>
                </a:lnTo>
                <a:lnTo>
                  <a:pt x="3234690" y="2472067"/>
                </a:lnTo>
                <a:lnTo>
                  <a:pt x="3152521" y="2408872"/>
                </a:lnTo>
                <a:close/>
              </a:path>
              <a:path w="3234690" h="2493009">
                <a:moveTo>
                  <a:pt x="3008884" y="2298293"/>
                </a:moveTo>
                <a:lnTo>
                  <a:pt x="2993009" y="2318829"/>
                </a:lnTo>
                <a:lnTo>
                  <a:pt x="3075178" y="2382024"/>
                </a:lnTo>
                <a:lnTo>
                  <a:pt x="3090926" y="2361488"/>
                </a:lnTo>
                <a:lnTo>
                  <a:pt x="3008884" y="2298293"/>
                </a:lnTo>
                <a:close/>
              </a:path>
              <a:path w="3234690" h="2493009">
                <a:moveTo>
                  <a:pt x="2865120" y="2187714"/>
                </a:moveTo>
                <a:lnTo>
                  <a:pt x="2849245" y="2208250"/>
                </a:lnTo>
                <a:lnTo>
                  <a:pt x="2931414" y="2271445"/>
                </a:lnTo>
                <a:lnTo>
                  <a:pt x="2947289" y="2250909"/>
                </a:lnTo>
                <a:lnTo>
                  <a:pt x="2865120" y="2187714"/>
                </a:lnTo>
                <a:close/>
              </a:path>
              <a:path w="3234690" h="2493009">
                <a:moveTo>
                  <a:pt x="2721355" y="2077135"/>
                </a:moveTo>
                <a:lnTo>
                  <a:pt x="2705607" y="2097671"/>
                </a:lnTo>
                <a:lnTo>
                  <a:pt x="2787650" y="2160866"/>
                </a:lnTo>
                <a:lnTo>
                  <a:pt x="2803525" y="2140331"/>
                </a:lnTo>
                <a:lnTo>
                  <a:pt x="2721355" y="2077135"/>
                </a:lnTo>
                <a:close/>
              </a:path>
              <a:path w="3234690" h="2493009">
                <a:moveTo>
                  <a:pt x="2577592" y="1966556"/>
                </a:moveTo>
                <a:lnTo>
                  <a:pt x="2561844" y="1987092"/>
                </a:lnTo>
                <a:lnTo>
                  <a:pt x="2643886" y="2050288"/>
                </a:lnTo>
                <a:lnTo>
                  <a:pt x="2659761" y="2029752"/>
                </a:lnTo>
                <a:lnTo>
                  <a:pt x="2577592" y="1966556"/>
                </a:lnTo>
                <a:close/>
              </a:path>
              <a:path w="3234690" h="2493009">
                <a:moveTo>
                  <a:pt x="2433828" y="1855978"/>
                </a:moveTo>
                <a:lnTo>
                  <a:pt x="2418079" y="1876513"/>
                </a:lnTo>
                <a:lnTo>
                  <a:pt x="2500249" y="1939709"/>
                </a:lnTo>
                <a:lnTo>
                  <a:pt x="2515997" y="1919173"/>
                </a:lnTo>
                <a:lnTo>
                  <a:pt x="2433828" y="1855978"/>
                </a:lnTo>
                <a:close/>
              </a:path>
              <a:path w="3234690" h="2493009">
                <a:moveTo>
                  <a:pt x="2290064" y="1745399"/>
                </a:moveTo>
                <a:lnTo>
                  <a:pt x="2274316" y="1765935"/>
                </a:lnTo>
                <a:lnTo>
                  <a:pt x="2356485" y="1829130"/>
                </a:lnTo>
                <a:lnTo>
                  <a:pt x="2372232" y="1808594"/>
                </a:lnTo>
                <a:lnTo>
                  <a:pt x="2290064" y="1745399"/>
                </a:lnTo>
                <a:close/>
              </a:path>
              <a:path w="3234690" h="2493009">
                <a:moveTo>
                  <a:pt x="2146427" y="1634820"/>
                </a:moveTo>
                <a:lnTo>
                  <a:pt x="2130552" y="1655356"/>
                </a:lnTo>
                <a:lnTo>
                  <a:pt x="2212721" y="1718551"/>
                </a:lnTo>
                <a:lnTo>
                  <a:pt x="2228469" y="1698015"/>
                </a:lnTo>
                <a:lnTo>
                  <a:pt x="2146427" y="1634820"/>
                </a:lnTo>
                <a:close/>
              </a:path>
              <a:path w="3234690" h="2493009">
                <a:moveTo>
                  <a:pt x="2002663" y="1524254"/>
                </a:moveTo>
                <a:lnTo>
                  <a:pt x="1986788" y="1544828"/>
                </a:lnTo>
                <a:lnTo>
                  <a:pt x="2068956" y="1607959"/>
                </a:lnTo>
                <a:lnTo>
                  <a:pt x="2084704" y="1587436"/>
                </a:lnTo>
                <a:lnTo>
                  <a:pt x="2002663" y="1524254"/>
                </a:lnTo>
                <a:close/>
              </a:path>
              <a:path w="3234690" h="2493009">
                <a:moveTo>
                  <a:pt x="1858899" y="1413637"/>
                </a:moveTo>
                <a:lnTo>
                  <a:pt x="1843151" y="1434211"/>
                </a:lnTo>
                <a:lnTo>
                  <a:pt x="1925193" y="1497330"/>
                </a:lnTo>
                <a:lnTo>
                  <a:pt x="1941068" y="1476883"/>
                </a:lnTo>
                <a:lnTo>
                  <a:pt x="1858899" y="1413637"/>
                </a:lnTo>
                <a:close/>
              </a:path>
              <a:path w="3234690" h="2493009">
                <a:moveTo>
                  <a:pt x="1715135" y="1303147"/>
                </a:moveTo>
                <a:lnTo>
                  <a:pt x="1699387" y="1323594"/>
                </a:lnTo>
                <a:lnTo>
                  <a:pt x="1781428" y="1386840"/>
                </a:lnTo>
                <a:lnTo>
                  <a:pt x="1797303" y="1366266"/>
                </a:lnTo>
                <a:lnTo>
                  <a:pt x="1715135" y="1303147"/>
                </a:lnTo>
                <a:close/>
              </a:path>
              <a:path w="3234690" h="2493009">
                <a:moveTo>
                  <a:pt x="1571371" y="1192530"/>
                </a:moveTo>
                <a:lnTo>
                  <a:pt x="1555623" y="1212977"/>
                </a:lnTo>
                <a:lnTo>
                  <a:pt x="1637792" y="1276223"/>
                </a:lnTo>
                <a:lnTo>
                  <a:pt x="1653540" y="1255649"/>
                </a:lnTo>
                <a:lnTo>
                  <a:pt x="1571371" y="1192530"/>
                </a:lnTo>
                <a:close/>
              </a:path>
              <a:path w="3234690" h="2493009">
                <a:moveTo>
                  <a:pt x="1427607" y="1081913"/>
                </a:moveTo>
                <a:lnTo>
                  <a:pt x="1411859" y="1102487"/>
                </a:lnTo>
                <a:lnTo>
                  <a:pt x="1494028" y="1165606"/>
                </a:lnTo>
                <a:lnTo>
                  <a:pt x="1509776" y="1145159"/>
                </a:lnTo>
                <a:lnTo>
                  <a:pt x="1427607" y="1081913"/>
                </a:lnTo>
                <a:close/>
              </a:path>
              <a:path w="3234690" h="2493009">
                <a:moveTo>
                  <a:pt x="1283970" y="971296"/>
                </a:moveTo>
                <a:lnTo>
                  <a:pt x="1268095" y="991870"/>
                </a:lnTo>
                <a:lnTo>
                  <a:pt x="1350264" y="1055116"/>
                </a:lnTo>
                <a:lnTo>
                  <a:pt x="1366012" y="1034542"/>
                </a:lnTo>
                <a:lnTo>
                  <a:pt x="1283970" y="971296"/>
                </a:lnTo>
                <a:close/>
              </a:path>
              <a:path w="3234690" h="2493009">
                <a:moveTo>
                  <a:pt x="1140206" y="860806"/>
                </a:moveTo>
                <a:lnTo>
                  <a:pt x="1124331" y="881253"/>
                </a:lnTo>
                <a:lnTo>
                  <a:pt x="1206500" y="944499"/>
                </a:lnTo>
                <a:lnTo>
                  <a:pt x="1222248" y="923925"/>
                </a:lnTo>
                <a:lnTo>
                  <a:pt x="1140206" y="860806"/>
                </a:lnTo>
                <a:close/>
              </a:path>
              <a:path w="3234690" h="2493009">
                <a:moveTo>
                  <a:pt x="996442" y="750189"/>
                </a:moveTo>
                <a:lnTo>
                  <a:pt x="980567" y="770763"/>
                </a:lnTo>
                <a:lnTo>
                  <a:pt x="1062736" y="833882"/>
                </a:lnTo>
                <a:lnTo>
                  <a:pt x="1078611" y="813435"/>
                </a:lnTo>
                <a:lnTo>
                  <a:pt x="996442" y="750189"/>
                </a:lnTo>
                <a:close/>
              </a:path>
              <a:path w="3234690" h="2493009">
                <a:moveTo>
                  <a:pt x="852678" y="639572"/>
                </a:moveTo>
                <a:lnTo>
                  <a:pt x="836930" y="660146"/>
                </a:lnTo>
                <a:lnTo>
                  <a:pt x="918972" y="723392"/>
                </a:lnTo>
                <a:lnTo>
                  <a:pt x="934847" y="702818"/>
                </a:lnTo>
                <a:lnTo>
                  <a:pt x="852678" y="639572"/>
                </a:lnTo>
                <a:close/>
              </a:path>
              <a:path w="3234690" h="2493009">
                <a:moveTo>
                  <a:pt x="708913" y="529082"/>
                </a:moveTo>
                <a:lnTo>
                  <a:pt x="693166" y="549529"/>
                </a:lnTo>
                <a:lnTo>
                  <a:pt x="775335" y="612775"/>
                </a:lnTo>
                <a:lnTo>
                  <a:pt x="791083" y="592201"/>
                </a:lnTo>
                <a:lnTo>
                  <a:pt x="708913" y="529082"/>
                </a:lnTo>
                <a:close/>
              </a:path>
              <a:path w="3234690" h="2493009">
                <a:moveTo>
                  <a:pt x="565150" y="418465"/>
                </a:moveTo>
                <a:lnTo>
                  <a:pt x="549401" y="439039"/>
                </a:lnTo>
                <a:lnTo>
                  <a:pt x="631571" y="502158"/>
                </a:lnTo>
                <a:lnTo>
                  <a:pt x="647319" y="481584"/>
                </a:lnTo>
                <a:lnTo>
                  <a:pt x="565150" y="418465"/>
                </a:lnTo>
                <a:close/>
              </a:path>
              <a:path w="3234690" h="2493009">
                <a:moveTo>
                  <a:pt x="421513" y="307848"/>
                </a:moveTo>
                <a:lnTo>
                  <a:pt x="405638" y="328422"/>
                </a:lnTo>
                <a:lnTo>
                  <a:pt x="487807" y="391541"/>
                </a:lnTo>
                <a:lnTo>
                  <a:pt x="503555" y="371094"/>
                </a:lnTo>
                <a:lnTo>
                  <a:pt x="421513" y="307848"/>
                </a:lnTo>
                <a:close/>
              </a:path>
              <a:path w="3234690" h="2493009">
                <a:moveTo>
                  <a:pt x="277749" y="197231"/>
                </a:moveTo>
                <a:lnTo>
                  <a:pt x="261874" y="217805"/>
                </a:lnTo>
                <a:lnTo>
                  <a:pt x="344043" y="281051"/>
                </a:lnTo>
                <a:lnTo>
                  <a:pt x="359791" y="260477"/>
                </a:lnTo>
                <a:lnTo>
                  <a:pt x="277749" y="197231"/>
                </a:lnTo>
                <a:close/>
              </a:path>
              <a:path w="3234690" h="2493009">
                <a:moveTo>
                  <a:pt x="133985" y="86741"/>
                </a:moveTo>
                <a:lnTo>
                  <a:pt x="118110" y="107188"/>
                </a:lnTo>
                <a:lnTo>
                  <a:pt x="200279" y="170434"/>
                </a:lnTo>
                <a:lnTo>
                  <a:pt x="216154" y="149860"/>
                </a:lnTo>
                <a:lnTo>
                  <a:pt x="133985" y="86741"/>
                </a:lnTo>
                <a:close/>
              </a:path>
              <a:path w="3234690" h="2493009">
                <a:moveTo>
                  <a:pt x="0" y="0"/>
                </a:moveTo>
                <a:lnTo>
                  <a:pt x="42291" y="103886"/>
                </a:lnTo>
                <a:lnTo>
                  <a:pt x="44958" y="110490"/>
                </a:lnTo>
                <a:lnTo>
                  <a:pt x="52578" y="113665"/>
                </a:lnTo>
                <a:lnTo>
                  <a:pt x="59182" y="110998"/>
                </a:lnTo>
                <a:lnTo>
                  <a:pt x="65786" y="108204"/>
                </a:lnTo>
                <a:lnTo>
                  <a:pt x="68961" y="100711"/>
                </a:lnTo>
                <a:lnTo>
                  <a:pt x="66294" y="94107"/>
                </a:lnTo>
                <a:lnTo>
                  <a:pt x="50440" y="55156"/>
                </a:lnTo>
                <a:lnTo>
                  <a:pt x="12319" y="25908"/>
                </a:lnTo>
                <a:lnTo>
                  <a:pt x="28194" y="5334"/>
                </a:lnTo>
                <a:lnTo>
                  <a:pt x="41719" y="5334"/>
                </a:lnTo>
                <a:lnTo>
                  <a:pt x="0" y="0"/>
                </a:lnTo>
                <a:close/>
              </a:path>
              <a:path w="3234690" h="2493009">
                <a:moveTo>
                  <a:pt x="40732" y="31304"/>
                </a:moveTo>
                <a:lnTo>
                  <a:pt x="50440" y="55156"/>
                </a:lnTo>
                <a:lnTo>
                  <a:pt x="56515" y="59817"/>
                </a:lnTo>
                <a:lnTo>
                  <a:pt x="72390" y="39370"/>
                </a:lnTo>
                <a:lnTo>
                  <a:pt x="66196" y="34600"/>
                </a:lnTo>
                <a:lnTo>
                  <a:pt x="40732" y="31304"/>
                </a:lnTo>
                <a:close/>
              </a:path>
              <a:path w="3234690" h="2493009">
                <a:moveTo>
                  <a:pt x="28194" y="5334"/>
                </a:moveTo>
                <a:lnTo>
                  <a:pt x="12319" y="25908"/>
                </a:lnTo>
                <a:lnTo>
                  <a:pt x="50440" y="55156"/>
                </a:lnTo>
                <a:lnTo>
                  <a:pt x="40732" y="31304"/>
                </a:lnTo>
                <a:lnTo>
                  <a:pt x="18669" y="28448"/>
                </a:lnTo>
                <a:lnTo>
                  <a:pt x="32385" y="10795"/>
                </a:lnTo>
                <a:lnTo>
                  <a:pt x="35285" y="10795"/>
                </a:lnTo>
                <a:lnTo>
                  <a:pt x="28194" y="5334"/>
                </a:lnTo>
                <a:close/>
              </a:path>
              <a:path w="3234690" h="2493009">
                <a:moveTo>
                  <a:pt x="41719" y="5334"/>
                </a:moveTo>
                <a:lnTo>
                  <a:pt x="28194" y="5334"/>
                </a:lnTo>
                <a:lnTo>
                  <a:pt x="66196" y="34600"/>
                </a:lnTo>
                <a:lnTo>
                  <a:pt x="115062" y="40894"/>
                </a:lnTo>
                <a:lnTo>
                  <a:pt x="121538" y="35814"/>
                </a:lnTo>
                <a:lnTo>
                  <a:pt x="123317" y="21590"/>
                </a:lnTo>
                <a:lnTo>
                  <a:pt x="118363" y="15113"/>
                </a:lnTo>
                <a:lnTo>
                  <a:pt x="41719" y="5334"/>
                </a:lnTo>
                <a:close/>
              </a:path>
              <a:path w="3234690" h="2493009">
                <a:moveTo>
                  <a:pt x="35285" y="10795"/>
                </a:moveTo>
                <a:lnTo>
                  <a:pt x="32385" y="10795"/>
                </a:lnTo>
                <a:lnTo>
                  <a:pt x="40732" y="31304"/>
                </a:lnTo>
                <a:lnTo>
                  <a:pt x="66196" y="34600"/>
                </a:lnTo>
                <a:lnTo>
                  <a:pt x="35285" y="10795"/>
                </a:lnTo>
                <a:close/>
              </a:path>
              <a:path w="3234690" h="2493009">
                <a:moveTo>
                  <a:pt x="32385" y="10795"/>
                </a:moveTo>
                <a:lnTo>
                  <a:pt x="18669" y="28448"/>
                </a:lnTo>
                <a:lnTo>
                  <a:pt x="40732" y="31304"/>
                </a:lnTo>
                <a:lnTo>
                  <a:pt x="32385" y="10795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10778" y="5790996"/>
            <a:ext cx="19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spc="-7" baseline="-16975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79942" y="5992164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BA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09358" y="5739790"/>
            <a:ext cx="361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spc="-7" baseline="13888" dirty="0">
                <a:latin typeface="Calibri"/>
                <a:cs typeface="Calibri"/>
              </a:rPr>
              <a:t>a</a:t>
            </a:r>
            <a:r>
              <a:rPr sz="1800" i="1" spc="7" baseline="46296" dirty="0">
                <a:latin typeface="Calibri"/>
                <a:cs typeface="Calibri"/>
              </a:rPr>
              <a:t>t</a:t>
            </a:r>
            <a:r>
              <a:rPr sz="1200" spc="-20" dirty="0">
                <a:latin typeface="Calibri"/>
                <a:cs typeface="Calibri"/>
              </a:rPr>
              <a:t>BA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51653" y="4039361"/>
            <a:ext cx="1050925" cy="1411605"/>
          </a:xfrm>
          <a:custGeom>
            <a:avLst/>
            <a:gdLst/>
            <a:ahLst/>
            <a:cxnLst/>
            <a:rect l="l" t="t" r="r" b="b"/>
            <a:pathLst>
              <a:path w="1050925" h="1411604">
                <a:moveTo>
                  <a:pt x="30611" y="41276"/>
                </a:moveTo>
                <a:lnTo>
                  <a:pt x="33413" y="66895"/>
                </a:lnTo>
                <a:lnTo>
                  <a:pt x="1029970" y="1411605"/>
                </a:lnTo>
                <a:lnTo>
                  <a:pt x="1050798" y="1396111"/>
                </a:lnTo>
                <a:lnTo>
                  <a:pt x="54244" y="51405"/>
                </a:lnTo>
                <a:lnTo>
                  <a:pt x="30611" y="41276"/>
                </a:lnTo>
                <a:close/>
              </a:path>
              <a:path w="1050925" h="1411604">
                <a:moveTo>
                  <a:pt x="0" y="0"/>
                </a:moveTo>
                <a:lnTo>
                  <a:pt x="12192" y="111506"/>
                </a:lnTo>
                <a:lnTo>
                  <a:pt x="13081" y="118618"/>
                </a:lnTo>
                <a:lnTo>
                  <a:pt x="19431" y="123698"/>
                </a:lnTo>
                <a:lnTo>
                  <a:pt x="33655" y="122174"/>
                </a:lnTo>
                <a:lnTo>
                  <a:pt x="38735" y="115696"/>
                </a:lnTo>
                <a:lnTo>
                  <a:pt x="37973" y="108585"/>
                </a:lnTo>
                <a:lnTo>
                  <a:pt x="33413" y="66895"/>
                </a:lnTo>
                <a:lnTo>
                  <a:pt x="4825" y="28320"/>
                </a:lnTo>
                <a:lnTo>
                  <a:pt x="25654" y="12826"/>
                </a:lnTo>
                <a:lnTo>
                  <a:pt x="29929" y="12826"/>
                </a:lnTo>
                <a:lnTo>
                  <a:pt x="0" y="0"/>
                </a:lnTo>
                <a:close/>
              </a:path>
              <a:path w="1050925" h="1411604">
                <a:moveTo>
                  <a:pt x="29929" y="12826"/>
                </a:moveTo>
                <a:lnTo>
                  <a:pt x="25654" y="12826"/>
                </a:lnTo>
                <a:lnTo>
                  <a:pt x="54244" y="51405"/>
                </a:lnTo>
                <a:lnTo>
                  <a:pt x="99441" y="70738"/>
                </a:lnTo>
                <a:lnTo>
                  <a:pt x="107061" y="67690"/>
                </a:lnTo>
                <a:lnTo>
                  <a:pt x="109855" y="61213"/>
                </a:lnTo>
                <a:lnTo>
                  <a:pt x="112649" y="54610"/>
                </a:lnTo>
                <a:lnTo>
                  <a:pt x="109600" y="46989"/>
                </a:lnTo>
                <a:lnTo>
                  <a:pt x="29929" y="12826"/>
                </a:lnTo>
                <a:close/>
              </a:path>
              <a:path w="1050925" h="1411604">
                <a:moveTo>
                  <a:pt x="25654" y="12826"/>
                </a:moveTo>
                <a:lnTo>
                  <a:pt x="4825" y="28320"/>
                </a:lnTo>
                <a:lnTo>
                  <a:pt x="33413" y="66895"/>
                </a:lnTo>
                <a:lnTo>
                  <a:pt x="30611" y="41276"/>
                </a:lnTo>
                <a:lnTo>
                  <a:pt x="10160" y="32512"/>
                </a:lnTo>
                <a:lnTo>
                  <a:pt x="28194" y="19176"/>
                </a:lnTo>
                <a:lnTo>
                  <a:pt x="30359" y="19176"/>
                </a:lnTo>
                <a:lnTo>
                  <a:pt x="25654" y="12826"/>
                </a:lnTo>
                <a:close/>
              </a:path>
              <a:path w="1050925" h="1411604">
                <a:moveTo>
                  <a:pt x="30359" y="19176"/>
                </a:moveTo>
                <a:lnTo>
                  <a:pt x="28194" y="19176"/>
                </a:lnTo>
                <a:lnTo>
                  <a:pt x="30611" y="41276"/>
                </a:lnTo>
                <a:lnTo>
                  <a:pt x="54244" y="51405"/>
                </a:lnTo>
                <a:lnTo>
                  <a:pt x="30359" y="19176"/>
                </a:lnTo>
                <a:close/>
              </a:path>
              <a:path w="1050925" h="1411604">
                <a:moveTo>
                  <a:pt x="28194" y="19176"/>
                </a:moveTo>
                <a:lnTo>
                  <a:pt x="10160" y="32512"/>
                </a:lnTo>
                <a:lnTo>
                  <a:pt x="30611" y="41276"/>
                </a:lnTo>
                <a:lnTo>
                  <a:pt x="28194" y="1917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34736" y="4615433"/>
            <a:ext cx="14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2084" y="4748021"/>
            <a:ext cx="108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24832" y="3904869"/>
            <a:ext cx="19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b'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53761" y="4020058"/>
            <a:ext cx="3775710" cy="1474470"/>
          </a:xfrm>
          <a:custGeom>
            <a:avLst/>
            <a:gdLst/>
            <a:ahLst/>
            <a:cxnLst/>
            <a:rect l="l" t="t" r="r" b="b"/>
            <a:pathLst>
              <a:path w="3775709" h="1474470">
                <a:moveTo>
                  <a:pt x="73311" y="33497"/>
                </a:moveTo>
                <a:lnTo>
                  <a:pt x="47986" y="37663"/>
                </a:lnTo>
                <a:lnTo>
                  <a:pt x="64046" y="57630"/>
                </a:lnTo>
                <a:lnTo>
                  <a:pt x="3766058" y="1473962"/>
                </a:lnTo>
                <a:lnTo>
                  <a:pt x="3775329" y="1449705"/>
                </a:lnTo>
                <a:lnTo>
                  <a:pt x="73311" y="33497"/>
                </a:lnTo>
                <a:close/>
              </a:path>
              <a:path w="3775709" h="1474470">
                <a:moveTo>
                  <a:pt x="117728" y="0"/>
                </a:moveTo>
                <a:lnTo>
                  <a:pt x="0" y="19304"/>
                </a:lnTo>
                <a:lnTo>
                  <a:pt x="70230" y="106680"/>
                </a:lnTo>
                <a:lnTo>
                  <a:pt x="74675" y="112268"/>
                </a:lnTo>
                <a:lnTo>
                  <a:pt x="82930" y="113157"/>
                </a:lnTo>
                <a:lnTo>
                  <a:pt x="88518" y="108712"/>
                </a:lnTo>
                <a:lnTo>
                  <a:pt x="93979" y="104140"/>
                </a:lnTo>
                <a:lnTo>
                  <a:pt x="94868" y="96012"/>
                </a:lnTo>
                <a:lnTo>
                  <a:pt x="90424" y="90424"/>
                </a:lnTo>
                <a:lnTo>
                  <a:pt x="64046" y="57630"/>
                </a:lnTo>
                <a:lnTo>
                  <a:pt x="19303" y="40513"/>
                </a:lnTo>
                <a:lnTo>
                  <a:pt x="28575" y="16383"/>
                </a:lnTo>
                <a:lnTo>
                  <a:pt x="126307" y="16383"/>
                </a:lnTo>
                <a:lnTo>
                  <a:pt x="125475" y="11811"/>
                </a:lnTo>
                <a:lnTo>
                  <a:pt x="124333" y="4699"/>
                </a:lnTo>
                <a:lnTo>
                  <a:pt x="117728" y="0"/>
                </a:lnTo>
                <a:close/>
              </a:path>
              <a:path w="3775709" h="1474470">
                <a:moveTo>
                  <a:pt x="28575" y="16383"/>
                </a:moveTo>
                <a:lnTo>
                  <a:pt x="19303" y="40513"/>
                </a:lnTo>
                <a:lnTo>
                  <a:pt x="64046" y="57630"/>
                </a:lnTo>
                <a:lnTo>
                  <a:pt x="50891" y="41275"/>
                </a:lnTo>
                <a:lnTo>
                  <a:pt x="26035" y="41275"/>
                </a:lnTo>
                <a:lnTo>
                  <a:pt x="34036" y="20320"/>
                </a:lnTo>
                <a:lnTo>
                  <a:pt x="38866" y="20320"/>
                </a:lnTo>
                <a:lnTo>
                  <a:pt x="28575" y="16383"/>
                </a:lnTo>
                <a:close/>
              </a:path>
              <a:path w="3775709" h="1474470">
                <a:moveTo>
                  <a:pt x="34036" y="20320"/>
                </a:moveTo>
                <a:lnTo>
                  <a:pt x="26035" y="41275"/>
                </a:lnTo>
                <a:lnTo>
                  <a:pt x="47986" y="37663"/>
                </a:lnTo>
                <a:lnTo>
                  <a:pt x="34036" y="20320"/>
                </a:lnTo>
                <a:close/>
              </a:path>
              <a:path w="3775709" h="1474470">
                <a:moveTo>
                  <a:pt x="47986" y="37663"/>
                </a:moveTo>
                <a:lnTo>
                  <a:pt x="26035" y="41275"/>
                </a:lnTo>
                <a:lnTo>
                  <a:pt x="50891" y="41275"/>
                </a:lnTo>
                <a:lnTo>
                  <a:pt x="47986" y="37663"/>
                </a:lnTo>
                <a:close/>
              </a:path>
              <a:path w="3775709" h="1474470">
                <a:moveTo>
                  <a:pt x="38866" y="20320"/>
                </a:moveTo>
                <a:lnTo>
                  <a:pt x="34036" y="20320"/>
                </a:lnTo>
                <a:lnTo>
                  <a:pt x="47986" y="37663"/>
                </a:lnTo>
                <a:lnTo>
                  <a:pt x="73311" y="33497"/>
                </a:lnTo>
                <a:lnTo>
                  <a:pt x="38866" y="20320"/>
                </a:lnTo>
                <a:close/>
              </a:path>
              <a:path w="3775709" h="1474470">
                <a:moveTo>
                  <a:pt x="126307" y="16383"/>
                </a:moveTo>
                <a:lnTo>
                  <a:pt x="28575" y="16383"/>
                </a:lnTo>
                <a:lnTo>
                  <a:pt x="73311" y="33497"/>
                </a:lnTo>
                <a:lnTo>
                  <a:pt x="121920" y="25527"/>
                </a:lnTo>
                <a:lnTo>
                  <a:pt x="126746" y="18796"/>
                </a:lnTo>
                <a:lnTo>
                  <a:pt x="126307" y="1638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85229" y="4285869"/>
            <a:ext cx="14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02577" y="4418457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BA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24000" y="6019800"/>
            <a:ext cx="1876044" cy="428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283067" y="6400749"/>
            <a:ext cx="33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2700" i="1" baseline="1543" dirty="0">
                <a:latin typeface="Calibri"/>
                <a:cs typeface="Calibri"/>
              </a:rPr>
              <a:t>x</a:t>
            </a:r>
            <a:r>
              <a:rPr sz="2700" i="1" spc="-179" baseline="1543" dirty="0">
                <a:latin typeface="Calibri"/>
                <a:cs typeface="Calibri"/>
              </a:rPr>
              <a:t> </a:t>
            </a: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96920"/>
            <a:ext cx="8637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dirty="0"/>
              <a:t>1.	</a:t>
            </a:r>
            <a:r>
              <a:rPr spc="-20" dirty="0"/>
              <a:t>First </a:t>
            </a:r>
            <a:r>
              <a:rPr spc="-5" dirty="0"/>
              <a:t>of </a:t>
            </a:r>
            <a:r>
              <a:rPr dirty="0"/>
              <a:t>all </a:t>
            </a:r>
            <a:r>
              <a:rPr spc="-15" dirty="0"/>
              <a:t>draw </a:t>
            </a:r>
            <a:r>
              <a:rPr dirty="0"/>
              <a:t>the </a:t>
            </a:r>
            <a:r>
              <a:rPr spc="-5" dirty="0"/>
              <a:t>space diagram, </a:t>
            </a:r>
            <a:r>
              <a:rPr spc="-15" dirty="0"/>
              <a:t>to </a:t>
            </a:r>
            <a:r>
              <a:rPr spc="-5" dirty="0"/>
              <a:t>some suitable scale; </a:t>
            </a:r>
            <a:r>
              <a:rPr dirty="0"/>
              <a:t>as </a:t>
            </a:r>
            <a:r>
              <a:rPr spc="-5" dirty="0"/>
              <a:t>shown </a:t>
            </a:r>
            <a:r>
              <a:rPr dirty="0"/>
              <a:t>in Fig.</a:t>
            </a:r>
            <a:r>
              <a:rPr spc="114" dirty="0"/>
              <a:t> </a:t>
            </a:r>
            <a:r>
              <a:rPr spc="5" dirty="0"/>
              <a:t>(</a:t>
            </a:r>
            <a:r>
              <a:rPr i="1" spc="5" dirty="0">
                <a:latin typeface="Calibri"/>
                <a:cs typeface="Calibri"/>
              </a:rPr>
              <a:t>a).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5719"/>
            <a:ext cx="911199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41119"/>
            <a:ext cx="9013487" cy="1354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3230879"/>
            <a:ext cx="3169920" cy="1996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6256"/>
            <a:ext cx="3420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85" dirty="0">
                <a:latin typeface="Calibri"/>
                <a:cs typeface="Calibri"/>
              </a:rPr>
              <a:t>To </a:t>
            </a:r>
            <a:r>
              <a:rPr b="1" spc="-20" dirty="0">
                <a:latin typeface="Calibri"/>
                <a:cs typeface="Calibri"/>
              </a:rPr>
              <a:t>Draw Velocity </a:t>
            </a:r>
            <a:r>
              <a:rPr b="1" spc="-25" dirty="0">
                <a:latin typeface="Calibri"/>
                <a:cs typeface="Calibri"/>
              </a:rPr>
              <a:t>Vector</a:t>
            </a:r>
            <a:r>
              <a:rPr b="1" spc="8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polygon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381711"/>
            <a:ext cx="8905875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Draw </a:t>
            </a:r>
            <a:r>
              <a:rPr sz="2000" spc="-10" dirty="0">
                <a:latin typeface="Calibri"/>
                <a:cs typeface="Calibri"/>
              </a:rPr>
              <a:t>vector </a:t>
            </a:r>
            <a:r>
              <a:rPr sz="2000" i="1" dirty="0">
                <a:latin typeface="Calibri"/>
                <a:cs typeface="Calibri"/>
              </a:rPr>
              <a:t>ob </a:t>
            </a:r>
            <a:r>
              <a:rPr sz="2000" i="1" spc="-5" dirty="0">
                <a:latin typeface="Calibri"/>
                <a:cs typeface="Calibri"/>
              </a:rPr>
              <a:t>perpendicular </a:t>
            </a:r>
            <a:r>
              <a:rPr sz="2000" i="1" spc="-10" dirty="0">
                <a:latin typeface="Calibri"/>
                <a:cs typeface="Calibri"/>
              </a:rPr>
              <a:t>to </a:t>
            </a:r>
            <a:r>
              <a:rPr sz="2000" i="1" spc="-20" dirty="0">
                <a:latin typeface="Calibri"/>
                <a:cs typeface="Calibri"/>
              </a:rPr>
              <a:t>BO, </a:t>
            </a:r>
            <a:r>
              <a:rPr sz="2000" i="1" spc="-10" dirty="0">
                <a:latin typeface="Calibri"/>
                <a:cs typeface="Calibri"/>
              </a:rPr>
              <a:t>to </a:t>
            </a:r>
            <a:r>
              <a:rPr sz="2000" i="1" spc="-5" dirty="0">
                <a:latin typeface="Calibri"/>
                <a:cs typeface="Calibri"/>
              </a:rPr>
              <a:t>some </a:t>
            </a:r>
            <a:r>
              <a:rPr sz="2000" i="1" spc="-10" dirty="0">
                <a:latin typeface="Calibri"/>
                <a:cs typeface="Calibri"/>
              </a:rPr>
              <a:t>suitable scale, to </a:t>
            </a:r>
            <a:r>
              <a:rPr sz="2000" i="1" spc="-5" dirty="0">
                <a:latin typeface="Calibri"/>
                <a:cs typeface="Calibri"/>
              </a:rPr>
              <a:t>represent </a:t>
            </a:r>
            <a:r>
              <a:rPr sz="2000" i="1" dirty="0">
                <a:latin typeface="Calibri"/>
                <a:cs typeface="Calibri"/>
              </a:rPr>
              <a:t>the  </a:t>
            </a:r>
            <a:r>
              <a:rPr sz="2000" i="1" spc="-5" dirty="0">
                <a:latin typeface="Calibri"/>
                <a:cs typeface="Calibri"/>
              </a:rPr>
              <a:t>velocity of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dirty="0">
                <a:latin typeface="Calibri"/>
                <a:cs typeface="Calibri"/>
              </a:rPr>
              <a:t>respect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O or </a:t>
            </a:r>
            <a:r>
              <a:rPr sz="2000" i="1" spc="-5" dirty="0">
                <a:latin typeface="Calibri"/>
                <a:cs typeface="Calibri"/>
              </a:rPr>
              <a:t>simply velocity of </a:t>
            </a:r>
            <a:r>
              <a:rPr sz="2000" i="1" dirty="0">
                <a:latin typeface="Calibri"/>
                <a:cs typeface="Calibri"/>
              </a:rPr>
              <a:t>B i.e. </a:t>
            </a:r>
            <a:r>
              <a:rPr sz="2000" i="1" spc="5" dirty="0">
                <a:latin typeface="Calibri"/>
                <a:cs typeface="Calibri"/>
              </a:rPr>
              <a:t>v</a:t>
            </a:r>
            <a:r>
              <a:rPr sz="1950" spc="7" baseline="-21367" dirty="0">
                <a:latin typeface="Calibri"/>
                <a:cs typeface="Calibri"/>
              </a:rPr>
              <a:t>BO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i="1" spc="-5" dirty="0">
                <a:latin typeface="Calibri"/>
                <a:cs typeface="Calibri"/>
              </a:rPr>
              <a:t>v</a:t>
            </a:r>
            <a:r>
              <a:rPr sz="1950" spc="-7" baseline="-21367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, such that </a:t>
            </a:r>
            <a:r>
              <a:rPr sz="2000" spc="-10" dirty="0">
                <a:latin typeface="Calibri"/>
                <a:cs typeface="Calibri"/>
              </a:rPr>
              <a:t>vector  </a:t>
            </a:r>
            <a:r>
              <a:rPr sz="2000" i="1" spc="-5" dirty="0">
                <a:latin typeface="Calibri"/>
                <a:cs typeface="Calibri"/>
              </a:rPr>
              <a:t>ob </a:t>
            </a:r>
            <a:r>
              <a:rPr sz="2000" i="1" dirty="0">
                <a:latin typeface="Calibri"/>
                <a:cs typeface="Calibri"/>
              </a:rPr>
              <a:t>= </a:t>
            </a:r>
            <a:r>
              <a:rPr sz="2000" i="1" spc="5" dirty="0">
                <a:latin typeface="Calibri"/>
                <a:cs typeface="Calibri"/>
              </a:rPr>
              <a:t>v</a:t>
            </a:r>
            <a:r>
              <a:rPr sz="1950" spc="7" baseline="-21367" dirty="0">
                <a:latin typeface="Calibri"/>
                <a:cs typeface="Calibri"/>
              </a:rPr>
              <a:t>BO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i="1" dirty="0">
                <a:latin typeface="Calibri"/>
                <a:cs typeface="Calibri"/>
              </a:rPr>
              <a:t>v</a:t>
            </a:r>
            <a:r>
              <a:rPr sz="1950" baseline="-21367" dirty="0">
                <a:latin typeface="Calibri"/>
                <a:cs typeface="Calibri"/>
              </a:rPr>
              <a:t>B </a:t>
            </a:r>
            <a:r>
              <a:rPr sz="2000" dirty="0">
                <a:latin typeface="Calibri"/>
                <a:cs typeface="Calibri"/>
              </a:rPr>
              <a:t>= 4.713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m/s</a:t>
            </a:r>
            <a:endParaRPr sz="2000">
              <a:latin typeface="Calibri"/>
              <a:cs typeface="Calibri"/>
            </a:endParaRPr>
          </a:p>
          <a:p>
            <a:pPr marL="469900" marR="155575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0" dirty="0">
                <a:latin typeface="Calibri"/>
                <a:cs typeface="Calibri"/>
              </a:rPr>
              <a:t>point </a:t>
            </a:r>
            <a:r>
              <a:rPr sz="2000" i="1" spc="-5" dirty="0">
                <a:latin typeface="Calibri"/>
                <a:cs typeface="Calibri"/>
              </a:rPr>
              <a:t>b, draw vector </a:t>
            </a:r>
            <a:r>
              <a:rPr sz="2000" i="1" dirty="0">
                <a:latin typeface="Calibri"/>
                <a:cs typeface="Calibri"/>
              </a:rPr>
              <a:t>ba </a:t>
            </a:r>
            <a:r>
              <a:rPr sz="2000" i="1" spc="-5" dirty="0">
                <a:latin typeface="Calibri"/>
                <a:cs typeface="Calibri"/>
              </a:rPr>
              <a:t>perpendicular </a:t>
            </a:r>
            <a:r>
              <a:rPr sz="2000" i="1" spc="-15" dirty="0">
                <a:latin typeface="Calibri"/>
                <a:cs typeface="Calibri"/>
              </a:rPr>
              <a:t>to BA to </a:t>
            </a:r>
            <a:r>
              <a:rPr sz="2000" i="1" spc="-5" dirty="0">
                <a:latin typeface="Calibri"/>
                <a:cs typeface="Calibri"/>
              </a:rPr>
              <a:t>represent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velocity of </a:t>
            </a:r>
            <a:r>
              <a:rPr sz="2000" i="1" dirty="0">
                <a:latin typeface="Calibri"/>
                <a:cs typeface="Calibri"/>
              </a:rPr>
              <a:t>A 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respect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B i.e. </a:t>
            </a:r>
            <a:r>
              <a:rPr sz="2000" i="1" spc="5" dirty="0">
                <a:latin typeface="Calibri"/>
                <a:cs typeface="Calibri"/>
              </a:rPr>
              <a:t>v</a:t>
            </a:r>
            <a:r>
              <a:rPr sz="1950" spc="7" baseline="-21367" dirty="0">
                <a:latin typeface="Calibri"/>
                <a:cs typeface="Calibri"/>
              </a:rPr>
              <a:t>AB </a:t>
            </a:r>
            <a:r>
              <a:rPr sz="2000" dirty="0">
                <a:latin typeface="Calibri"/>
                <a:cs typeface="Calibri"/>
              </a:rPr>
              <a:t>, and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0" dirty="0">
                <a:latin typeface="Calibri"/>
                <a:cs typeface="Calibri"/>
              </a:rPr>
              <a:t>point </a:t>
            </a:r>
            <a:r>
              <a:rPr sz="2000" i="1" dirty="0">
                <a:latin typeface="Calibri"/>
                <a:cs typeface="Calibri"/>
              </a:rPr>
              <a:t>o </a:t>
            </a:r>
            <a:r>
              <a:rPr sz="2000" i="1" spc="-5" dirty="0">
                <a:latin typeface="Calibri"/>
                <a:cs typeface="Calibri"/>
              </a:rPr>
              <a:t>draw vector </a:t>
            </a:r>
            <a:r>
              <a:rPr sz="2000" i="1" dirty="0">
                <a:latin typeface="Calibri"/>
                <a:cs typeface="Calibri"/>
              </a:rPr>
              <a:t>oa </a:t>
            </a:r>
            <a:r>
              <a:rPr sz="2000" i="1" spc="-5" dirty="0">
                <a:latin typeface="Calibri"/>
                <a:cs typeface="Calibri"/>
              </a:rPr>
              <a:t>parallel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motion  </a:t>
            </a:r>
            <a:r>
              <a:rPr sz="2000" i="1" dirty="0">
                <a:latin typeface="Calibri"/>
                <a:cs typeface="Calibri"/>
              </a:rPr>
              <a:t>of A </a:t>
            </a:r>
            <a:r>
              <a:rPr sz="2000" i="1" spc="-5" dirty="0">
                <a:latin typeface="Calibri"/>
                <a:cs typeface="Calibri"/>
              </a:rPr>
              <a:t>(which </a:t>
            </a:r>
            <a:r>
              <a:rPr sz="2000" i="1" dirty="0">
                <a:latin typeface="Calibri"/>
                <a:cs typeface="Calibri"/>
              </a:rPr>
              <a:t>is </a:t>
            </a:r>
            <a:r>
              <a:rPr sz="2000" i="1" spc="-5" dirty="0">
                <a:latin typeface="Calibri"/>
                <a:cs typeface="Calibri"/>
              </a:rPr>
              <a:t>along </a:t>
            </a:r>
            <a:r>
              <a:rPr sz="2000" i="1" spc="-20" dirty="0">
                <a:latin typeface="Calibri"/>
                <a:cs typeface="Calibri"/>
              </a:rPr>
              <a:t>AO) </a:t>
            </a:r>
            <a:r>
              <a:rPr sz="2000" spc="-10" dirty="0">
                <a:latin typeface="Calibri"/>
                <a:cs typeface="Calibri"/>
              </a:rPr>
              <a:t>to represent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velocity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i="1" dirty="0">
                <a:latin typeface="Calibri"/>
                <a:cs typeface="Calibri"/>
              </a:rPr>
              <a:t>A i.e. </a:t>
            </a:r>
            <a:r>
              <a:rPr sz="2000" i="1" spc="5" dirty="0">
                <a:latin typeface="Calibri"/>
                <a:cs typeface="Calibri"/>
              </a:rPr>
              <a:t>v</a:t>
            </a:r>
            <a:r>
              <a:rPr sz="1950" spc="7" baseline="-21367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vectors </a:t>
            </a:r>
            <a:r>
              <a:rPr sz="2000" i="1" dirty="0">
                <a:latin typeface="Calibri"/>
                <a:cs typeface="Calibri"/>
              </a:rPr>
              <a:t>ba and  oa </a:t>
            </a:r>
            <a:r>
              <a:rPr sz="2000" i="1" spc="-5" dirty="0">
                <a:latin typeface="Calibri"/>
                <a:cs typeface="Calibri"/>
              </a:rPr>
              <a:t>intersect at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measurement, </a:t>
            </a:r>
            <a:r>
              <a:rPr sz="2000" spc="-1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find that </a:t>
            </a:r>
            <a:r>
              <a:rPr sz="2000" spc="-10" dirty="0">
                <a:latin typeface="Calibri"/>
                <a:cs typeface="Calibri"/>
              </a:rPr>
              <a:t>velocity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dirty="0">
                <a:latin typeface="Calibri"/>
                <a:cs typeface="Calibri"/>
              </a:rPr>
              <a:t>respect </a:t>
            </a:r>
            <a:r>
              <a:rPr sz="2000" i="1" spc="-15" dirty="0">
                <a:latin typeface="Calibri"/>
                <a:cs typeface="Calibri"/>
              </a:rPr>
              <a:t>to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B,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8126" y="4725161"/>
            <a:ext cx="1456690" cy="1305560"/>
          </a:xfrm>
          <a:custGeom>
            <a:avLst/>
            <a:gdLst/>
            <a:ahLst/>
            <a:cxnLst/>
            <a:rect l="l" t="t" r="r" b="b"/>
            <a:pathLst>
              <a:path w="1456689" h="1305560">
                <a:moveTo>
                  <a:pt x="1418071" y="34316"/>
                </a:moveTo>
                <a:lnTo>
                  <a:pt x="1393044" y="39437"/>
                </a:lnTo>
                <a:lnTo>
                  <a:pt x="0" y="1285748"/>
                </a:lnTo>
                <a:lnTo>
                  <a:pt x="17272" y="1305052"/>
                </a:lnTo>
                <a:lnTo>
                  <a:pt x="1410112" y="58924"/>
                </a:lnTo>
                <a:lnTo>
                  <a:pt x="1418071" y="34316"/>
                </a:lnTo>
                <a:close/>
              </a:path>
              <a:path w="1456689" h="1305560">
                <a:moveTo>
                  <a:pt x="1454009" y="7493"/>
                </a:moveTo>
                <a:lnTo>
                  <a:pt x="1428750" y="7493"/>
                </a:lnTo>
                <a:lnTo>
                  <a:pt x="1446022" y="26796"/>
                </a:lnTo>
                <a:lnTo>
                  <a:pt x="1410112" y="58924"/>
                </a:lnTo>
                <a:lnTo>
                  <a:pt x="1397253" y="98679"/>
                </a:lnTo>
                <a:lnTo>
                  <a:pt x="1395095" y="105537"/>
                </a:lnTo>
                <a:lnTo>
                  <a:pt x="1398777" y="112902"/>
                </a:lnTo>
                <a:lnTo>
                  <a:pt x="1412494" y="117220"/>
                </a:lnTo>
                <a:lnTo>
                  <a:pt x="1419733" y="113537"/>
                </a:lnTo>
                <a:lnTo>
                  <a:pt x="1421891" y="106680"/>
                </a:lnTo>
                <a:lnTo>
                  <a:pt x="1454009" y="7493"/>
                </a:lnTo>
                <a:close/>
              </a:path>
              <a:path w="1456689" h="1305560">
                <a:moveTo>
                  <a:pt x="1433749" y="13081"/>
                </a:moveTo>
                <a:lnTo>
                  <a:pt x="1424939" y="13081"/>
                </a:lnTo>
                <a:lnTo>
                  <a:pt x="1439926" y="29844"/>
                </a:lnTo>
                <a:lnTo>
                  <a:pt x="1418071" y="34316"/>
                </a:lnTo>
                <a:lnTo>
                  <a:pt x="1410112" y="58924"/>
                </a:lnTo>
                <a:lnTo>
                  <a:pt x="1446022" y="26796"/>
                </a:lnTo>
                <a:lnTo>
                  <a:pt x="1433749" y="13081"/>
                </a:lnTo>
                <a:close/>
              </a:path>
              <a:path w="1456689" h="1305560">
                <a:moveTo>
                  <a:pt x="1456436" y="0"/>
                </a:moveTo>
                <a:lnTo>
                  <a:pt x="1339596" y="23875"/>
                </a:lnTo>
                <a:lnTo>
                  <a:pt x="1335024" y="30733"/>
                </a:lnTo>
                <a:lnTo>
                  <a:pt x="1336421" y="37718"/>
                </a:lnTo>
                <a:lnTo>
                  <a:pt x="1337945" y="44704"/>
                </a:lnTo>
                <a:lnTo>
                  <a:pt x="1344802" y="49275"/>
                </a:lnTo>
                <a:lnTo>
                  <a:pt x="1393044" y="39437"/>
                </a:lnTo>
                <a:lnTo>
                  <a:pt x="1428750" y="7493"/>
                </a:lnTo>
                <a:lnTo>
                  <a:pt x="1454009" y="7493"/>
                </a:lnTo>
                <a:lnTo>
                  <a:pt x="1456436" y="0"/>
                </a:lnTo>
                <a:close/>
              </a:path>
              <a:path w="1456689" h="1305560">
                <a:moveTo>
                  <a:pt x="1428750" y="7493"/>
                </a:moveTo>
                <a:lnTo>
                  <a:pt x="1393044" y="39437"/>
                </a:lnTo>
                <a:lnTo>
                  <a:pt x="1418071" y="34316"/>
                </a:lnTo>
                <a:lnTo>
                  <a:pt x="1424939" y="13081"/>
                </a:lnTo>
                <a:lnTo>
                  <a:pt x="1433749" y="13081"/>
                </a:lnTo>
                <a:lnTo>
                  <a:pt x="1428750" y="7493"/>
                </a:lnTo>
                <a:close/>
              </a:path>
              <a:path w="1456689" h="1305560">
                <a:moveTo>
                  <a:pt x="1424939" y="13081"/>
                </a:moveTo>
                <a:lnTo>
                  <a:pt x="1418071" y="34316"/>
                </a:lnTo>
                <a:lnTo>
                  <a:pt x="1439926" y="29844"/>
                </a:lnTo>
                <a:lnTo>
                  <a:pt x="1424939" y="1308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1989" y="4722240"/>
            <a:ext cx="352425" cy="1298575"/>
          </a:xfrm>
          <a:custGeom>
            <a:avLst/>
            <a:gdLst/>
            <a:ahLst/>
            <a:cxnLst/>
            <a:rect l="l" t="t" r="r" b="b"/>
            <a:pathLst>
              <a:path w="352425" h="1298575">
                <a:moveTo>
                  <a:pt x="245872" y="1193761"/>
                </a:moveTo>
                <a:lnTo>
                  <a:pt x="235458" y="1203604"/>
                </a:lnTo>
                <a:lnTo>
                  <a:pt x="235203" y="1211808"/>
                </a:lnTo>
                <a:lnTo>
                  <a:pt x="317373" y="1298384"/>
                </a:lnTo>
                <a:lnTo>
                  <a:pt x="324136" y="1276324"/>
                </a:lnTo>
                <a:lnTo>
                  <a:pt x="298831" y="1276324"/>
                </a:lnTo>
                <a:lnTo>
                  <a:pt x="287836" y="1229581"/>
                </a:lnTo>
                <a:lnTo>
                  <a:pt x="254000" y="1193977"/>
                </a:lnTo>
                <a:lnTo>
                  <a:pt x="245872" y="1193761"/>
                </a:lnTo>
                <a:close/>
              </a:path>
              <a:path w="352425" h="1298575">
                <a:moveTo>
                  <a:pt x="287836" y="1229581"/>
                </a:moveTo>
                <a:lnTo>
                  <a:pt x="298831" y="1276324"/>
                </a:lnTo>
                <a:lnTo>
                  <a:pt x="324103" y="1270393"/>
                </a:lnTo>
                <a:lnTo>
                  <a:pt x="323909" y="1269568"/>
                </a:lnTo>
                <a:lnTo>
                  <a:pt x="299085" y="1269568"/>
                </a:lnTo>
                <a:lnTo>
                  <a:pt x="305612" y="1248305"/>
                </a:lnTo>
                <a:lnTo>
                  <a:pt x="287836" y="1229581"/>
                </a:lnTo>
                <a:close/>
              </a:path>
              <a:path w="352425" h="1298575">
                <a:moveTo>
                  <a:pt x="334772" y="1172832"/>
                </a:moveTo>
                <a:lnTo>
                  <a:pt x="327533" y="1176680"/>
                </a:lnTo>
                <a:lnTo>
                  <a:pt x="325500" y="1183525"/>
                </a:lnTo>
                <a:lnTo>
                  <a:pt x="313137" y="1223794"/>
                </a:lnTo>
                <a:lnTo>
                  <a:pt x="324103" y="1270393"/>
                </a:lnTo>
                <a:lnTo>
                  <a:pt x="298831" y="1276324"/>
                </a:lnTo>
                <a:lnTo>
                  <a:pt x="324136" y="1276324"/>
                </a:lnTo>
                <a:lnTo>
                  <a:pt x="350265" y="1191107"/>
                </a:lnTo>
                <a:lnTo>
                  <a:pt x="352298" y="1184262"/>
                </a:lnTo>
                <a:lnTo>
                  <a:pt x="348488" y="1177023"/>
                </a:lnTo>
                <a:lnTo>
                  <a:pt x="334772" y="1172832"/>
                </a:lnTo>
                <a:close/>
              </a:path>
              <a:path w="352425" h="1298575">
                <a:moveTo>
                  <a:pt x="305612" y="1248305"/>
                </a:moveTo>
                <a:lnTo>
                  <a:pt x="299085" y="1269568"/>
                </a:lnTo>
                <a:lnTo>
                  <a:pt x="320928" y="1264437"/>
                </a:lnTo>
                <a:lnTo>
                  <a:pt x="305612" y="1248305"/>
                </a:lnTo>
                <a:close/>
              </a:path>
              <a:path w="352425" h="1298575">
                <a:moveTo>
                  <a:pt x="313137" y="1223794"/>
                </a:moveTo>
                <a:lnTo>
                  <a:pt x="305612" y="1248305"/>
                </a:lnTo>
                <a:lnTo>
                  <a:pt x="320928" y="1264437"/>
                </a:lnTo>
                <a:lnTo>
                  <a:pt x="299085" y="1269568"/>
                </a:lnTo>
                <a:lnTo>
                  <a:pt x="323909" y="1269568"/>
                </a:lnTo>
                <a:lnTo>
                  <a:pt x="313137" y="1223794"/>
                </a:lnTo>
                <a:close/>
              </a:path>
              <a:path w="352425" h="1298575">
                <a:moveTo>
                  <a:pt x="25146" y="0"/>
                </a:moveTo>
                <a:lnTo>
                  <a:pt x="0" y="5841"/>
                </a:lnTo>
                <a:lnTo>
                  <a:pt x="287836" y="1229581"/>
                </a:lnTo>
                <a:lnTo>
                  <a:pt x="305612" y="1248305"/>
                </a:lnTo>
                <a:lnTo>
                  <a:pt x="313137" y="1223794"/>
                </a:lnTo>
                <a:lnTo>
                  <a:pt x="2514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22194" y="4438269"/>
            <a:ext cx="1518920" cy="119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5205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B</a:t>
            </a:r>
            <a:endParaRPr sz="1800" baseline="-20833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2700" i="1" baseline="13888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4857" y="5963030"/>
            <a:ext cx="1754505" cy="120650"/>
          </a:xfrm>
          <a:custGeom>
            <a:avLst/>
            <a:gdLst/>
            <a:ahLst/>
            <a:cxnLst/>
            <a:rect l="l" t="t" r="r" b="b"/>
            <a:pathLst>
              <a:path w="1754504" h="120650">
                <a:moveTo>
                  <a:pt x="1732140" y="45224"/>
                </a:moveTo>
                <a:lnTo>
                  <a:pt x="1728596" y="45224"/>
                </a:lnTo>
                <a:lnTo>
                  <a:pt x="1729232" y="71120"/>
                </a:lnTo>
                <a:lnTo>
                  <a:pt x="1681281" y="72321"/>
                </a:lnTo>
                <a:lnTo>
                  <a:pt x="1639443" y="98183"/>
                </a:lnTo>
                <a:lnTo>
                  <a:pt x="1637538" y="106159"/>
                </a:lnTo>
                <a:lnTo>
                  <a:pt x="1641220" y="112255"/>
                </a:lnTo>
                <a:lnTo>
                  <a:pt x="1645031" y="118338"/>
                </a:lnTo>
                <a:lnTo>
                  <a:pt x="1653032" y="120230"/>
                </a:lnTo>
                <a:lnTo>
                  <a:pt x="1754505" y="57531"/>
                </a:lnTo>
                <a:lnTo>
                  <a:pt x="1732140" y="45224"/>
                </a:lnTo>
                <a:close/>
              </a:path>
              <a:path w="1754504" h="120650">
                <a:moveTo>
                  <a:pt x="1680633" y="46425"/>
                </a:moveTo>
                <a:lnTo>
                  <a:pt x="0" y="88519"/>
                </a:lnTo>
                <a:lnTo>
                  <a:pt x="762" y="114414"/>
                </a:lnTo>
                <a:lnTo>
                  <a:pt x="1681281" y="72321"/>
                </a:lnTo>
                <a:lnTo>
                  <a:pt x="1703145" y="58805"/>
                </a:lnTo>
                <a:lnTo>
                  <a:pt x="1680633" y="46425"/>
                </a:lnTo>
                <a:close/>
              </a:path>
              <a:path w="1754504" h="120650">
                <a:moveTo>
                  <a:pt x="1703145" y="58805"/>
                </a:moveTo>
                <a:lnTo>
                  <a:pt x="1681281" y="72321"/>
                </a:lnTo>
                <a:lnTo>
                  <a:pt x="1729232" y="71120"/>
                </a:lnTo>
                <a:lnTo>
                  <a:pt x="1729192" y="69519"/>
                </a:lnTo>
                <a:lnTo>
                  <a:pt x="1722628" y="69519"/>
                </a:lnTo>
                <a:lnTo>
                  <a:pt x="1703145" y="58805"/>
                </a:lnTo>
                <a:close/>
              </a:path>
              <a:path w="1754504" h="120650">
                <a:moveTo>
                  <a:pt x="1721993" y="47155"/>
                </a:moveTo>
                <a:lnTo>
                  <a:pt x="1703145" y="58805"/>
                </a:lnTo>
                <a:lnTo>
                  <a:pt x="1722628" y="69519"/>
                </a:lnTo>
                <a:lnTo>
                  <a:pt x="1721993" y="47155"/>
                </a:lnTo>
                <a:close/>
              </a:path>
              <a:path w="1754504" h="120650">
                <a:moveTo>
                  <a:pt x="1728644" y="47155"/>
                </a:moveTo>
                <a:lnTo>
                  <a:pt x="1721993" y="47155"/>
                </a:lnTo>
                <a:lnTo>
                  <a:pt x="1722628" y="69519"/>
                </a:lnTo>
                <a:lnTo>
                  <a:pt x="1729192" y="69519"/>
                </a:lnTo>
                <a:lnTo>
                  <a:pt x="1728644" y="47155"/>
                </a:lnTo>
                <a:close/>
              </a:path>
              <a:path w="1754504" h="120650">
                <a:moveTo>
                  <a:pt x="1728596" y="45224"/>
                </a:moveTo>
                <a:lnTo>
                  <a:pt x="1680633" y="46425"/>
                </a:lnTo>
                <a:lnTo>
                  <a:pt x="1703145" y="58805"/>
                </a:lnTo>
                <a:lnTo>
                  <a:pt x="1721993" y="47155"/>
                </a:lnTo>
                <a:lnTo>
                  <a:pt x="1728644" y="47155"/>
                </a:lnTo>
                <a:lnTo>
                  <a:pt x="1728596" y="45224"/>
                </a:lnTo>
                <a:close/>
              </a:path>
              <a:path w="1754504" h="120650">
                <a:moveTo>
                  <a:pt x="1649983" y="0"/>
                </a:moveTo>
                <a:lnTo>
                  <a:pt x="1642109" y="2286"/>
                </a:lnTo>
                <a:lnTo>
                  <a:pt x="1635252" y="14820"/>
                </a:lnTo>
                <a:lnTo>
                  <a:pt x="1637538" y="22694"/>
                </a:lnTo>
                <a:lnTo>
                  <a:pt x="1680633" y="46425"/>
                </a:lnTo>
                <a:lnTo>
                  <a:pt x="1728596" y="45224"/>
                </a:lnTo>
                <a:lnTo>
                  <a:pt x="1732140" y="45224"/>
                </a:lnTo>
                <a:lnTo>
                  <a:pt x="164998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600" y="3014472"/>
            <a:ext cx="4876800" cy="829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200" y="4709159"/>
            <a:ext cx="3169919" cy="1996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17975" y="5943549"/>
            <a:ext cx="1352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0194" y="5955131"/>
            <a:ext cx="142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7375" y="6095949"/>
            <a:ext cx="21590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A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dirty="0"/>
              <a:t>4.	In </a:t>
            </a:r>
            <a:r>
              <a:rPr spc="-10" dirty="0"/>
              <a:t>order </a:t>
            </a:r>
            <a:r>
              <a:rPr spc="-15" dirty="0"/>
              <a:t>to </a:t>
            </a:r>
            <a:r>
              <a:rPr spc="-5" dirty="0"/>
              <a:t>find </a:t>
            </a:r>
            <a:r>
              <a:rPr dirty="0"/>
              <a:t>the </a:t>
            </a:r>
            <a:r>
              <a:rPr spc="-10" dirty="0"/>
              <a:t>velocity </a:t>
            </a:r>
            <a:r>
              <a:rPr spc="-5" dirty="0"/>
              <a:t>of </a:t>
            </a:r>
            <a:r>
              <a:rPr dirty="0"/>
              <a:t>the </a:t>
            </a:r>
            <a:r>
              <a:rPr spc="-5" dirty="0"/>
              <a:t>midpoint </a:t>
            </a:r>
            <a:r>
              <a:rPr i="1" dirty="0">
                <a:latin typeface="Calibri"/>
                <a:cs typeface="Calibri"/>
              </a:rPr>
              <a:t>D </a:t>
            </a:r>
            <a:r>
              <a:rPr i="1" spc="-5" dirty="0">
                <a:latin typeface="Calibri"/>
                <a:cs typeface="Calibri"/>
              </a:rPr>
              <a:t>of </a:t>
            </a:r>
            <a:r>
              <a:rPr i="1" dirty="0">
                <a:latin typeface="Calibri"/>
                <a:cs typeface="Calibri"/>
              </a:rPr>
              <a:t>the </a:t>
            </a:r>
            <a:r>
              <a:rPr i="1" spc="-5" dirty="0">
                <a:latin typeface="Calibri"/>
                <a:cs typeface="Calibri"/>
              </a:rPr>
              <a:t>connecting </a:t>
            </a:r>
            <a:r>
              <a:rPr i="1" dirty="0">
                <a:latin typeface="Calibri"/>
                <a:cs typeface="Calibri"/>
              </a:rPr>
              <a:t>rod </a:t>
            </a:r>
            <a:r>
              <a:rPr i="1" spc="-5" dirty="0">
                <a:latin typeface="Calibri"/>
                <a:cs typeface="Calibri"/>
              </a:rPr>
              <a:t>AB, divide</a:t>
            </a:r>
            <a:r>
              <a:rPr i="1" spc="2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the</a:t>
            </a:r>
          </a:p>
          <a:p>
            <a:pPr marL="527685">
              <a:lnSpc>
                <a:spcPct val="100000"/>
              </a:lnSpc>
            </a:pPr>
            <a:r>
              <a:rPr i="1" spc="-5" dirty="0">
                <a:latin typeface="Calibri"/>
                <a:cs typeface="Calibri"/>
              </a:rPr>
              <a:t>vector </a:t>
            </a:r>
            <a:r>
              <a:rPr i="1" dirty="0">
                <a:latin typeface="Calibri"/>
                <a:cs typeface="Calibri"/>
              </a:rPr>
              <a:t>ba at d in the </a:t>
            </a:r>
            <a:r>
              <a:rPr i="1" spc="-5" dirty="0">
                <a:latin typeface="Calibri"/>
                <a:cs typeface="Calibri"/>
              </a:rPr>
              <a:t>same </a:t>
            </a:r>
            <a:r>
              <a:rPr i="1" dirty="0">
                <a:latin typeface="Calibri"/>
                <a:cs typeface="Calibri"/>
              </a:rPr>
              <a:t>ratio as D </a:t>
            </a:r>
            <a:r>
              <a:rPr i="1" spc="-5" dirty="0">
                <a:latin typeface="Calibri"/>
                <a:cs typeface="Calibri"/>
              </a:rPr>
              <a:t>divides </a:t>
            </a:r>
            <a:r>
              <a:rPr i="1" spc="-10" dirty="0">
                <a:latin typeface="Calibri"/>
                <a:cs typeface="Calibri"/>
              </a:rPr>
              <a:t>AB, </a:t>
            </a:r>
            <a:r>
              <a:rPr i="1" dirty="0">
                <a:latin typeface="Calibri"/>
                <a:cs typeface="Calibri"/>
              </a:rPr>
              <a:t>in the </a:t>
            </a:r>
            <a:r>
              <a:rPr i="1" spc="-5" dirty="0">
                <a:latin typeface="Calibri"/>
                <a:cs typeface="Calibri"/>
              </a:rPr>
              <a:t>space</a:t>
            </a:r>
            <a:r>
              <a:rPr i="1" spc="-18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diagram.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26719"/>
            <a:ext cx="8232140" cy="17938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580"/>
              </a:spcBef>
            </a:pPr>
            <a:r>
              <a:rPr sz="2000" i="1" dirty="0">
                <a:latin typeface="Calibri"/>
                <a:cs typeface="Calibri"/>
              </a:rPr>
              <a:t>In </a:t>
            </a:r>
            <a:r>
              <a:rPr sz="2000" i="1" spc="-5" dirty="0">
                <a:latin typeface="Calibri"/>
                <a:cs typeface="Calibri"/>
              </a:rPr>
              <a:t>other </a:t>
            </a:r>
            <a:r>
              <a:rPr sz="2000" i="1" dirty="0">
                <a:latin typeface="Calibri"/>
                <a:cs typeface="Calibri"/>
              </a:rPr>
              <a:t>words, bd / ba =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BD/BA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Note: Since </a:t>
            </a:r>
            <a:r>
              <a:rPr sz="2000" i="1" dirty="0">
                <a:latin typeface="Calibri"/>
                <a:cs typeface="Calibri"/>
              </a:rPr>
              <a:t>D is the </a:t>
            </a:r>
            <a:r>
              <a:rPr sz="2000" i="1" spc="-5" dirty="0">
                <a:latin typeface="Calibri"/>
                <a:cs typeface="Calibri"/>
              </a:rPr>
              <a:t>midpoint of </a:t>
            </a:r>
            <a:r>
              <a:rPr sz="2000" i="1" spc="-10" dirty="0">
                <a:latin typeface="Calibri"/>
                <a:cs typeface="Calibri"/>
              </a:rPr>
              <a:t>AB, </a:t>
            </a:r>
            <a:r>
              <a:rPr sz="2000" i="1" spc="-5" dirty="0">
                <a:latin typeface="Calibri"/>
                <a:cs typeface="Calibri"/>
              </a:rPr>
              <a:t>therefore </a:t>
            </a:r>
            <a:r>
              <a:rPr sz="2000" i="1" dirty="0">
                <a:latin typeface="Calibri"/>
                <a:cs typeface="Calibri"/>
              </a:rPr>
              <a:t>d is </a:t>
            </a:r>
            <a:r>
              <a:rPr sz="2000" i="1" spc="-5" dirty="0">
                <a:latin typeface="Calibri"/>
                <a:cs typeface="Calibri"/>
              </a:rPr>
              <a:t>also midpoint of </a:t>
            </a:r>
            <a:r>
              <a:rPr sz="2000" i="1" spc="-10" dirty="0">
                <a:latin typeface="Calibri"/>
                <a:cs typeface="Calibri"/>
              </a:rPr>
              <a:t>vector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ba.</a:t>
            </a:r>
            <a:endParaRPr sz="2000">
              <a:latin typeface="Calibri"/>
              <a:cs typeface="Calibri"/>
            </a:endParaRPr>
          </a:p>
          <a:p>
            <a:pPr marL="527685" marR="85725" indent="-515620">
              <a:lnSpc>
                <a:spcPct val="100000"/>
              </a:lnSpc>
              <a:spcBef>
                <a:spcPts val="480"/>
              </a:spcBef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5.	</a:t>
            </a:r>
            <a:r>
              <a:rPr sz="2000" spc="-5" dirty="0">
                <a:latin typeface="Calibri"/>
                <a:cs typeface="Calibri"/>
              </a:rPr>
              <a:t>Join </a:t>
            </a:r>
            <a:r>
              <a:rPr sz="2000" i="1" dirty="0">
                <a:latin typeface="Calibri"/>
                <a:cs typeface="Calibri"/>
              </a:rPr>
              <a:t>od. Now the </a:t>
            </a:r>
            <a:r>
              <a:rPr sz="2000" i="1" spc="-10" dirty="0">
                <a:latin typeface="Calibri"/>
                <a:cs typeface="Calibri"/>
              </a:rPr>
              <a:t>vector </a:t>
            </a:r>
            <a:r>
              <a:rPr sz="2000" i="1" dirty="0">
                <a:latin typeface="Calibri"/>
                <a:cs typeface="Calibri"/>
              </a:rPr>
              <a:t>od </a:t>
            </a:r>
            <a:r>
              <a:rPr sz="2000" i="1" spc="-5" dirty="0">
                <a:latin typeface="Calibri"/>
                <a:cs typeface="Calibri"/>
              </a:rPr>
              <a:t>represents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velocity of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midpoint </a:t>
            </a:r>
            <a:r>
              <a:rPr sz="2000" i="1" dirty="0">
                <a:latin typeface="Calibri"/>
                <a:cs typeface="Calibri"/>
              </a:rPr>
              <a:t>D </a:t>
            </a:r>
            <a:r>
              <a:rPr sz="2000" i="1" spc="-5" dirty="0">
                <a:latin typeface="Calibri"/>
                <a:cs typeface="Calibri"/>
              </a:rPr>
              <a:t>of </a:t>
            </a:r>
            <a:r>
              <a:rPr sz="2000" i="1" dirty="0">
                <a:latin typeface="Calibri"/>
                <a:cs typeface="Calibri"/>
              </a:rPr>
              <a:t>the  </a:t>
            </a:r>
            <a:r>
              <a:rPr sz="2000" i="1" spc="-5" dirty="0">
                <a:latin typeface="Calibri"/>
                <a:cs typeface="Calibri"/>
              </a:rPr>
              <a:t>connecting </a:t>
            </a:r>
            <a:r>
              <a:rPr sz="2000" spc="-15" dirty="0">
                <a:latin typeface="Calibri"/>
                <a:cs typeface="Calibri"/>
              </a:rPr>
              <a:t>rod </a:t>
            </a:r>
            <a:r>
              <a:rPr sz="2000" i="1" dirty="0">
                <a:latin typeface="Calibri"/>
                <a:cs typeface="Calibri"/>
              </a:rPr>
              <a:t>i.e.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v</a:t>
            </a:r>
            <a:r>
              <a:rPr sz="1950" baseline="-21367" dirty="0">
                <a:latin typeface="Calibri"/>
                <a:cs typeface="Calibri"/>
              </a:rPr>
              <a:t>D</a:t>
            </a:r>
            <a:r>
              <a:rPr sz="2000" i="1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measurement, </a:t>
            </a:r>
            <a:r>
              <a:rPr sz="2000" spc="-1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find that </a:t>
            </a:r>
            <a:r>
              <a:rPr sz="2000" i="1" spc="5" dirty="0">
                <a:latin typeface="Calibri"/>
                <a:cs typeface="Calibri"/>
              </a:rPr>
              <a:t>v</a:t>
            </a:r>
            <a:r>
              <a:rPr sz="1950" spc="7" baseline="-21367" dirty="0">
                <a:latin typeface="Calibri"/>
                <a:cs typeface="Calibri"/>
              </a:rPr>
              <a:t>D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vector </a:t>
            </a:r>
            <a:r>
              <a:rPr sz="2000" i="1" dirty="0">
                <a:latin typeface="Calibri"/>
                <a:cs typeface="Calibri"/>
              </a:rPr>
              <a:t>od = 4.1</a:t>
            </a:r>
            <a:r>
              <a:rPr sz="2000" i="1" spc="-12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m/s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8126" y="4725161"/>
            <a:ext cx="1456690" cy="1305560"/>
          </a:xfrm>
          <a:custGeom>
            <a:avLst/>
            <a:gdLst/>
            <a:ahLst/>
            <a:cxnLst/>
            <a:rect l="l" t="t" r="r" b="b"/>
            <a:pathLst>
              <a:path w="1456689" h="1305560">
                <a:moveTo>
                  <a:pt x="1418071" y="34316"/>
                </a:moveTo>
                <a:lnTo>
                  <a:pt x="1393044" y="39437"/>
                </a:lnTo>
                <a:lnTo>
                  <a:pt x="0" y="1285748"/>
                </a:lnTo>
                <a:lnTo>
                  <a:pt x="17272" y="1305052"/>
                </a:lnTo>
                <a:lnTo>
                  <a:pt x="1410112" y="58924"/>
                </a:lnTo>
                <a:lnTo>
                  <a:pt x="1418071" y="34316"/>
                </a:lnTo>
                <a:close/>
              </a:path>
              <a:path w="1456689" h="1305560">
                <a:moveTo>
                  <a:pt x="1454009" y="7493"/>
                </a:moveTo>
                <a:lnTo>
                  <a:pt x="1428750" y="7493"/>
                </a:lnTo>
                <a:lnTo>
                  <a:pt x="1446022" y="26796"/>
                </a:lnTo>
                <a:lnTo>
                  <a:pt x="1410112" y="58924"/>
                </a:lnTo>
                <a:lnTo>
                  <a:pt x="1397253" y="98679"/>
                </a:lnTo>
                <a:lnTo>
                  <a:pt x="1395095" y="105537"/>
                </a:lnTo>
                <a:lnTo>
                  <a:pt x="1398777" y="112902"/>
                </a:lnTo>
                <a:lnTo>
                  <a:pt x="1412494" y="117220"/>
                </a:lnTo>
                <a:lnTo>
                  <a:pt x="1419733" y="113537"/>
                </a:lnTo>
                <a:lnTo>
                  <a:pt x="1421891" y="106680"/>
                </a:lnTo>
                <a:lnTo>
                  <a:pt x="1454009" y="7493"/>
                </a:lnTo>
                <a:close/>
              </a:path>
              <a:path w="1456689" h="1305560">
                <a:moveTo>
                  <a:pt x="1433749" y="13081"/>
                </a:moveTo>
                <a:lnTo>
                  <a:pt x="1424939" y="13081"/>
                </a:lnTo>
                <a:lnTo>
                  <a:pt x="1439926" y="29844"/>
                </a:lnTo>
                <a:lnTo>
                  <a:pt x="1418071" y="34316"/>
                </a:lnTo>
                <a:lnTo>
                  <a:pt x="1410112" y="58924"/>
                </a:lnTo>
                <a:lnTo>
                  <a:pt x="1446022" y="26796"/>
                </a:lnTo>
                <a:lnTo>
                  <a:pt x="1433749" y="13081"/>
                </a:lnTo>
                <a:close/>
              </a:path>
              <a:path w="1456689" h="1305560">
                <a:moveTo>
                  <a:pt x="1456436" y="0"/>
                </a:moveTo>
                <a:lnTo>
                  <a:pt x="1339596" y="23875"/>
                </a:lnTo>
                <a:lnTo>
                  <a:pt x="1335024" y="30733"/>
                </a:lnTo>
                <a:lnTo>
                  <a:pt x="1336421" y="37718"/>
                </a:lnTo>
                <a:lnTo>
                  <a:pt x="1337945" y="44704"/>
                </a:lnTo>
                <a:lnTo>
                  <a:pt x="1344802" y="49275"/>
                </a:lnTo>
                <a:lnTo>
                  <a:pt x="1393044" y="39437"/>
                </a:lnTo>
                <a:lnTo>
                  <a:pt x="1428750" y="7493"/>
                </a:lnTo>
                <a:lnTo>
                  <a:pt x="1454009" y="7493"/>
                </a:lnTo>
                <a:lnTo>
                  <a:pt x="1456436" y="0"/>
                </a:lnTo>
                <a:close/>
              </a:path>
              <a:path w="1456689" h="1305560">
                <a:moveTo>
                  <a:pt x="1428750" y="7493"/>
                </a:moveTo>
                <a:lnTo>
                  <a:pt x="1393044" y="39437"/>
                </a:lnTo>
                <a:lnTo>
                  <a:pt x="1418071" y="34316"/>
                </a:lnTo>
                <a:lnTo>
                  <a:pt x="1424939" y="13081"/>
                </a:lnTo>
                <a:lnTo>
                  <a:pt x="1433749" y="13081"/>
                </a:lnTo>
                <a:lnTo>
                  <a:pt x="1428750" y="7493"/>
                </a:lnTo>
                <a:close/>
              </a:path>
              <a:path w="1456689" h="1305560">
                <a:moveTo>
                  <a:pt x="1424939" y="13081"/>
                </a:moveTo>
                <a:lnTo>
                  <a:pt x="1418071" y="34316"/>
                </a:lnTo>
                <a:lnTo>
                  <a:pt x="1439926" y="29844"/>
                </a:lnTo>
                <a:lnTo>
                  <a:pt x="1424939" y="1308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4698" y="4438269"/>
            <a:ext cx="14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2194" y="5047564"/>
            <a:ext cx="210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B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1989" y="4722240"/>
            <a:ext cx="352425" cy="1298575"/>
          </a:xfrm>
          <a:custGeom>
            <a:avLst/>
            <a:gdLst/>
            <a:ahLst/>
            <a:cxnLst/>
            <a:rect l="l" t="t" r="r" b="b"/>
            <a:pathLst>
              <a:path w="352425" h="1298575">
                <a:moveTo>
                  <a:pt x="245872" y="1193761"/>
                </a:moveTo>
                <a:lnTo>
                  <a:pt x="235458" y="1203604"/>
                </a:lnTo>
                <a:lnTo>
                  <a:pt x="235203" y="1211808"/>
                </a:lnTo>
                <a:lnTo>
                  <a:pt x="317373" y="1298384"/>
                </a:lnTo>
                <a:lnTo>
                  <a:pt x="324136" y="1276324"/>
                </a:lnTo>
                <a:lnTo>
                  <a:pt x="298831" y="1276324"/>
                </a:lnTo>
                <a:lnTo>
                  <a:pt x="287836" y="1229581"/>
                </a:lnTo>
                <a:lnTo>
                  <a:pt x="254000" y="1193977"/>
                </a:lnTo>
                <a:lnTo>
                  <a:pt x="245872" y="1193761"/>
                </a:lnTo>
                <a:close/>
              </a:path>
              <a:path w="352425" h="1298575">
                <a:moveTo>
                  <a:pt x="287836" y="1229581"/>
                </a:moveTo>
                <a:lnTo>
                  <a:pt x="298831" y="1276324"/>
                </a:lnTo>
                <a:lnTo>
                  <a:pt x="324103" y="1270393"/>
                </a:lnTo>
                <a:lnTo>
                  <a:pt x="323909" y="1269568"/>
                </a:lnTo>
                <a:lnTo>
                  <a:pt x="299085" y="1269568"/>
                </a:lnTo>
                <a:lnTo>
                  <a:pt x="305612" y="1248305"/>
                </a:lnTo>
                <a:lnTo>
                  <a:pt x="287836" y="1229581"/>
                </a:lnTo>
                <a:close/>
              </a:path>
              <a:path w="352425" h="1298575">
                <a:moveTo>
                  <a:pt x="334772" y="1172832"/>
                </a:moveTo>
                <a:lnTo>
                  <a:pt x="327533" y="1176680"/>
                </a:lnTo>
                <a:lnTo>
                  <a:pt x="325500" y="1183525"/>
                </a:lnTo>
                <a:lnTo>
                  <a:pt x="313137" y="1223794"/>
                </a:lnTo>
                <a:lnTo>
                  <a:pt x="324103" y="1270393"/>
                </a:lnTo>
                <a:lnTo>
                  <a:pt x="298831" y="1276324"/>
                </a:lnTo>
                <a:lnTo>
                  <a:pt x="324136" y="1276324"/>
                </a:lnTo>
                <a:lnTo>
                  <a:pt x="350265" y="1191107"/>
                </a:lnTo>
                <a:lnTo>
                  <a:pt x="352298" y="1184262"/>
                </a:lnTo>
                <a:lnTo>
                  <a:pt x="348488" y="1177023"/>
                </a:lnTo>
                <a:lnTo>
                  <a:pt x="334772" y="1172832"/>
                </a:lnTo>
                <a:close/>
              </a:path>
              <a:path w="352425" h="1298575">
                <a:moveTo>
                  <a:pt x="305612" y="1248305"/>
                </a:moveTo>
                <a:lnTo>
                  <a:pt x="299085" y="1269568"/>
                </a:lnTo>
                <a:lnTo>
                  <a:pt x="320928" y="1264437"/>
                </a:lnTo>
                <a:lnTo>
                  <a:pt x="305612" y="1248305"/>
                </a:lnTo>
                <a:close/>
              </a:path>
              <a:path w="352425" h="1298575">
                <a:moveTo>
                  <a:pt x="313137" y="1223794"/>
                </a:moveTo>
                <a:lnTo>
                  <a:pt x="305612" y="1248305"/>
                </a:lnTo>
                <a:lnTo>
                  <a:pt x="320928" y="1264437"/>
                </a:lnTo>
                <a:lnTo>
                  <a:pt x="299085" y="1269568"/>
                </a:lnTo>
                <a:lnTo>
                  <a:pt x="323909" y="1269568"/>
                </a:lnTo>
                <a:lnTo>
                  <a:pt x="313137" y="1223794"/>
                </a:lnTo>
                <a:close/>
              </a:path>
              <a:path w="352425" h="1298575">
                <a:moveTo>
                  <a:pt x="25146" y="0"/>
                </a:moveTo>
                <a:lnTo>
                  <a:pt x="0" y="5841"/>
                </a:lnTo>
                <a:lnTo>
                  <a:pt x="287836" y="1229581"/>
                </a:lnTo>
                <a:lnTo>
                  <a:pt x="305612" y="1248305"/>
                </a:lnTo>
                <a:lnTo>
                  <a:pt x="313137" y="1223794"/>
                </a:lnTo>
                <a:lnTo>
                  <a:pt x="2514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4857" y="5963030"/>
            <a:ext cx="1754505" cy="120650"/>
          </a:xfrm>
          <a:custGeom>
            <a:avLst/>
            <a:gdLst/>
            <a:ahLst/>
            <a:cxnLst/>
            <a:rect l="l" t="t" r="r" b="b"/>
            <a:pathLst>
              <a:path w="1754504" h="120650">
                <a:moveTo>
                  <a:pt x="1732140" y="45224"/>
                </a:moveTo>
                <a:lnTo>
                  <a:pt x="1728596" y="45224"/>
                </a:lnTo>
                <a:lnTo>
                  <a:pt x="1729232" y="71120"/>
                </a:lnTo>
                <a:lnTo>
                  <a:pt x="1681281" y="72321"/>
                </a:lnTo>
                <a:lnTo>
                  <a:pt x="1639443" y="98183"/>
                </a:lnTo>
                <a:lnTo>
                  <a:pt x="1637538" y="106159"/>
                </a:lnTo>
                <a:lnTo>
                  <a:pt x="1641220" y="112255"/>
                </a:lnTo>
                <a:lnTo>
                  <a:pt x="1645031" y="118338"/>
                </a:lnTo>
                <a:lnTo>
                  <a:pt x="1653032" y="120230"/>
                </a:lnTo>
                <a:lnTo>
                  <a:pt x="1754505" y="57531"/>
                </a:lnTo>
                <a:lnTo>
                  <a:pt x="1732140" y="45224"/>
                </a:lnTo>
                <a:close/>
              </a:path>
              <a:path w="1754504" h="120650">
                <a:moveTo>
                  <a:pt x="1680633" y="46425"/>
                </a:moveTo>
                <a:lnTo>
                  <a:pt x="0" y="88519"/>
                </a:lnTo>
                <a:lnTo>
                  <a:pt x="762" y="114414"/>
                </a:lnTo>
                <a:lnTo>
                  <a:pt x="1681281" y="72321"/>
                </a:lnTo>
                <a:lnTo>
                  <a:pt x="1703145" y="58805"/>
                </a:lnTo>
                <a:lnTo>
                  <a:pt x="1680633" y="46425"/>
                </a:lnTo>
                <a:close/>
              </a:path>
              <a:path w="1754504" h="120650">
                <a:moveTo>
                  <a:pt x="1703145" y="58805"/>
                </a:moveTo>
                <a:lnTo>
                  <a:pt x="1681281" y="72321"/>
                </a:lnTo>
                <a:lnTo>
                  <a:pt x="1729232" y="71120"/>
                </a:lnTo>
                <a:lnTo>
                  <a:pt x="1729192" y="69519"/>
                </a:lnTo>
                <a:lnTo>
                  <a:pt x="1722628" y="69519"/>
                </a:lnTo>
                <a:lnTo>
                  <a:pt x="1703145" y="58805"/>
                </a:lnTo>
                <a:close/>
              </a:path>
              <a:path w="1754504" h="120650">
                <a:moveTo>
                  <a:pt x="1721993" y="47155"/>
                </a:moveTo>
                <a:lnTo>
                  <a:pt x="1703145" y="58805"/>
                </a:lnTo>
                <a:lnTo>
                  <a:pt x="1722628" y="69519"/>
                </a:lnTo>
                <a:lnTo>
                  <a:pt x="1721993" y="47155"/>
                </a:lnTo>
                <a:close/>
              </a:path>
              <a:path w="1754504" h="120650">
                <a:moveTo>
                  <a:pt x="1728644" y="47155"/>
                </a:moveTo>
                <a:lnTo>
                  <a:pt x="1721993" y="47155"/>
                </a:lnTo>
                <a:lnTo>
                  <a:pt x="1722628" y="69519"/>
                </a:lnTo>
                <a:lnTo>
                  <a:pt x="1729192" y="69519"/>
                </a:lnTo>
                <a:lnTo>
                  <a:pt x="1728644" y="47155"/>
                </a:lnTo>
                <a:close/>
              </a:path>
              <a:path w="1754504" h="120650">
                <a:moveTo>
                  <a:pt x="1728596" y="45224"/>
                </a:moveTo>
                <a:lnTo>
                  <a:pt x="1680633" y="46425"/>
                </a:lnTo>
                <a:lnTo>
                  <a:pt x="1703145" y="58805"/>
                </a:lnTo>
                <a:lnTo>
                  <a:pt x="1721993" y="47155"/>
                </a:lnTo>
                <a:lnTo>
                  <a:pt x="1728644" y="47155"/>
                </a:lnTo>
                <a:lnTo>
                  <a:pt x="1728596" y="45224"/>
                </a:lnTo>
                <a:close/>
              </a:path>
              <a:path w="1754504" h="120650">
                <a:moveTo>
                  <a:pt x="1649983" y="0"/>
                </a:moveTo>
                <a:lnTo>
                  <a:pt x="1642109" y="2286"/>
                </a:lnTo>
                <a:lnTo>
                  <a:pt x="1635252" y="14820"/>
                </a:lnTo>
                <a:lnTo>
                  <a:pt x="1637538" y="22694"/>
                </a:lnTo>
                <a:lnTo>
                  <a:pt x="1680633" y="46425"/>
                </a:lnTo>
                <a:lnTo>
                  <a:pt x="1728596" y="45224"/>
                </a:lnTo>
                <a:lnTo>
                  <a:pt x="1732140" y="45224"/>
                </a:lnTo>
                <a:lnTo>
                  <a:pt x="164998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200" y="4709159"/>
            <a:ext cx="3169919" cy="199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0285" y="5394197"/>
            <a:ext cx="1607185" cy="682625"/>
          </a:xfrm>
          <a:custGeom>
            <a:avLst/>
            <a:gdLst/>
            <a:ahLst/>
            <a:cxnLst/>
            <a:rect l="l" t="t" r="r" b="b"/>
            <a:pathLst>
              <a:path w="1607185" h="682625">
                <a:moveTo>
                  <a:pt x="96012" y="619150"/>
                </a:moveTo>
                <a:lnTo>
                  <a:pt x="0" y="658304"/>
                </a:lnTo>
                <a:lnTo>
                  <a:pt x="9906" y="682294"/>
                </a:lnTo>
                <a:lnTo>
                  <a:pt x="105790" y="643140"/>
                </a:lnTo>
                <a:lnTo>
                  <a:pt x="96012" y="619150"/>
                </a:lnTo>
                <a:close/>
              </a:path>
              <a:path w="1607185" h="682625">
                <a:moveTo>
                  <a:pt x="263906" y="550646"/>
                </a:moveTo>
                <a:lnTo>
                  <a:pt x="168020" y="589788"/>
                </a:lnTo>
                <a:lnTo>
                  <a:pt x="177800" y="613778"/>
                </a:lnTo>
                <a:lnTo>
                  <a:pt x="273684" y="574624"/>
                </a:lnTo>
                <a:lnTo>
                  <a:pt x="263906" y="550646"/>
                </a:lnTo>
                <a:close/>
              </a:path>
              <a:path w="1607185" h="682625">
                <a:moveTo>
                  <a:pt x="431800" y="482130"/>
                </a:moveTo>
                <a:lnTo>
                  <a:pt x="335914" y="521284"/>
                </a:lnTo>
                <a:lnTo>
                  <a:pt x="345694" y="545261"/>
                </a:lnTo>
                <a:lnTo>
                  <a:pt x="441578" y="506120"/>
                </a:lnTo>
                <a:lnTo>
                  <a:pt x="431800" y="482130"/>
                </a:lnTo>
                <a:close/>
              </a:path>
              <a:path w="1607185" h="682625">
                <a:moveTo>
                  <a:pt x="599820" y="413613"/>
                </a:moveTo>
                <a:lnTo>
                  <a:pt x="503808" y="452767"/>
                </a:lnTo>
                <a:lnTo>
                  <a:pt x="513588" y="476757"/>
                </a:lnTo>
                <a:lnTo>
                  <a:pt x="609600" y="437603"/>
                </a:lnTo>
                <a:lnTo>
                  <a:pt x="599820" y="413613"/>
                </a:lnTo>
                <a:close/>
              </a:path>
              <a:path w="1607185" h="682625">
                <a:moveTo>
                  <a:pt x="767714" y="345097"/>
                </a:moveTo>
                <a:lnTo>
                  <a:pt x="671702" y="384251"/>
                </a:lnTo>
                <a:lnTo>
                  <a:pt x="681482" y="408241"/>
                </a:lnTo>
                <a:lnTo>
                  <a:pt x="777494" y="369087"/>
                </a:lnTo>
                <a:lnTo>
                  <a:pt x="767714" y="345097"/>
                </a:lnTo>
                <a:close/>
              </a:path>
              <a:path w="1607185" h="682625">
                <a:moveTo>
                  <a:pt x="935608" y="276580"/>
                </a:moveTo>
                <a:lnTo>
                  <a:pt x="839596" y="315734"/>
                </a:lnTo>
                <a:lnTo>
                  <a:pt x="849376" y="339724"/>
                </a:lnTo>
                <a:lnTo>
                  <a:pt x="945388" y="300570"/>
                </a:lnTo>
                <a:lnTo>
                  <a:pt x="935608" y="276580"/>
                </a:lnTo>
                <a:close/>
              </a:path>
              <a:path w="1607185" h="682625">
                <a:moveTo>
                  <a:pt x="1103502" y="208076"/>
                </a:moveTo>
                <a:lnTo>
                  <a:pt x="1007617" y="247218"/>
                </a:lnTo>
                <a:lnTo>
                  <a:pt x="1017397" y="271208"/>
                </a:lnTo>
                <a:lnTo>
                  <a:pt x="1113281" y="232067"/>
                </a:lnTo>
                <a:lnTo>
                  <a:pt x="1103502" y="208076"/>
                </a:lnTo>
                <a:close/>
              </a:path>
              <a:path w="1607185" h="682625">
                <a:moveTo>
                  <a:pt x="1271397" y="139572"/>
                </a:moveTo>
                <a:lnTo>
                  <a:pt x="1175512" y="178688"/>
                </a:lnTo>
                <a:lnTo>
                  <a:pt x="1185290" y="202691"/>
                </a:lnTo>
                <a:lnTo>
                  <a:pt x="1281176" y="163575"/>
                </a:lnTo>
                <a:lnTo>
                  <a:pt x="1271397" y="139572"/>
                </a:lnTo>
                <a:close/>
              </a:path>
              <a:path w="1607185" h="682625">
                <a:moveTo>
                  <a:pt x="1439290" y="70992"/>
                </a:moveTo>
                <a:lnTo>
                  <a:pt x="1343405" y="110235"/>
                </a:lnTo>
                <a:lnTo>
                  <a:pt x="1353185" y="134238"/>
                </a:lnTo>
                <a:lnTo>
                  <a:pt x="1449069" y="94995"/>
                </a:lnTo>
                <a:lnTo>
                  <a:pt x="1439290" y="70992"/>
                </a:lnTo>
                <a:close/>
              </a:path>
              <a:path w="1607185" h="682625">
                <a:moveTo>
                  <a:pt x="1590571" y="14477"/>
                </a:moveTo>
                <a:lnTo>
                  <a:pt x="1577975" y="14477"/>
                </a:lnTo>
                <a:lnTo>
                  <a:pt x="1587753" y="38480"/>
                </a:lnTo>
                <a:lnTo>
                  <a:pt x="1543424" y="56550"/>
                </a:lnTo>
                <a:lnTo>
                  <a:pt x="1517777" y="89915"/>
                </a:lnTo>
                <a:lnTo>
                  <a:pt x="1513459" y="95630"/>
                </a:lnTo>
                <a:lnTo>
                  <a:pt x="1514475" y="103758"/>
                </a:lnTo>
                <a:lnTo>
                  <a:pt x="1525904" y="112394"/>
                </a:lnTo>
                <a:lnTo>
                  <a:pt x="1534032" y="111378"/>
                </a:lnTo>
                <a:lnTo>
                  <a:pt x="1538351" y="105663"/>
                </a:lnTo>
                <a:lnTo>
                  <a:pt x="1606677" y="16763"/>
                </a:lnTo>
                <a:lnTo>
                  <a:pt x="1590571" y="14477"/>
                </a:lnTo>
                <a:close/>
              </a:path>
              <a:path w="1607185" h="682625">
                <a:moveTo>
                  <a:pt x="1533664" y="32539"/>
                </a:moveTo>
                <a:lnTo>
                  <a:pt x="1511300" y="41655"/>
                </a:lnTo>
                <a:lnTo>
                  <a:pt x="1521078" y="65658"/>
                </a:lnTo>
                <a:lnTo>
                  <a:pt x="1543424" y="56550"/>
                </a:lnTo>
                <a:lnTo>
                  <a:pt x="1559119" y="36133"/>
                </a:lnTo>
                <a:lnTo>
                  <a:pt x="1533664" y="32539"/>
                </a:lnTo>
                <a:close/>
              </a:path>
              <a:path w="1607185" h="682625">
                <a:moveTo>
                  <a:pt x="1559119" y="36133"/>
                </a:moveTo>
                <a:lnTo>
                  <a:pt x="1543424" y="56550"/>
                </a:lnTo>
                <a:lnTo>
                  <a:pt x="1585884" y="39242"/>
                </a:lnTo>
                <a:lnTo>
                  <a:pt x="1581150" y="39242"/>
                </a:lnTo>
                <a:lnTo>
                  <a:pt x="1559119" y="36133"/>
                </a:lnTo>
                <a:close/>
              </a:path>
              <a:path w="1607185" h="682625">
                <a:moveTo>
                  <a:pt x="1572640" y="18541"/>
                </a:moveTo>
                <a:lnTo>
                  <a:pt x="1559119" y="36133"/>
                </a:lnTo>
                <a:lnTo>
                  <a:pt x="1581150" y="39242"/>
                </a:lnTo>
                <a:lnTo>
                  <a:pt x="1572640" y="18541"/>
                </a:lnTo>
                <a:close/>
              </a:path>
              <a:path w="1607185" h="682625">
                <a:moveTo>
                  <a:pt x="1579630" y="18541"/>
                </a:moveTo>
                <a:lnTo>
                  <a:pt x="1572640" y="18541"/>
                </a:lnTo>
                <a:lnTo>
                  <a:pt x="1581150" y="39242"/>
                </a:lnTo>
                <a:lnTo>
                  <a:pt x="1585884" y="39242"/>
                </a:lnTo>
                <a:lnTo>
                  <a:pt x="1587753" y="38480"/>
                </a:lnTo>
                <a:lnTo>
                  <a:pt x="1579630" y="18541"/>
                </a:lnTo>
                <a:close/>
              </a:path>
              <a:path w="1607185" h="682625">
                <a:moveTo>
                  <a:pt x="1577975" y="14477"/>
                </a:moveTo>
                <a:lnTo>
                  <a:pt x="1533664" y="32539"/>
                </a:lnTo>
                <a:lnTo>
                  <a:pt x="1559119" y="36133"/>
                </a:lnTo>
                <a:lnTo>
                  <a:pt x="1572640" y="18541"/>
                </a:lnTo>
                <a:lnTo>
                  <a:pt x="1579630" y="18541"/>
                </a:lnTo>
                <a:lnTo>
                  <a:pt x="1577975" y="14477"/>
                </a:lnTo>
                <a:close/>
              </a:path>
              <a:path w="1607185" h="682625">
                <a:moveTo>
                  <a:pt x="1488566" y="0"/>
                </a:moveTo>
                <a:lnTo>
                  <a:pt x="1481963" y="4952"/>
                </a:lnTo>
                <a:lnTo>
                  <a:pt x="1479930" y="19049"/>
                </a:lnTo>
                <a:lnTo>
                  <a:pt x="1484884" y="25653"/>
                </a:lnTo>
                <a:lnTo>
                  <a:pt x="1533664" y="32539"/>
                </a:lnTo>
                <a:lnTo>
                  <a:pt x="1577975" y="14477"/>
                </a:lnTo>
                <a:lnTo>
                  <a:pt x="1590571" y="14477"/>
                </a:lnTo>
                <a:lnTo>
                  <a:pt x="1488566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03575" y="5352999"/>
            <a:ext cx="221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D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7975" y="5943549"/>
            <a:ext cx="1352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0194" y="5955131"/>
            <a:ext cx="142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7375" y="6095949"/>
            <a:ext cx="21590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A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965575" y="5200650"/>
            <a:ext cx="375285" cy="58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80"/>
              </a:spcBef>
            </a:pPr>
            <a:r>
              <a:rPr sz="2700" i="1" baseline="13888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AB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674100" cy="16833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b="1" i="1" spc="-5" dirty="0">
                <a:latin typeface="Calibri"/>
                <a:cs typeface="Calibri"/>
              </a:rPr>
              <a:t>Acceleration of </a:t>
            </a:r>
            <a:r>
              <a:rPr sz="2000" b="1" i="1" dirty="0">
                <a:latin typeface="Calibri"/>
                <a:cs typeface="Calibri"/>
              </a:rPr>
              <a:t>the </a:t>
            </a:r>
            <a:r>
              <a:rPr sz="2000" b="1" i="1" spc="-5" dirty="0">
                <a:latin typeface="Calibri"/>
                <a:cs typeface="Calibri"/>
              </a:rPr>
              <a:t>midpoint of </a:t>
            </a:r>
            <a:r>
              <a:rPr sz="2000" b="1" i="1" dirty="0">
                <a:latin typeface="Calibri"/>
                <a:cs typeface="Calibri"/>
              </a:rPr>
              <a:t>the </a:t>
            </a:r>
            <a:r>
              <a:rPr sz="2000" b="1" i="1" spc="-5" dirty="0">
                <a:latin typeface="Calibri"/>
                <a:cs typeface="Calibri"/>
              </a:rPr>
              <a:t>connecting</a:t>
            </a:r>
            <a:r>
              <a:rPr sz="2000" b="1" i="1" spc="-16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rod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know that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radial component </a:t>
            </a:r>
            <a:r>
              <a:rPr sz="2000" dirty="0">
                <a:latin typeface="Calibri"/>
                <a:cs typeface="Calibri"/>
              </a:rPr>
              <a:t>of the </a:t>
            </a:r>
            <a:r>
              <a:rPr sz="2000" spc="-5" dirty="0">
                <a:latin typeface="Calibri"/>
                <a:cs typeface="Calibri"/>
              </a:rPr>
              <a:t>acceleration </a:t>
            </a:r>
            <a:r>
              <a:rPr sz="2000" dirty="0">
                <a:latin typeface="Calibri"/>
                <a:cs typeface="Calibri"/>
              </a:rPr>
              <a:t>of B with </a:t>
            </a:r>
            <a:r>
              <a:rPr sz="2000" spc="-10" dirty="0">
                <a:latin typeface="Calibri"/>
                <a:cs typeface="Calibri"/>
              </a:rPr>
              <a:t>respect to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acceleration 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B,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10" dirty="0">
                <a:latin typeface="Calibri"/>
                <a:cs typeface="Calibri"/>
              </a:rPr>
              <a:t>radial component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acceleration of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dirty="0">
                <a:latin typeface="Calibri"/>
                <a:cs typeface="Calibri"/>
              </a:rPr>
              <a:t>respect </a:t>
            </a:r>
            <a:r>
              <a:rPr sz="2000" i="1" spc="-15" dirty="0">
                <a:latin typeface="Calibri"/>
                <a:cs typeface="Calibri"/>
              </a:rPr>
              <a:t>to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B,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00" y="679704"/>
            <a:ext cx="373380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4200" y="1662683"/>
            <a:ext cx="3429000" cy="755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528442"/>
            <a:ext cx="87407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100"/>
              </a:spcBef>
              <a:tabLst>
                <a:tab pos="118110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NOTE:1)	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point at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the end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 a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link which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moves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constant 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angular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velocity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has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no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tangential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component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acceleration.</a:t>
            </a:r>
            <a:endParaRPr sz="2400">
              <a:latin typeface="Calibri"/>
              <a:cs typeface="Calibri"/>
            </a:endParaRPr>
          </a:p>
          <a:p>
            <a:pPr marR="347980" algn="ctr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2)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When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point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moves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along a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straight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line, it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has</a:t>
            </a:r>
            <a:r>
              <a:rPr sz="2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endParaRPr sz="2400">
              <a:latin typeface="Calibri"/>
              <a:cs typeface="Calibri"/>
            </a:endParaRPr>
          </a:p>
          <a:p>
            <a:pPr marR="343535" algn="ctr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centripetal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radial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component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acceleration.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02023" y="4495798"/>
            <a:ext cx="5067798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4343400"/>
            <a:ext cx="4876800" cy="829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50" y="304800"/>
            <a:ext cx="719791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5210523"/>
            <a:ext cx="6020536" cy="164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4290"/>
            <a:ext cx="4798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Acceleration of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midpoint of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connecting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rod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485010"/>
            <a:ext cx="8441002" cy="2839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32"/>
            <a:ext cx="8036416" cy="1260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447800"/>
            <a:ext cx="8797679" cy="1969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850391"/>
            <a:ext cx="2362200" cy="291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2930651"/>
            <a:ext cx="1905000" cy="345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70848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8792587" cy="1269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67000"/>
            <a:ext cx="3712464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200400"/>
            <a:ext cx="8061959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2567" y="4040322"/>
            <a:ext cx="2792581" cy="1719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200" y="6146800"/>
            <a:ext cx="1693164" cy="338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207"/>
            <a:ext cx="7066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Relative </a:t>
            </a:r>
            <a:r>
              <a:rPr sz="2400" b="1" spc="-20" dirty="0">
                <a:latin typeface="Calibri"/>
                <a:cs typeface="Calibri"/>
              </a:rPr>
              <a:t>Velocity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35" dirty="0">
                <a:latin typeface="Calibri"/>
                <a:cs typeface="Calibri"/>
              </a:rPr>
              <a:t>Two </a:t>
            </a:r>
            <a:r>
              <a:rPr sz="2400" b="1" dirty="0">
                <a:latin typeface="Calibri"/>
                <a:cs typeface="Calibri"/>
              </a:rPr>
              <a:t>Bodies </a:t>
            </a:r>
            <a:r>
              <a:rPr sz="2400" b="1" spc="-5" dirty="0">
                <a:latin typeface="Calibri"/>
                <a:cs typeface="Calibri"/>
              </a:rPr>
              <a:t>Moving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Straight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Lines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42671"/>
            <a:ext cx="8907780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Here we </a:t>
            </a:r>
            <a:r>
              <a:rPr sz="2000" spc="-5" dirty="0">
                <a:latin typeface="Calibri"/>
                <a:cs typeface="Calibri"/>
              </a:rPr>
              <a:t>shall discuss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application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vectors 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relative </a:t>
            </a:r>
            <a:r>
              <a:rPr sz="2000" spc="-5" dirty="0">
                <a:latin typeface="Calibri"/>
                <a:cs typeface="Calibri"/>
              </a:rPr>
              <a:t>velocity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two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bodies </a:t>
            </a:r>
            <a:r>
              <a:rPr sz="2000" spc="-5" dirty="0">
                <a:latin typeface="Calibri"/>
                <a:cs typeface="Calibri"/>
              </a:rPr>
              <a:t>moving </a:t>
            </a:r>
            <a:r>
              <a:rPr sz="2000" dirty="0">
                <a:latin typeface="Calibri"/>
                <a:cs typeface="Calibri"/>
              </a:rPr>
              <a:t>along </a:t>
            </a:r>
            <a:r>
              <a:rPr sz="2000" spc="-10" dirty="0">
                <a:latin typeface="Calibri"/>
                <a:cs typeface="Calibri"/>
              </a:rPr>
              <a:t>parallel </a:t>
            </a:r>
            <a:r>
              <a:rPr sz="2000" spc="-5" dirty="0">
                <a:latin typeface="Calibri"/>
                <a:cs typeface="Calibri"/>
              </a:rPr>
              <a:t>lines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inclined lines,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shown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Fig.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Consider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bodies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and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moving along parallel </a:t>
            </a:r>
            <a:r>
              <a:rPr sz="2000" spc="-5" dirty="0">
                <a:latin typeface="Calibri"/>
                <a:cs typeface="Calibri"/>
              </a:rPr>
              <a:t>lines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5" dirty="0">
                <a:latin typeface="Calibri"/>
                <a:cs typeface="Calibri"/>
              </a:rPr>
              <a:t>same direction </a:t>
            </a:r>
            <a:r>
              <a:rPr sz="2000" dirty="0">
                <a:latin typeface="Calibri"/>
                <a:cs typeface="Calibri"/>
              </a:rPr>
              <a:t>with  </a:t>
            </a:r>
            <a:r>
              <a:rPr sz="2000" spc="-10" dirty="0">
                <a:latin typeface="Calibri"/>
                <a:cs typeface="Calibri"/>
              </a:rPr>
              <a:t>absolute velocities </a:t>
            </a:r>
            <a:r>
              <a:rPr sz="2000" i="1" spc="-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i="1" spc="-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B such that </a:t>
            </a:r>
            <a:r>
              <a:rPr sz="2000" i="1" spc="-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i="1" dirty="0">
                <a:latin typeface="Calibri"/>
                <a:cs typeface="Calibri"/>
              </a:rPr>
              <a:t>&gt; </a:t>
            </a:r>
            <a:r>
              <a:rPr sz="2000" i="1" spc="-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B </a:t>
            </a:r>
            <a:r>
              <a:rPr sz="2000" dirty="0">
                <a:latin typeface="Calibri"/>
                <a:cs typeface="Calibri"/>
              </a:rPr>
              <a:t>, as </a:t>
            </a:r>
            <a:r>
              <a:rPr sz="2000" spc="-5" dirty="0">
                <a:latin typeface="Calibri"/>
                <a:cs typeface="Calibri"/>
              </a:rPr>
              <a:t>shown </a:t>
            </a:r>
            <a:r>
              <a:rPr sz="2000" dirty="0">
                <a:latin typeface="Calibri"/>
                <a:cs typeface="Calibri"/>
              </a:rPr>
              <a:t>in Fig.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a). The relative  </a:t>
            </a:r>
            <a:r>
              <a:rPr sz="2000" spc="-10" dirty="0">
                <a:latin typeface="Calibri"/>
                <a:cs typeface="Calibri"/>
              </a:rPr>
              <a:t>velocity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dirty="0">
                <a:latin typeface="Calibri"/>
                <a:cs typeface="Calibri"/>
              </a:rPr>
              <a:t>respect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B is</a:t>
            </a:r>
            <a:r>
              <a:rPr sz="2000" i="1" spc="-5" dirty="0">
                <a:latin typeface="Calibri"/>
                <a:cs typeface="Calibri"/>
              </a:rPr>
              <a:t> …….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2133600"/>
            <a:ext cx="4352544" cy="40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2645664"/>
            <a:ext cx="6889702" cy="3997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1981" y="6464680"/>
            <a:ext cx="128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54453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200400"/>
            <a:ext cx="6411467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1180" y="4524213"/>
            <a:ext cx="2283599" cy="1621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6167" y="4421322"/>
            <a:ext cx="2792581" cy="1719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2724" cy="429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4267199"/>
            <a:ext cx="6908292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90798"/>
            <a:ext cx="8786974" cy="4267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0"/>
            <a:ext cx="6821938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" y="3352798"/>
            <a:ext cx="9107607" cy="3478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0"/>
            <a:ext cx="6821938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02103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9234" y="4267199"/>
            <a:ext cx="2415370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309" y="109220"/>
            <a:ext cx="861060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Times New Roman"/>
                <a:cs typeface="Times New Roman"/>
              </a:rPr>
              <a:t>In the mechanism, as shown in Fig., the crank OA </a:t>
            </a:r>
            <a:r>
              <a:rPr i="1" spc="-10" dirty="0">
                <a:latin typeface="Times New Roman"/>
                <a:cs typeface="Times New Roman"/>
              </a:rPr>
              <a:t>rotates </a:t>
            </a:r>
            <a:r>
              <a:rPr i="1" dirty="0">
                <a:latin typeface="Times New Roman"/>
                <a:cs typeface="Times New Roman"/>
              </a:rPr>
              <a:t>at 20 </a:t>
            </a:r>
            <a:r>
              <a:rPr i="1" spc="-35" dirty="0">
                <a:latin typeface="Times New Roman"/>
                <a:cs typeface="Times New Roman"/>
              </a:rPr>
              <a:t>r.p.m. </a:t>
            </a:r>
            <a:r>
              <a:rPr i="1" dirty="0">
                <a:latin typeface="Times New Roman"/>
                <a:cs typeface="Times New Roman"/>
              </a:rPr>
              <a:t>anticlockwise  and gives motion to the </a:t>
            </a:r>
            <a:r>
              <a:rPr i="1" spc="-5" dirty="0">
                <a:latin typeface="Times New Roman"/>
                <a:cs typeface="Times New Roman"/>
              </a:rPr>
              <a:t>sliding </a:t>
            </a:r>
            <a:r>
              <a:rPr i="1" dirty="0">
                <a:latin typeface="Times New Roman"/>
                <a:cs typeface="Times New Roman"/>
              </a:rPr>
              <a:t>blocks B and D. The dimensions of the various </a:t>
            </a:r>
            <a:r>
              <a:rPr i="1" spc="-5" dirty="0">
                <a:latin typeface="Times New Roman"/>
                <a:cs typeface="Times New Roman"/>
              </a:rPr>
              <a:t>links  </a:t>
            </a:r>
            <a:r>
              <a:rPr i="1" spc="-25" dirty="0">
                <a:latin typeface="Times New Roman"/>
                <a:cs typeface="Times New Roman"/>
              </a:rPr>
              <a:t>are </a:t>
            </a:r>
            <a:r>
              <a:rPr i="1" dirty="0">
                <a:latin typeface="Times New Roman"/>
                <a:cs typeface="Times New Roman"/>
              </a:rPr>
              <a:t>OA = </a:t>
            </a:r>
            <a:r>
              <a:rPr i="1" spc="5" dirty="0">
                <a:latin typeface="Times New Roman"/>
                <a:cs typeface="Times New Roman"/>
              </a:rPr>
              <a:t>300 </a:t>
            </a:r>
            <a:r>
              <a:rPr i="1" dirty="0">
                <a:latin typeface="Times New Roman"/>
                <a:cs typeface="Times New Roman"/>
              </a:rPr>
              <a:t>mm; AB = 1200 mm; BC = </a:t>
            </a:r>
            <a:r>
              <a:rPr i="1" spc="5" dirty="0">
                <a:latin typeface="Times New Roman"/>
                <a:cs typeface="Times New Roman"/>
              </a:rPr>
              <a:t>450 </a:t>
            </a:r>
            <a:r>
              <a:rPr i="1" dirty="0">
                <a:latin typeface="Times New Roman"/>
                <a:cs typeface="Times New Roman"/>
              </a:rPr>
              <a:t>mm </a:t>
            </a:r>
            <a:r>
              <a:rPr i="1" spc="5" dirty="0">
                <a:latin typeface="Times New Roman"/>
                <a:cs typeface="Times New Roman"/>
              </a:rPr>
              <a:t>and </a:t>
            </a:r>
            <a:r>
              <a:rPr i="1" dirty="0">
                <a:latin typeface="Times New Roman"/>
                <a:cs typeface="Times New Roman"/>
              </a:rPr>
              <a:t>CD = </a:t>
            </a:r>
            <a:r>
              <a:rPr i="1" spc="5" dirty="0">
                <a:latin typeface="Times New Roman"/>
                <a:cs typeface="Times New Roman"/>
              </a:rPr>
              <a:t>450 </a:t>
            </a:r>
            <a:r>
              <a:rPr i="1" dirty="0">
                <a:latin typeface="Times New Roman"/>
                <a:cs typeface="Times New Roman"/>
              </a:rPr>
              <a:t>mm. </a:t>
            </a:r>
            <a:r>
              <a:rPr i="1" spc="-5" dirty="0">
                <a:latin typeface="Times New Roman"/>
                <a:cs typeface="Times New Roman"/>
              </a:rPr>
              <a:t>For </a:t>
            </a:r>
            <a:r>
              <a:rPr i="1" dirty="0">
                <a:latin typeface="Times New Roman"/>
                <a:cs typeface="Times New Roman"/>
              </a:rPr>
              <a:t>the</a:t>
            </a:r>
            <a:r>
              <a:rPr i="1" spc="-19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given  configuration, determine : 1. </a:t>
            </a:r>
            <a:r>
              <a:rPr i="1" spc="-5" dirty="0">
                <a:latin typeface="Times New Roman"/>
                <a:cs typeface="Times New Roman"/>
              </a:rPr>
              <a:t>velocities </a:t>
            </a:r>
            <a:r>
              <a:rPr i="1" dirty="0">
                <a:latin typeface="Times New Roman"/>
                <a:cs typeface="Times New Roman"/>
              </a:rPr>
              <a:t>of sliding at B </a:t>
            </a:r>
            <a:r>
              <a:rPr i="1" spc="5" dirty="0">
                <a:latin typeface="Times New Roman"/>
                <a:cs typeface="Times New Roman"/>
              </a:rPr>
              <a:t>and </a:t>
            </a:r>
            <a:r>
              <a:rPr dirty="0">
                <a:latin typeface="Times New Roman"/>
                <a:cs typeface="Times New Roman"/>
              </a:rPr>
              <a:t>D, </a:t>
            </a:r>
            <a:r>
              <a:rPr i="1" dirty="0">
                <a:latin typeface="Times New Roman"/>
                <a:cs typeface="Times New Roman"/>
              </a:rPr>
              <a:t>2. angular velocity of  CD, 3. linear acceleration of D </a:t>
            </a:r>
            <a:r>
              <a:rPr i="1" spc="5" dirty="0">
                <a:latin typeface="Times New Roman"/>
                <a:cs typeface="Times New Roman"/>
              </a:rPr>
              <a:t>and </a:t>
            </a:r>
            <a:r>
              <a:rPr i="1" dirty="0">
                <a:latin typeface="Times New Roman"/>
                <a:cs typeface="Times New Roman"/>
              </a:rPr>
              <a:t>4. angular acceleration of</a:t>
            </a:r>
            <a:r>
              <a:rPr i="1" spc="-20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CD.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661505"/>
            <a:ext cx="6877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578" y="6623710"/>
            <a:ext cx="286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9585" y="661822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1200" y="1676400"/>
            <a:ext cx="6496811" cy="2905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8" y="4724400"/>
            <a:ext cx="8935212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5334000"/>
            <a:ext cx="7373111" cy="837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661505"/>
            <a:ext cx="6877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1578" y="6623710"/>
            <a:ext cx="286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2285" y="6669023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990334" cy="886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8444" y="4689028"/>
            <a:ext cx="4566533" cy="1905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957072"/>
            <a:ext cx="9046464" cy="1024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7" y="2014727"/>
            <a:ext cx="8997914" cy="780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63" y="2830067"/>
            <a:ext cx="8974455" cy="751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535" y="3657600"/>
            <a:ext cx="6222478" cy="856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15111" y="4072126"/>
            <a:ext cx="2161816" cy="2733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9459" y="4384547"/>
            <a:ext cx="1418844" cy="227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3561" y="4420361"/>
            <a:ext cx="1308735" cy="2175510"/>
          </a:xfrm>
          <a:custGeom>
            <a:avLst/>
            <a:gdLst/>
            <a:ahLst/>
            <a:cxnLst/>
            <a:rect l="l" t="t" r="r" b="b"/>
            <a:pathLst>
              <a:path w="1308734" h="2175509">
                <a:moveTo>
                  <a:pt x="0" y="2174989"/>
                </a:moveTo>
                <a:lnTo>
                  <a:pt x="1308735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9335" y="4282440"/>
            <a:ext cx="339851" cy="23759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4961" y="4318253"/>
            <a:ext cx="228600" cy="2276475"/>
          </a:xfrm>
          <a:custGeom>
            <a:avLst/>
            <a:gdLst/>
            <a:ahLst/>
            <a:cxnLst/>
            <a:rect l="l" t="t" r="r" b="b"/>
            <a:pathLst>
              <a:path w="228600" h="2276475">
                <a:moveTo>
                  <a:pt x="228600" y="2276436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9335" y="4232147"/>
            <a:ext cx="1636776" cy="213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4961" y="4267961"/>
            <a:ext cx="1537335" cy="101600"/>
          </a:xfrm>
          <a:custGeom>
            <a:avLst/>
            <a:gdLst/>
            <a:ahLst/>
            <a:cxnLst/>
            <a:rect l="l" t="t" r="r" b="b"/>
            <a:pathLst>
              <a:path w="1537334" h="101600">
                <a:moveTo>
                  <a:pt x="1537335" y="101473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98207" y="5245608"/>
            <a:ext cx="178307" cy="1783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98207" y="5245608"/>
            <a:ext cx="1517903" cy="266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7361" y="5334761"/>
            <a:ext cx="1384935" cy="101600"/>
          </a:xfrm>
          <a:custGeom>
            <a:avLst/>
            <a:gdLst/>
            <a:ahLst/>
            <a:cxnLst/>
            <a:rect l="l" t="t" r="r" b="b"/>
            <a:pathLst>
              <a:path w="1384934" h="101600">
                <a:moveTo>
                  <a:pt x="1384935" y="101472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65819" y="4322064"/>
            <a:ext cx="111251" cy="11353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2968" y="4325111"/>
            <a:ext cx="1566672" cy="10942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38593" y="4357878"/>
            <a:ext cx="1461135" cy="986790"/>
          </a:xfrm>
          <a:custGeom>
            <a:avLst/>
            <a:gdLst/>
            <a:ahLst/>
            <a:cxnLst/>
            <a:rect l="l" t="t" r="r" b="b"/>
            <a:pathLst>
              <a:path w="1461134" h="986789">
                <a:moveTo>
                  <a:pt x="1461134" y="0"/>
                </a:moveTo>
                <a:lnTo>
                  <a:pt x="0" y="986282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661505"/>
            <a:ext cx="6877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1578" y="6623710"/>
            <a:ext cx="286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585" y="661822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448" y="133365"/>
            <a:ext cx="6391649" cy="2667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595" y="3086100"/>
            <a:ext cx="3751066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76" y="4823459"/>
            <a:ext cx="7764780" cy="1043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962400"/>
            <a:ext cx="9014460" cy="950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4645" y="195593"/>
            <a:ext cx="2115881" cy="2673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661505"/>
            <a:ext cx="6877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1578" y="6623710"/>
            <a:ext cx="2115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</a:t>
            </a:r>
            <a:r>
              <a:rPr sz="1200" spc="-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014" y="6674510"/>
            <a:ext cx="7194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9585" y="661822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23" y="0"/>
            <a:ext cx="8243316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3" y="3352800"/>
            <a:ext cx="2514600" cy="3171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86044" y="6411383"/>
            <a:ext cx="2456688" cy="438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3095" y="5715000"/>
            <a:ext cx="2953580" cy="641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5614415"/>
            <a:ext cx="0" cy="1014730"/>
          </a:xfrm>
          <a:custGeom>
            <a:avLst/>
            <a:gdLst/>
            <a:ahLst/>
            <a:cxnLst/>
            <a:rect l="l" t="t" r="r" b="b"/>
            <a:pathLst>
              <a:path h="1014729">
                <a:moveTo>
                  <a:pt x="0" y="0"/>
                </a:moveTo>
                <a:lnTo>
                  <a:pt x="0" y="1014476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8740" y="5562600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5180" y="3545165"/>
            <a:ext cx="4469213" cy="1865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661505"/>
            <a:ext cx="6877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4278" y="6669023"/>
            <a:ext cx="555371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  <a:tabLst>
                <a:tab pos="5397500" algn="l"/>
              </a:tabLst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G,</a:t>
            </a:r>
            <a:r>
              <a:rPr sz="12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f Ae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gg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SCE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lo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	</a:t>
            </a:r>
            <a:r>
              <a:rPr sz="1800" baseline="2314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800" baseline="2314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1641" y="221607"/>
            <a:ext cx="3467503" cy="2237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44" y="40828"/>
            <a:ext cx="4566533" cy="1905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3" y="3124200"/>
            <a:ext cx="8937503" cy="958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1400" y="762000"/>
            <a:ext cx="1908048" cy="2407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8" y="4114800"/>
            <a:ext cx="8939016" cy="1001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111496"/>
            <a:ext cx="8999220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731" y="5943598"/>
            <a:ext cx="9002268" cy="830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4708" y="937260"/>
            <a:ext cx="2703576" cy="1325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761" y="974597"/>
            <a:ext cx="2590800" cy="1203960"/>
          </a:xfrm>
          <a:custGeom>
            <a:avLst/>
            <a:gdLst/>
            <a:ahLst/>
            <a:cxnLst/>
            <a:rect l="l" t="t" r="r" b="b"/>
            <a:pathLst>
              <a:path w="2590800" h="1203960">
                <a:moveTo>
                  <a:pt x="0" y="0"/>
                </a:moveTo>
                <a:lnTo>
                  <a:pt x="2590799" y="120370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14004" y="2095500"/>
            <a:ext cx="647700" cy="1996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8961" y="2134361"/>
            <a:ext cx="541655" cy="76200"/>
          </a:xfrm>
          <a:custGeom>
            <a:avLst/>
            <a:gdLst/>
            <a:ahLst/>
            <a:cxnLst/>
            <a:rect l="l" t="t" r="r" b="b"/>
            <a:pathLst>
              <a:path w="541654" h="76200">
                <a:moveTo>
                  <a:pt x="0" y="76200"/>
                </a:moveTo>
                <a:lnTo>
                  <a:pt x="541147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25840" y="723900"/>
            <a:ext cx="435864" cy="1517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87561" y="762762"/>
            <a:ext cx="313055" cy="1409700"/>
          </a:xfrm>
          <a:custGeom>
            <a:avLst/>
            <a:gdLst/>
            <a:ahLst/>
            <a:cxnLst/>
            <a:rect l="l" t="t" r="r" b="b"/>
            <a:pathLst>
              <a:path w="313054" h="1409700">
                <a:moveTo>
                  <a:pt x="312547" y="140970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1284" y="723900"/>
            <a:ext cx="3090671" cy="3352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4717" y="762762"/>
            <a:ext cx="2985135" cy="211454"/>
          </a:xfrm>
          <a:custGeom>
            <a:avLst/>
            <a:gdLst/>
            <a:ahLst/>
            <a:cxnLst/>
            <a:rect l="l" t="t" r="r" b="b"/>
            <a:pathLst>
              <a:path w="2985134" h="211455">
                <a:moveTo>
                  <a:pt x="0" y="211200"/>
                </a:moveTo>
                <a:lnTo>
                  <a:pt x="2985135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256"/>
            <a:ext cx="8980805" cy="289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Now consider </a:t>
            </a:r>
            <a:r>
              <a:rPr sz="2000" dirty="0">
                <a:latin typeface="Calibri"/>
                <a:cs typeface="Calibri"/>
              </a:rPr>
              <a:t>the body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moving in </a:t>
            </a:r>
            <a:r>
              <a:rPr sz="2000" i="1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inclined direction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shown </a:t>
            </a:r>
            <a:r>
              <a:rPr sz="2000" dirty="0">
                <a:latin typeface="Calibri"/>
                <a:cs typeface="Calibri"/>
              </a:rPr>
              <a:t>in Fig. 2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a). The  </a:t>
            </a:r>
            <a:r>
              <a:rPr sz="2000" spc="-15" dirty="0">
                <a:latin typeface="Calibri"/>
                <a:cs typeface="Calibri"/>
              </a:rPr>
              <a:t>relative </a:t>
            </a:r>
            <a:r>
              <a:rPr sz="2000" spc="-5" dirty="0">
                <a:latin typeface="Calibri"/>
                <a:cs typeface="Calibri"/>
              </a:rPr>
              <a:t>velocity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i="1" dirty="0">
                <a:latin typeface="Calibri"/>
                <a:cs typeface="Calibri"/>
              </a:rPr>
              <a:t>A with respect </a:t>
            </a:r>
            <a:r>
              <a:rPr sz="2000" i="1" spc="-10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B may be </a:t>
            </a:r>
            <a:r>
              <a:rPr sz="2000" spc="-10" dirty="0">
                <a:latin typeface="Calibri"/>
                <a:cs typeface="Calibri"/>
              </a:rPr>
              <a:t>obtained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law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parallelogram 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velocities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triangle </a:t>
            </a:r>
            <a:r>
              <a:rPr sz="2000" spc="-5" dirty="0">
                <a:latin typeface="Calibri"/>
                <a:cs typeface="Calibri"/>
              </a:rPr>
              <a:t>law 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velocities.</a:t>
            </a:r>
            <a:endParaRPr sz="2000">
              <a:latin typeface="Calibri"/>
              <a:cs typeface="Calibri"/>
            </a:endParaRPr>
          </a:p>
          <a:p>
            <a:pPr marL="355600" marR="896619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60" dirty="0">
                <a:latin typeface="Calibri"/>
                <a:cs typeface="Calibri"/>
              </a:rPr>
              <a:t>Take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15" dirty="0">
                <a:latin typeface="Calibri"/>
                <a:cs typeface="Calibri"/>
              </a:rPr>
              <a:t>fixed </a:t>
            </a:r>
            <a:r>
              <a:rPr sz="2000" spc="-10" dirty="0">
                <a:latin typeface="Calibri"/>
                <a:cs typeface="Calibri"/>
              </a:rPr>
              <a:t>point </a:t>
            </a:r>
            <a:r>
              <a:rPr sz="2000" i="1" dirty="0">
                <a:latin typeface="Calibri"/>
                <a:cs typeface="Calibri"/>
              </a:rPr>
              <a:t>o </a:t>
            </a:r>
            <a:r>
              <a:rPr sz="2000" i="1" spc="-5" dirty="0">
                <a:latin typeface="Calibri"/>
                <a:cs typeface="Calibri"/>
              </a:rPr>
              <a:t>and draw vector </a:t>
            </a:r>
            <a:r>
              <a:rPr sz="2000" i="1" dirty="0">
                <a:latin typeface="Calibri"/>
                <a:cs typeface="Calibri"/>
              </a:rPr>
              <a:t>oa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spc="-5" dirty="0">
                <a:latin typeface="Calibri"/>
                <a:cs typeface="Calibri"/>
              </a:rPr>
              <a:t>represent </a:t>
            </a:r>
            <a:r>
              <a:rPr sz="2000" i="1" spc="5" dirty="0">
                <a:latin typeface="Calibri"/>
                <a:cs typeface="Calibri"/>
              </a:rPr>
              <a:t>v</a:t>
            </a:r>
            <a:r>
              <a:rPr sz="1950" spc="7" baseline="-21367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in magnitude and  </a:t>
            </a:r>
            <a:r>
              <a:rPr sz="2000" spc="-5" dirty="0">
                <a:latin typeface="Calibri"/>
                <a:cs typeface="Calibri"/>
              </a:rPr>
              <a:t>direction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some suitable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scale.</a:t>
            </a:r>
            <a:endParaRPr sz="2000">
              <a:latin typeface="Calibri"/>
              <a:cs typeface="Calibri"/>
            </a:endParaRPr>
          </a:p>
          <a:p>
            <a:pPr marL="355600" marR="17907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Similarly, </a:t>
            </a:r>
            <a:r>
              <a:rPr sz="2000" spc="-15" dirty="0">
                <a:latin typeface="Calibri"/>
                <a:cs typeface="Calibri"/>
              </a:rPr>
              <a:t>draw </a:t>
            </a:r>
            <a:r>
              <a:rPr sz="2000" spc="-10" dirty="0">
                <a:latin typeface="Calibri"/>
                <a:cs typeface="Calibri"/>
              </a:rPr>
              <a:t>vector </a:t>
            </a:r>
            <a:r>
              <a:rPr sz="2000" i="1" spc="-5" dirty="0">
                <a:latin typeface="Calibri"/>
                <a:cs typeface="Calibri"/>
              </a:rPr>
              <a:t>ob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spc="-5" dirty="0">
                <a:latin typeface="Calibri"/>
                <a:cs typeface="Calibri"/>
              </a:rPr>
              <a:t>represent </a:t>
            </a:r>
            <a:r>
              <a:rPr sz="2000" i="1" dirty="0">
                <a:latin typeface="Calibri"/>
                <a:cs typeface="Calibri"/>
              </a:rPr>
              <a:t>v</a:t>
            </a:r>
            <a:r>
              <a:rPr sz="1950" baseline="-21367" dirty="0">
                <a:latin typeface="Calibri"/>
                <a:cs typeface="Calibri"/>
              </a:rPr>
              <a:t>B </a:t>
            </a:r>
            <a:r>
              <a:rPr sz="2000" dirty="0">
                <a:latin typeface="Calibri"/>
                <a:cs typeface="Calibri"/>
              </a:rPr>
              <a:t>in magnitude and </a:t>
            </a:r>
            <a:r>
              <a:rPr sz="2000" spc="-5" dirty="0">
                <a:latin typeface="Calibri"/>
                <a:cs typeface="Calibri"/>
              </a:rPr>
              <a:t>direction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  scale. Then </a:t>
            </a:r>
            <a:r>
              <a:rPr sz="2000" spc="-10" dirty="0">
                <a:latin typeface="Calibri"/>
                <a:cs typeface="Calibri"/>
              </a:rPr>
              <a:t>vector </a:t>
            </a:r>
            <a:r>
              <a:rPr sz="2000" i="1" dirty="0">
                <a:latin typeface="Calibri"/>
                <a:cs typeface="Calibri"/>
              </a:rPr>
              <a:t>ba </a:t>
            </a:r>
            <a:r>
              <a:rPr sz="2000" i="1" spc="-5" dirty="0">
                <a:latin typeface="Calibri"/>
                <a:cs typeface="Calibri"/>
              </a:rPr>
              <a:t>represents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relative </a:t>
            </a:r>
            <a:r>
              <a:rPr sz="2000" i="1" dirty="0">
                <a:latin typeface="Calibri"/>
                <a:cs typeface="Calibri"/>
              </a:rPr>
              <a:t>velocity of A with </a:t>
            </a:r>
            <a:r>
              <a:rPr sz="2000" spc="-10" dirty="0">
                <a:latin typeface="Calibri"/>
                <a:cs typeface="Calibri"/>
              </a:rPr>
              <a:t>respect to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as  shown </a:t>
            </a:r>
            <a:r>
              <a:rPr sz="2000" i="1" dirty="0">
                <a:latin typeface="Calibri"/>
                <a:cs typeface="Calibri"/>
              </a:rPr>
              <a:t>in </a:t>
            </a:r>
            <a:r>
              <a:rPr sz="2000" i="1" spc="-5" dirty="0">
                <a:latin typeface="Calibri"/>
                <a:cs typeface="Calibri"/>
              </a:rPr>
              <a:t>Fig. </a:t>
            </a:r>
            <a:r>
              <a:rPr sz="2000" i="1" dirty="0">
                <a:latin typeface="Calibri"/>
                <a:cs typeface="Calibri"/>
              </a:rPr>
              <a:t>2 </a:t>
            </a:r>
            <a:r>
              <a:rPr sz="2000" i="1" spc="-5" dirty="0">
                <a:latin typeface="Calibri"/>
                <a:cs typeface="Calibri"/>
              </a:rPr>
              <a:t>(b). </a:t>
            </a:r>
            <a:r>
              <a:rPr sz="2000" i="1" dirty="0">
                <a:latin typeface="Calibri"/>
                <a:cs typeface="Calibri"/>
              </a:rPr>
              <a:t>In the </a:t>
            </a:r>
            <a:r>
              <a:rPr sz="2000" i="1" spc="-5" dirty="0">
                <a:latin typeface="Calibri"/>
                <a:cs typeface="Calibri"/>
              </a:rPr>
              <a:t>similar </a:t>
            </a:r>
            <a:r>
              <a:rPr sz="2000" spc="-25" dirty="0">
                <a:latin typeface="Calibri"/>
                <a:cs typeface="Calibri"/>
              </a:rPr>
              <a:t>way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discussed above,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relative </a:t>
            </a:r>
            <a:r>
              <a:rPr sz="2000" spc="-10" dirty="0">
                <a:latin typeface="Calibri"/>
                <a:cs typeface="Calibri"/>
              </a:rPr>
              <a:t>velocity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i="1" dirty="0">
                <a:latin typeface="Calibri"/>
                <a:cs typeface="Calibri"/>
              </a:rPr>
              <a:t>A 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dirty="0">
                <a:latin typeface="Calibri"/>
                <a:cs typeface="Calibri"/>
              </a:rPr>
              <a:t>respect </a:t>
            </a:r>
            <a:r>
              <a:rPr sz="2000" i="1" spc="-15" dirty="0">
                <a:latin typeface="Calibri"/>
                <a:cs typeface="Calibri"/>
              </a:rPr>
              <a:t>to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B,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2933698"/>
            <a:ext cx="6304305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1981" y="6464680"/>
            <a:ext cx="128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1641" y="221607"/>
            <a:ext cx="3467503" cy="2237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44" y="40828"/>
            <a:ext cx="4566533" cy="1905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96" y="2438400"/>
            <a:ext cx="8985504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207" y="3276600"/>
            <a:ext cx="8985504" cy="958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447" y="4267200"/>
            <a:ext cx="8936581" cy="656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105400"/>
            <a:ext cx="8871350" cy="1126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73440" y="591311"/>
            <a:ext cx="123444" cy="865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5161" y="61036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69807" y="1322832"/>
            <a:ext cx="178307" cy="1783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2328" y="419100"/>
            <a:ext cx="2924555" cy="2758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761" y="457962"/>
            <a:ext cx="2819400" cy="152400"/>
          </a:xfrm>
          <a:custGeom>
            <a:avLst/>
            <a:gdLst/>
            <a:ahLst/>
            <a:cxnLst/>
            <a:rect l="l" t="t" r="r" b="b"/>
            <a:pathLst>
              <a:path w="2819400" h="152400">
                <a:moveTo>
                  <a:pt x="0" y="0"/>
                </a:moveTo>
                <a:lnTo>
                  <a:pt x="2819399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4040" y="419100"/>
            <a:ext cx="123444" cy="6202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761" y="457962"/>
            <a:ext cx="0" cy="516255"/>
          </a:xfrm>
          <a:custGeom>
            <a:avLst/>
            <a:gdLst/>
            <a:ahLst/>
            <a:cxnLst/>
            <a:rect l="l" t="t" r="r" b="b"/>
            <a:pathLst>
              <a:path h="516255">
                <a:moveTo>
                  <a:pt x="0" y="51600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66885" y="665632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1578" y="6661810"/>
            <a:ext cx="286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3" y="0"/>
            <a:ext cx="9086453" cy="1334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5524"/>
            <a:ext cx="3814046" cy="1099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2492" y="2815455"/>
            <a:ext cx="3470532" cy="223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66885" y="665632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1578" y="6661810"/>
            <a:ext cx="286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309" y="101600"/>
            <a:ext cx="877633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Calibri"/>
                <a:cs typeface="Calibri"/>
              </a:rPr>
              <a:t>In </a:t>
            </a:r>
            <a:r>
              <a:rPr sz="2000" i="1" spc="-10" dirty="0">
                <a:latin typeface="Calibri"/>
                <a:cs typeface="Calibri"/>
              </a:rPr>
              <a:t>the toggle </a:t>
            </a:r>
            <a:r>
              <a:rPr sz="2000" i="1" spc="-5" dirty="0">
                <a:latin typeface="Calibri"/>
                <a:cs typeface="Calibri"/>
              </a:rPr>
              <a:t>mechanism </a:t>
            </a:r>
            <a:r>
              <a:rPr sz="2000" i="1" spc="-10" dirty="0">
                <a:latin typeface="Calibri"/>
                <a:cs typeface="Calibri"/>
              </a:rPr>
              <a:t>shown </a:t>
            </a:r>
            <a:r>
              <a:rPr sz="2000" i="1" spc="-5" dirty="0">
                <a:latin typeface="Calibri"/>
                <a:cs typeface="Calibri"/>
              </a:rPr>
              <a:t>in Fig., the </a:t>
            </a:r>
            <a:r>
              <a:rPr sz="2000" i="1" spc="-10" dirty="0">
                <a:latin typeface="Calibri"/>
                <a:cs typeface="Calibri"/>
              </a:rPr>
              <a:t>slider </a:t>
            </a:r>
            <a:r>
              <a:rPr sz="2000" i="1" dirty="0">
                <a:latin typeface="Calibri"/>
                <a:cs typeface="Calibri"/>
              </a:rPr>
              <a:t>D </a:t>
            </a:r>
            <a:r>
              <a:rPr sz="2000" i="1" spc="-5" dirty="0">
                <a:latin typeface="Calibri"/>
                <a:cs typeface="Calibri"/>
              </a:rPr>
              <a:t>is constrained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spc="-5" dirty="0">
                <a:latin typeface="Calibri"/>
                <a:cs typeface="Calibri"/>
              </a:rPr>
              <a:t>move on </a:t>
            </a:r>
            <a:r>
              <a:rPr sz="2000" i="1" dirty="0">
                <a:latin typeface="Calibri"/>
                <a:cs typeface="Calibri"/>
              </a:rPr>
              <a:t>a  </a:t>
            </a:r>
            <a:r>
              <a:rPr sz="2000" i="1" spc="-15" dirty="0">
                <a:latin typeface="Calibri"/>
                <a:cs typeface="Calibri"/>
              </a:rPr>
              <a:t>horizontal </a:t>
            </a:r>
            <a:r>
              <a:rPr sz="2000" i="1" spc="-5" dirty="0">
                <a:latin typeface="Calibri"/>
                <a:cs typeface="Calibri"/>
              </a:rPr>
              <a:t>path. The </a:t>
            </a:r>
            <a:r>
              <a:rPr sz="2000" i="1" dirty="0">
                <a:latin typeface="Calibri"/>
                <a:cs typeface="Calibri"/>
              </a:rPr>
              <a:t>crank </a:t>
            </a:r>
            <a:r>
              <a:rPr sz="2000" i="1" spc="-15" dirty="0">
                <a:latin typeface="Calibri"/>
                <a:cs typeface="Calibri"/>
              </a:rPr>
              <a:t>OA </a:t>
            </a:r>
            <a:r>
              <a:rPr sz="2000" i="1" spc="-5" dirty="0">
                <a:latin typeface="Calibri"/>
                <a:cs typeface="Calibri"/>
              </a:rPr>
              <a:t>is rotating in the counter-clockwise direction </a:t>
            </a:r>
            <a:r>
              <a:rPr sz="2000" i="1" dirty="0">
                <a:latin typeface="Calibri"/>
                <a:cs typeface="Calibri"/>
              </a:rPr>
              <a:t>at a  </a:t>
            </a:r>
            <a:r>
              <a:rPr sz="2000" i="1" spc="-10" dirty="0">
                <a:latin typeface="Calibri"/>
                <a:cs typeface="Calibri"/>
              </a:rPr>
              <a:t>Speed </a:t>
            </a:r>
            <a:r>
              <a:rPr sz="2000" i="1" dirty="0">
                <a:latin typeface="Calibri"/>
                <a:cs typeface="Calibri"/>
              </a:rPr>
              <a:t>of 180 </a:t>
            </a:r>
            <a:r>
              <a:rPr sz="2000" i="1" spc="-35" dirty="0">
                <a:latin typeface="Calibri"/>
                <a:cs typeface="Calibri"/>
              </a:rPr>
              <a:t>r.p.m. </a:t>
            </a:r>
            <a:r>
              <a:rPr sz="2000" i="1" spc="-5" dirty="0">
                <a:latin typeface="Calibri"/>
                <a:cs typeface="Calibri"/>
              </a:rPr>
              <a:t>increasing </a:t>
            </a:r>
            <a:r>
              <a:rPr sz="2000" i="1" dirty="0">
                <a:latin typeface="Calibri"/>
                <a:cs typeface="Calibri"/>
              </a:rPr>
              <a:t>at </a:t>
            </a:r>
            <a:r>
              <a:rPr sz="2000" i="1" spc="-10" dirty="0">
                <a:latin typeface="Calibri"/>
                <a:cs typeface="Calibri"/>
              </a:rPr>
              <a:t>the rate </a:t>
            </a:r>
            <a:r>
              <a:rPr sz="2000" i="1" dirty="0">
                <a:latin typeface="Calibri"/>
                <a:cs typeface="Calibri"/>
              </a:rPr>
              <a:t>of </a:t>
            </a:r>
            <a:r>
              <a:rPr sz="2000" i="1" spc="-5" dirty="0">
                <a:latin typeface="Calibri"/>
                <a:cs typeface="Calibri"/>
              </a:rPr>
              <a:t>50 rad/s</a:t>
            </a:r>
            <a:r>
              <a:rPr sz="1950" i="1" spc="-7" baseline="25641" dirty="0">
                <a:latin typeface="Calibri"/>
                <a:cs typeface="Calibri"/>
              </a:rPr>
              <a:t>2 </a:t>
            </a:r>
            <a:r>
              <a:rPr sz="2000" i="1" dirty="0">
                <a:latin typeface="Calibri"/>
                <a:cs typeface="Calibri"/>
              </a:rPr>
              <a:t>. </a:t>
            </a:r>
            <a:r>
              <a:rPr sz="2000" i="1" spc="-5" dirty="0">
                <a:latin typeface="Calibri"/>
                <a:cs typeface="Calibri"/>
              </a:rPr>
              <a:t>The dimensions </a:t>
            </a:r>
            <a:r>
              <a:rPr sz="2000" i="1" dirty="0">
                <a:latin typeface="Calibri"/>
                <a:cs typeface="Calibri"/>
              </a:rPr>
              <a:t>of the </a:t>
            </a:r>
            <a:r>
              <a:rPr sz="2000" i="1" spc="-10" dirty="0">
                <a:latin typeface="Calibri"/>
                <a:cs typeface="Calibri"/>
              </a:rPr>
              <a:t>various  links </a:t>
            </a:r>
            <a:r>
              <a:rPr sz="2000" i="1" spc="-5" dirty="0">
                <a:latin typeface="Calibri"/>
                <a:cs typeface="Calibri"/>
              </a:rPr>
              <a:t>are </a:t>
            </a:r>
            <a:r>
              <a:rPr sz="2000" i="1" spc="-10" dirty="0">
                <a:latin typeface="Calibri"/>
                <a:cs typeface="Calibri"/>
              </a:rPr>
              <a:t>as follows: </a:t>
            </a:r>
            <a:r>
              <a:rPr sz="2000" i="1" spc="-15" dirty="0">
                <a:latin typeface="Calibri"/>
                <a:cs typeface="Calibri"/>
              </a:rPr>
              <a:t>OA </a:t>
            </a:r>
            <a:r>
              <a:rPr sz="2000" i="1" dirty="0">
                <a:latin typeface="Calibri"/>
                <a:cs typeface="Calibri"/>
              </a:rPr>
              <a:t>= </a:t>
            </a:r>
            <a:r>
              <a:rPr sz="2000" i="1" spc="-5" dirty="0">
                <a:latin typeface="Calibri"/>
                <a:cs typeface="Calibri"/>
              </a:rPr>
              <a:t>180 </a:t>
            </a:r>
            <a:r>
              <a:rPr sz="2000" i="1" dirty="0">
                <a:latin typeface="Calibri"/>
                <a:cs typeface="Calibri"/>
              </a:rPr>
              <a:t>mm ; </a:t>
            </a:r>
            <a:r>
              <a:rPr sz="2000" i="1" spc="-5" dirty="0">
                <a:latin typeface="Calibri"/>
                <a:cs typeface="Calibri"/>
              </a:rPr>
              <a:t>CB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i="1" dirty="0">
                <a:latin typeface="Calibri"/>
                <a:cs typeface="Calibri"/>
              </a:rPr>
              <a:t>240 mm ; AB = 360 mm ; </a:t>
            </a:r>
            <a:r>
              <a:rPr sz="2000" i="1" spc="-5" dirty="0">
                <a:latin typeface="Calibri"/>
                <a:cs typeface="Calibri"/>
              </a:rPr>
              <a:t>and </a:t>
            </a:r>
            <a:r>
              <a:rPr sz="2000" i="1" spc="-10" dirty="0">
                <a:latin typeface="Calibri"/>
                <a:cs typeface="Calibri"/>
              </a:rPr>
              <a:t>BD </a:t>
            </a:r>
            <a:r>
              <a:rPr sz="2000" i="1" dirty="0">
                <a:latin typeface="Calibri"/>
                <a:cs typeface="Calibri"/>
              </a:rPr>
              <a:t>= 540 </a:t>
            </a:r>
            <a:r>
              <a:rPr sz="2000" i="1" spc="-5" dirty="0">
                <a:latin typeface="Calibri"/>
                <a:cs typeface="Calibri"/>
              </a:rPr>
              <a:t>mm.  </a:t>
            </a:r>
            <a:r>
              <a:rPr sz="2000" i="1" spc="-15" dirty="0">
                <a:latin typeface="Calibri"/>
                <a:cs typeface="Calibri"/>
              </a:rPr>
              <a:t>For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given configuration, find 1. </a:t>
            </a:r>
            <a:r>
              <a:rPr sz="2000" i="1" spc="-15" dirty="0">
                <a:latin typeface="Calibri"/>
                <a:cs typeface="Calibri"/>
              </a:rPr>
              <a:t>Velocity </a:t>
            </a:r>
            <a:r>
              <a:rPr sz="2000" i="1" dirty="0">
                <a:latin typeface="Calibri"/>
                <a:cs typeface="Calibri"/>
              </a:rPr>
              <a:t>of </a:t>
            </a:r>
            <a:r>
              <a:rPr sz="2000" i="1" spc="-10" dirty="0">
                <a:latin typeface="Calibri"/>
                <a:cs typeface="Calibri"/>
              </a:rPr>
              <a:t>slider </a:t>
            </a:r>
            <a:r>
              <a:rPr sz="2000" i="1" dirty="0">
                <a:latin typeface="Calibri"/>
                <a:cs typeface="Calibri"/>
              </a:rPr>
              <a:t>D </a:t>
            </a:r>
            <a:r>
              <a:rPr sz="2000" i="1" spc="-5" dirty="0">
                <a:latin typeface="Calibri"/>
                <a:cs typeface="Calibri"/>
              </a:rPr>
              <a:t>and angular velocity </a:t>
            </a:r>
            <a:r>
              <a:rPr sz="2000" i="1" dirty="0">
                <a:latin typeface="Calibri"/>
                <a:cs typeface="Calibri"/>
              </a:rPr>
              <a:t>of </a:t>
            </a:r>
            <a:r>
              <a:rPr sz="2000" i="1" spc="-25" dirty="0">
                <a:latin typeface="Calibri"/>
                <a:cs typeface="Calibri"/>
              </a:rPr>
              <a:t>BD,  </a:t>
            </a:r>
            <a:r>
              <a:rPr sz="2000" i="1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2. </a:t>
            </a:r>
            <a:r>
              <a:rPr sz="2000" i="1" spc="-5" dirty="0">
                <a:latin typeface="Calibri"/>
                <a:cs typeface="Calibri"/>
              </a:rPr>
              <a:t>Acceleration </a:t>
            </a:r>
            <a:r>
              <a:rPr sz="2000" i="1" dirty="0">
                <a:latin typeface="Calibri"/>
                <a:cs typeface="Calibri"/>
              </a:rPr>
              <a:t>of </a:t>
            </a:r>
            <a:r>
              <a:rPr sz="2000" i="1" spc="-5" dirty="0">
                <a:latin typeface="Calibri"/>
                <a:cs typeface="Calibri"/>
              </a:rPr>
              <a:t>slider </a:t>
            </a:r>
            <a:r>
              <a:rPr sz="2000" i="1" dirty="0">
                <a:latin typeface="Calibri"/>
                <a:cs typeface="Calibri"/>
              </a:rPr>
              <a:t>D and angular </a:t>
            </a:r>
            <a:r>
              <a:rPr sz="2000" i="1" spc="-5" dirty="0">
                <a:latin typeface="Calibri"/>
                <a:cs typeface="Calibri"/>
              </a:rPr>
              <a:t>acceleration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-15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BD.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1520" y="1982723"/>
            <a:ext cx="4581144" cy="299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592" y="4972811"/>
            <a:ext cx="8748643" cy="1502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66885" y="665632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1578" y="6661810"/>
            <a:ext cx="286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309" y="41626"/>
            <a:ext cx="811720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1. </a:t>
            </a:r>
            <a:r>
              <a:rPr sz="2000" b="1" i="1" spc="-20" dirty="0">
                <a:solidFill>
                  <a:srgbClr val="FF0000"/>
                </a:solidFill>
                <a:latin typeface="Calibri"/>
                <a:cs typeface="Calibri"/>
              </a:rPr>
              <a:t>Velocity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of slider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D and angular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velocity of</a:t>
            </a:r>
            <a:r>
              <a:rPr sz="2000" b="1" i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BD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Calibri"/>
                <a:cs typeface="Calibri"/>
              </a:rPr>
              <a:t>First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all, </a:t>
            </a:r>
            <a:r>
              <a:rPr sz="2000" spc="-15" dirty="0">
                <a:latin typeface="Calibri"/>
                <a:cs typeface="Calibri"/>
              </a:rPr>
              <a:t>draw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space </a:t>
            </a:r>
            <a:r>
              <a:rPr sz="2000" spc="-10" dirty="0">
                <a:latin typeface="Calibri"/>
                <a:cs typeface="Calibri"/>
              </a:rPr>
              <a:t>diagram to </a:t>
            </a:r>
            <a:r>
              <a:rPr sz="2000" spc="-5" dirty="0">
                <a:latin typeface="Calibri"/>
                <a:cs typeface="Calibri"/>
              </a:rPr>
              <a:t>some suitable scale,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shown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Fig.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(a).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4278" y="6669023"/>
            <a:ext cx="555371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  <a:tabLst>
                <a:tab pos="5397500" algn="l"/>
              </a:tabLst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G,</a:t>
            </a:r>
            <a:r>
              <a:rPr sz="12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f Ae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gg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SCE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lo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	</a:t>
            </a:r>
            <a:r>
              <a:rPr sz="1800" baseline="2314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800" baseline="2314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821436"/>
            <a:ext cx="2870050" cy="2324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876" y="3141091"/>
            <a:ext cx="7771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Now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velocity diagram,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shown </a:t>
            </a:r>
            <a:r>
              <a:rPr sz="2000" dirty="0">
                <a:latin typeface="Calibri"/>
                <a:cs typeface="Calibri"/>
              </a:rPr>
              <a:t>in Fig.(b), is </a:t>
            </a:r>
            <a:r>
              <a:rPr sz="2000" spc="-10" dirty="0">
                <a:latin typeface="Calibri"/>
                <a:cs typeface="Calibri"/>
              </a:rPr>
              <a:t>drawn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discussed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below: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35" y="3474720"/>
            <a:ext cx="8970264" cy="1223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7577" y="897560"/>
            <a:ext cx="2056446" cy="2207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840223"/>
            <a:ext cx="8842017" cy="1063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902450"/>
            <a:ext cx="9144000" cy="865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58184" y="1036319"/>
            <a:ext cx="1708404" cy="1859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761" y="1067561"/>
            <a:ext cx="1600200" cy="1752600"/>
          </a:xfrm>
          <a:custGeom>
            <a:avLst/>
            <a:gdLst/>
            <a:ahLst/>
            <a:cxnLst/>
            <a:rect l="l" t="t" r="r" b="b"/>
            <a:pathLst>
              <a:path w="1600200" h="1752600">
                <a:moveTo>
                  <a:pt x="0" y="0"/>
                </a:moveTo>
                <a:lnTo>
                  <a:pt x="1600200" y="17526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2755" y="998219"/>
            <a:ext cx="861060" cy="1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6190" y="1034033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0752" y="1005839"/>
            <a:ext cx="876300" cy="1889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86378" y="1034033"/>
            <a:ext cx="767080" cy="1786255"/>
          </a:xfrm>
          <a:custGeom>
            <a:avLst/>
            <a:gdLst/>
            <a:ahLst/>
            <a:cxnLst/>
            <a:rect l="l" t="t" r="r" b="b"/>
            <a:pathLst>
              <a:path w="767079" h="1786255">
                <a:moveTo>
                  <a:pt x="766826" y="0"/>
                </a:moveTo>
                <a:lnTo>
                  <a:pt x="0" y="178587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0752" y="2759964"/>
            <a:ext cx="1722120" cy="111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6378" y="2795777"/>
            <a:ext cx="1624330" cy="0"/>
          </a:xfrm>
          <a:custGeom>
            <a:avLst/>
            <a:gdLst/>
            <a:ahLst/>
            <a:cxnLst/>
            <a:rect l="l" t="t" r="r" b="b"/>
            <a:pathLst>
              <a:path w="1624329">
                <a:moveTo>
                  <a:pt x="1624076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7323" y="998219"/>
            <a:ext cx="967739" cy="1866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52950" y="1034033"/>
            <a:ext cx="857250" cy="1762125"/>
          </a:xfrm>
          <a:custGeom>
            <a:avLst/>
            <a:gdLst/>
            <a:ahLst/>
            <a:cxnLst/>
            <a:rect l="l" t="t" r="r" b="b"/>
            <a:pathLst>
              <a:path w="857250" h="1762125">
                <a:moveTo>
                  <a:pt x="857250" y="1762125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048000"/>
            <a:ext cx="630174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845" y="99651"/>
            <a:ext cx="2693208" cy="2889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66885" y="665632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1578" y="6661810"/>
            <a:ext cx="286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286" y="0"/>
            <a:ext cx="8865313" cy="1624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0511" y="1543811"/>
            <a:ext cx="3523487" cy="3256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73935"/>
            <a:ext cx="5763767" cy="3712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66885" y="665632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1578" y="6661810"/>
            <a:ext cx="286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3988" y="0"/>
            <a:ext cx="3353524" cy="320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47" y="2865120"/>
            <a:ext cx="4320815" cy="784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" y="68580"/>
            <a:ext cx="4358640" cy="1601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5316" y="1348739"/>
            <a:ext cx="2659380" cy="321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347" y="1723644"/>
            <a:ext cx="4302252" cy="1046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5579" y="2545079"/>
            <a:ext cx="2618232" cy="257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15" y="3681984"/>
            <a:ext cx="8839336" cy="100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96028"/>
            <a:ext cx="8915400" cy="640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515355"/>
            <a:ext cx="8816705" cy="666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0" y="5879591"/>
            <a:ext cx="2554224" cy="2941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0" y="27432"/>
            <a:ext cx="2113788" cy="1716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3535" y="274320"/>
            <a:ext cx="2398775" cy="27736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9161" y="305561"/>
            <a:ext cx="2291080" cy="2667000"/>
          </a:xfrm>
          <a:custGeom>
            <a:avLst/>
            <a:gdLst/>
            <a:ahLst/>
            <a:cxnLst/>
            <a:rect l="l" t="t" r="r" b="b"/>
            <a:pathLst>
              <a:path w="2291079" h="2667000">
                <a:moveTo>
                  <a:pt x="2290826" y="0"/>
                </a:moveTo>
                <a:lnTo>
                  <a:pt x="0" y="26670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4935" y="272795"/>
            <a:ext cx="2625852" cy="2478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0561" y="305561"/>
            <a:ext cx="2519680" cy="2369185"/>
          </a:xfrm>
          <a:custGeom>
            <a:avLst/>
            <a:gdLst/>
            <a:ahLst/>
            <a:cxnLst/>
            <a:rect l="l" t="t" r="r" b="b"/>
            <a:pathLst>
              <a:path w="2519679" h="2369185">
                <a:moveTo>
                  <a:pt x="2519426" y="0"/>
                </a:moveTo>
                <a:lnTo>
                  <a:pt x="0" y="2369185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8707" y="275843"/>
            <a:ext cx="1406652" cy="10927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9761" y="311658"/>
            <a:ext cx="1300480" cy="984250"/>
          </a:xfrm>
          <a:custGeom>
            <a:avLst/>
            <a:gdLst/>
            <a:ahLst/>
            <a:cxnLst/>
            <a:rect l="l" t="t" r="r" b="b"/>
            <a:pathLst>
              <a:path w="1300479" h="984250">
                <a:moveTo>
                  <a:pt x="0" y="984250"/>
                </a:moveTo>
                <a:lnTo>
                  <a:pt x="130022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96940" y="2403348"/>
            <a:ext cx="2212848" cy="3261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40373" y="2439161"/>
            <a:ext cx="2114550" cy="215265"/>
          </a:xfrm>
          <a:custGeom>
            <a:avLst/>
            <a:gdLst/>
            <a:ahLst/>
            <a:cxnLst/>
            <a:rect l="l" t="t" r="r" b="b"/>
            <a:pathLst>
              <a:path w="2114550" h="215264">
                <a:moveTo>
                  <a:pt x="0" y="0"/>
                </a:moveTo>
                <a:lnTo>
                  <a:pt x="2114550" y="21488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87796" y="2624327"/>
            <a:ext cx="336803" cy="4053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40373" y="2655570"/>
            <a:ext cx="228600" cy="297815"/>
          </a:xfrm>
          <a:custGeom>
            <a:avLst/>
            <a:gdLst/>
            <a:ahLst/>
            <a:cxnLst/>
            <a:rect l="l" t="t" r="r" b="b"/>
            <a:pathLst>
              <a:path w="228600" h="297814">
                <a:moveTo>
                  <a:pt x="0" y="0"/>
                </a:moveTo>
                <a:lnTo>
                  <a:pt x="228600" y="29781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64935" y="2403348"/>
            <a:ext cx="129539" cy="335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0561" y="2439161"/>
            <a:ext cx="19050" cy="235585"/>
          </a:xfrm>
          <a:custGeom>
            <a:avLst/>
            <a:gdLst/>
            <a:ahLst/>
            <a:cxnLst/>
            <a:rect l="l" t="t" r="r" b="b"/>
            <a:pathLst>
              <a:path w="19050" h="235585">
                <a:moveTo>
                  <a:pt x="0" y="235585"/>
                </a:moveTo>
                <a:lnTo>
                  <a:pt x="1905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866885" y="665632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1578" y="6661810"/>
            <a:ext cx="286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00400"/>
            <a:ext cx="8991600" cy="949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67200"/>
            <a:ext cx="8915400" cy="1682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76" y="5949696"/>
            <a:ext cx="8636045" cy="55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1555" y="0"/>
            <a:ext cx="3525011" cy="3258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3535" y="274320"/>
            <a:ext cx="2398775" cy="2773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9161" y="305561"/>
            <a:ext cx="2291080" cy="2667000"/>
          </a:xfrm>
          <a:custGeom>
            <a:avLst/>
            <a:gdLst/>
            <a:ahLst/>
            <a:cxnLst/>
            <a:rect l="l" t="t" r="r" b="b"/>
            <a:pathLst>
              <a:path w="2291079" h="2667000">
                <a:moveTo>
                  <a:pt x="2290826" y="0"/>
                </a:moveTo>
                <a:lnTo>
                  <a:pt x="0" y="26670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4935" y="272795"/>
            <a:ext cx="2625852" cy="2478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0561" y="305561"/>
            <a:ext cx="2519680" cy="2369185"/>
          </a:xfrm>
          <a:custGeom>
            <a:avLst/>
            <a:gdLst/>
            <a:ahLst/>
            <a:cxnLst/>
            <a:rect l="l" t="t" r="r" b="b"/>
            <a:pathLst>
              <a:path w="2519679" h="2369185">
                <a:moveTo>
                  <a:pt x="2519426" y="0"/>
                </a:moveTo>
                <a:lnTo>
                  <a:pt x="0" y="2369185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1335" y="275843"/>
            <a:ext cx="941831" cy="1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6961" y="311658"/>
            <a:ext cx="843280" cy="0"/>
          </a:xfrm>
          <a:custGeom>
            <a:avLst/>
            <a:gdLst/>
            <a:ahLst/>
            <a:cxnLst/>
            <a:rect l="l" t="t" r="r" b="b"/>
            <a:pathLst>
              <a:path w="843279">
                <a:moveTo>
                  <a:pt x="843026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2359" y="275843"/>
            <a:ext cx="313944" cy="22265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07985" y="311658"/>
            <a:ext cx="202565" cy="2127250"/>
          </a:xfrm>
          <a:custGeom>
            <a:avLst/>
            <a:gdLst/>
            <a:ahLst/>
            <a:cxnLst/>
            <a:rect l="l" t="t" r="r" b="b"/>
            <a:pathLst>
              <a:path w="202565" h="2127250">
                <a:moveTo>
                  <a:pt x="0" y="2127250"/>
                </a:moveTo>
                <a:lnTo>
                  <a:pt x="202311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88707" y="275843"/>
            <a:ext cx="1406652" cy="10927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39761" y="311658"/>
            <a:ext cx="1300480" cy="984250"/>
          </a:xfrm>
          <a:custGeom>
            <a:avLst/>
            <a:gdLst/>
            <a:ahLst/>
            <a:cxnLst/>
            <a:rect l="l" t="t" r="r" b="b"/>
            <a:pathLst>
              <a:path w="1300479" h="984250">
                <a:moveTo>
                  <a:pt x="0" y="984250"/>
                </a:moveTo>
                <a:lnTo>
                  <a:pt x="130022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5659" y="1266444"/>
            <a:ext cx="1001268" cy="1484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9761" y="1296161"/>
            <a:ext cx="891540" cy="1378585"/>
          </a:xfrm>
          <a:custGeom>
            <a:avLst/>
            <a:gdLst/>
            <a:ahLst/>
            <a:cxnLst/>
            <a:rect l="l" t="t" r="r" b="b"/>
            <a:pathLst>
              <a:path w="891540" h="1378585">
                <a:moveTo>
                  <a:pt x="0" y="0"/>
                </a:moveTo>
                <a:lnTo>
                  <a:pt x="891413" y="137858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3328" y="2618232"/>
            <a:ext cx="2156460" cy="111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6761" y="2654045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39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3328" y="2403348"/>
            <a:ext cx="2156460" cy="3261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6761" y="2439161"/>
            <a:ext cx="2057400" cy="215265"/>
          </a:xfrm>
          <a:custGeom>
            <a:avLst/>
            <a:gdLst/>
            <a:ahLst/>
            <a:cxnLst/>
            <a:rect l="l" t="t" r="r" b="b"/>
            <a:pathLst>
              <a:path w="2057400" h="215264">
                <a:moveTo>
                  <a:pt x="0" y="0"/>
                </a:moveTo>
                <a:lnTo>
                  <a:pt x="2057399" y="21488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87796" y="2624327"/>
            <a:ext cx="336803" cy="405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0373" y="2655570"/>
            <a:ext cx="228600" cy="297815"/>
          </a:xfrm>
          <a:custGeom>
            <a:avLst/>
            <a:gdLst/>
            <a:ahLst/>
            <a:cxnLst/>
            <a:rect l="l" t="t" r="r" b="b"/>
            <a:pathLst>
              <a:path w="228600" h="297814">
                <a:moveTo>
                  <a:pt x="0" y="0"/>
                </a:moveTo>
                <a:lnTo>
                  <a:pt x="228600" y="29781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64935" y="2403348"/>
            <a:ext cx="187451" cy="338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20561" y="2439161"/>
            <a:ext cx="76200" cy="235585"/>
          </a:xfrm>
          <a:custGeom>
            <a:avLst/>
            <a:gdLst/>
            <a:ahLst/>
            <a:cxnLst/>
            <a:rect l="l" t="t" r="r" b="b"/>
            <a:pathLst>
              <a:path w="76200" h="235585">
                <a:moveTo>
                  <a:pt x="0" y="235585"/>
                </a:moveTo>
                <a:lnTo>
                  <a:pt x="762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52359" y="2403348"/>
            <a:ext cx="748283" cy="304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7985" y="2439161"/>
            <a:ext cx="647065" cy="194310"/>
          </a:xfrm>
          <a:custGeom>
            <a:avLst/>
            <a:gdLst/>
            <a:ahLst/>
            <a:cxnLst/>
            <a:rect l="l" t="t" r="r" b="b"/>
            <a:pathLst>
              <a:path w="647065" h="194310">
                <a:moveTo>
                  <a:pt x="646811" y="193928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7564" y="169163"/>
            <a:ext cx="2945578" cy="23862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98535" y="280415"/>
            <a:ext cx="496824" cy="24704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4161" y="305561"/>
            <a:ext cx="386080" cy="2369185"/>
          </a:xfrm>
          <a:custGeom>
            <a:avLst/>
            <a:gdLst/>
            <a:ahLst/>
            <a:cxnLst/>
            <a:rect l="l" t="t" r="r" b="b"/>
            <a:pathLst>
              <a:path w="386079" h="2369185">
                <a:moveTo>
                  <a:pt x="385826" y="0"/>
                </a:moveTo>
                <a:lnTo>
                  <a:pt x="0" y="2369185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866885" y="665632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81578" y="6661810"/>
            <a:ext cx="286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06679"/>
            <a:ext cx="5224272" cy="696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5" y="3258311"/>
            <a:ext cx="8840060" cy="2512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3988" y="0"/>
            <a:ext cx="3353524" cy="3201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3535" y="274320"/>
            <a:ext cx="2398775" cy="2773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9161" y="305561"/>
            <a:ext cx="2291080" cy="2667000"/>
          </a:xfrm>
          <a:custGeom>
            <a:avLst/>
            <a:gdLst/>
            <a:ahLst/>
            <a:cxnLst/>
            <a:rect l="l" t="t" r="r" b="b"/>
            <a:pathLst>
              <a:path w="2291079" h="2667000">
                <a:moveTo>
                  <a:pt x="2290826" y="0"/>
                </a:moveTo>
                <a:lnTo>
                  <a:pt x="0" y="26670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4935" y="272795"/>
            <a:ext cx="2625852" cy="2478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0561" y="305561"/>
            <a:ext cx="2519680" cy="2369185"/>
          </a:xfrm>
          <a:custGeom>
            <a:avLst/>
            <a:gdLst/>
            <a:ahLst/>
            <a:cxnLst/>
            <a:rect l="l" t="t" r="r" b="b"/>
            <a:pathLst>
              <a:path w="2519679" h="2369185">
                <a:moveTo>
                  <a:pt x="2519426" y="0"/>
                </a:moveTo>
                <a:lnTo>
                  <a:pt x="0" y="2369185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8535" y="280415"/>
            <a:ext cx="496824" cy="2470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4161" y="305561"/>
            <a:ext cx="386080" cy="2369185"/>
          </a:xfrm>
          <a:custGeom>
            <a:avLst/>
            <a:gdLst/>
            <a:ahLst/>
            <a:cxnLst/>
            <a:rect l="l" t="t" r="r" b="b"/>
            <a:pathLst>
              <a:path w="386079" h="2369185">
                <a:moveTo>
                  <a:pt x="385826" y="0"/>
                </a:moveTo>
                <a:lnTo>
                  <a:pt x="0" y="2369185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41335" y="275843"/>
            <a:ext cx="941831" cy="1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6961" y="311658"/>
            <a:ext cx="843280" cy="0"/>
          </a:xfrm>
          <a:custGeom>
            <a:avLst/>
            <a:gdLst/>
            <a:ahLst/>
            <a:cxnLst/>
            <a:rect l="l" t="t" r="r" b="b"/>
            <a:pathLst>
              <a:path w="843279">
                <a:moveTo>
                  <a:pt x="843026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3528" y="275843"/>
            <a:ext cx="531876" cy="24627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9154" y="311658"/>
            <a:ext cx="421640" cy="2362835"/>
          </a:xfrm>
          <a:custGeom>
            <a:avLst/>
            <a:gdLst/>
            <a:ahLst/>
            <a:cxnLst/>
            <a:rect l="l" t="t" r="r" b="b"/>
            <a:pathLst>
              <a:path w="421640" h="2362835">
                <a:moveTo>
                  <a:pt x="421513" y="2362835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2359" y="275843"/>
            <a:ext cx="313944" cy="22265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7985" y="311658"/>
            <a:ext cx="202565" cy="2127250"/>
          </a:xfrm>
          <a:custGeom>
            <a:avLst/>
            <a:gdLst/>
            <a:ahLst/>
            <a:cxnLst/>
            <a:rect l="l" t="t" r="r" b="b"/>
            <a:pathLst>
              <a:path w="202565" h="2127250">
                <a:moveTo>
                  <a:pt x="0" y="2127250"/>
                </a:moveTo>
                <a:lnTo>
                  <a:pt x="202311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8707" y="275843"/>
            <a:ext cx="1406652" cy="10927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9761" y="311658"/>
            <a:ext cx="1300480" cy="984250"/>
          </a:xfrm>
          <a:custGeom>
            <a:avLst/>
            <a:gdLst/>
            <a:ahLst/>
            <a:cxnLst/>
            <a:rect l="l" t="t" r="r" b="b"/>
            <a:pathLst>
              <a:path w="1300479" h="984250">
                <a:moveTo>
                  <a:pt x="0" y="984250"/>
                </a:moveTo>
                <a:lnTo>
                  <a:pt x="130022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5659" y="1266444"/>
            <a:ext cx="1001268" cy="14843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9761" y="1296161"/>
            <a:ext cx="891540" cy="1378585"/>
          </a:xfrm>
          <a:custGeom>
            <a:avLst/>
            <a:gdLst/>
            <a:ahLst/>
            <a:cxnLst/>
            <a:rect l="l" t="t" r="r" b="b"/>
            <a:pathLst>
              <a:path w="891540" h="1378585">
                <a:moveTo>
                  <a:pt x="0" y="0"/>
                </a:moveTo>
                <a:lnTo>
                  <a:pt x="891413" y="137858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3328" y="2618232"/>
            <a:ext cx="2156460" cy="111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6761" y="2654045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39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53328" y="2403348"/>
            <a:ext cx="2156460" cy="3261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761" y="2439161"/>
            <a:ext cx="2057400" cy="215265"/>
          </a:xfrm>
          <a:custGeom>
            <a:avLst/>
            <a:gdLst/>
            <a:ahLst/>
            <a:cxnLst/>
            <a:rect l="l" t="t" r="r" b="b"/>
            <a:pathLst>
              <a:path w="2057400" h="215264">
                <a:moveTo>
                  <a:pt x="0" y="0"/>
                </a:moveTo>
                <a:lnTo>
                  <a:pt x="2057399" y="21488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87796" y="2624327"/>
            <a:ext cx="336803" cy="4053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40373" y="2655570"/>
            <a:ext cx="228600" cy="297815"/>
          </a:xfrm>
          <a:custGeom>
            <a:avLst/>
            <a:gdLst/>
            <a:ahLst/>
            <a:cxnLst/>
            <a:rect l="l" t="t" r="r" b="b"/>
            <a:pathLst>
              <a:path w="228600" h="297814">
                <a:moveTo>
                  <a:pt x="0" y="0"/>
                </a:moveTo>
                <a:lnTo>
                  <a:pt x="228600" y="29781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64935" y="2403348"/>
            <a:ext cx="187451" cy="3383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20561" y="2439161"/>
            <a:ext cx="76200" cy="235585"/>
          </a:xfrm>
          <a:custGeom>
            <a:avLst/>
            <a:gdLst/>
            <a:ahLst/>
            <a:cxnLst/>
            <a:rect l="l" t="t" r="r" b="b"/>
            <a:pathLst>
              <a:path w="76200" h="235585">
                <a:moveTo>
                  <a:pt x="0" y="235585"/>
                </a:moveTo>
                <a:lnTo>
                  <a:pt x="762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52359" y="2403348"/>
            <a:ext cx="748283" cy="3048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7985" y="2439161"/>
            <a:ext cx="647065" cy="194310"/>
          </a:xfrm>
          <a:custGeom>
            <a:avLst/>
            <a:gdLst/>
            <a:ahLst/>
            <a:cxnLst/>
            <a:rect l="l" t="t" r="r" b="b"/>
            <a:pathLst>
              <a:path w="647065" h="194310">
                <a:moveTo>
                  <a:pt x="646811" y="193928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866885" y="665632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81578" y="6661810"/>
            <a:ext cx="286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6885" y="665632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1578" y="6661810"/>
            <a:ext cx="286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3767" y="762000"/>
            <a:ext cx="3208801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721614"/>
            <a:ext cx="8873490" cy="522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Consider </a:t>
            </a:r>
            <a:r>
              <a:rPr sz="2400" spc="-15" dirty="0">
                <a:latin typeface="Calibri"/>
                <a:cs typeface="Calibri"/>
              </a:rPr>
              <a:t>two </a:t>
            </a:r>
            <a:r>
              <a:rPr sz="2400" spc="-10" dirty="0">
                <a:latin typeface="Calibri"/>
                <a:cs typeface="Calibri"/>
              </a:rPr>
              <a:t>points </a:t>
            </a:r>
            <a:r>
              <a:rPr sz="2400" i="1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i="1" dirty="0">
                <a:latin typeface="Calibri"/>
                <a:cs typeface="Calibri"/>
              </a:rPr>
              <a:t>B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rigid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link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AB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shown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Fig.</a:t>
            </a:r>
            <a:endParaRPr sz="2400">
              <a:latin typeface="Calibri"/>
              <a:cs typeface="Calibri"/>
            </a:endParaRPr>
          </a:p>
          <a:p>
            <a:pPr marL="355600" marR="359092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Let one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extremities </a:t>
            </a:r>
            <a:r>
              <a:rPr sz="2400" i="1" spc="-5" dirty="0">
                <a:latin typeface="Calibri"/>
                <a:cs typeface="Calibri"/>
              </a:rPr>
              <a:t>(B)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link  </a:t>
            </a:r>
            <a:r>
              <a:rPr sz="2400" spc="-15" dirty="0">
                <a:latin typeface="Calibri"/>
                <a:cs typeface="Calibri"/>
              </a:rPr>
              <a:t>move relative to </a:t>
            </a:r>
            <a:r>
              <a:rPr sz="2400" i="1" spc="5" dirty="0">
                <a:latin typeface="Calibri"/>
                <a:cs typeface="Calibri"/>
              </a:rPr>
              <a:t>A, </a:t>
            </a:r>
            <a:r>
              <a:rPr sz="2400" dirty="0">
                <a:latin typeface="Calibri"/>
                <a:cs typeface="Calibri"/>
              </a:rPr>
              <a:t>in a clockwise  </a:t>
            </a:r>
            <a:r>
              <a:rPr sz="2400" spc="-5" dirty="0">
                <a:latin typeface="Calibri"/>
                <a:cs typeface="Calibri"/>
              </a:rPr>
              <a:t>direction.</a:t>
            </a:r>
            <a:endParaRPr sz="2400">
              <a:latin typeface="Calibri"/>
              <a:cs typeface="Calibri"/>
            </a:endParaRPr>
          </a:p>
          <a:p>
            <a:pPr marL="355600" marR="362394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Since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distance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i="1" dirty="0">
                <a:latin typeface="Calibri"/>
                <a:cs typeface="Calibri"/>
              </a:rPr>
              <a:t>B </a:t>
            </a:r>
            <a:r>
              <a:rPr sz="2400" spc="-5" dirty="0">
                <a:latin typeface="Calibri"/>
                <a:cs typeface="Calibri"/>
              </a:rPr>
              <a:t>remains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same, </a:t>
            </a:r>
            <a:r>
              <a:rPr sz="2400" spc="-20" dirty="0">
                <a:latin typeface="Calibri"/>
                <a:cs typeface="Calibri"/>
              </a:rPr>
              <a:t>therefore </a:t>
            </a:r>
            <a:r>
              <a:rPr sz="2400" spc="-10" dirty="0">
                <a:latin typeface="Calibri"/>
                <a:cs typeface="Calibri"/>
              </a:rPr>
              <a:t>there can </a:t>
            </a:r>
            <a:r>
              <a:rPr sz="2400" spc="-5" dirty="0">
                <a:latin typeface="Calibri"/>
                <a:cs typeface="Calibri"/>
              </a:rPr>
              <a:t>be no  </a:t>
            </a:r>
            <a:r>
              <a:rPr sz="2400" spc="-15" dirty="0">
                <a:latin typeface="Calibri"/>
                <a:cs typeface="Calibri"/>
              </a:rPr>
              <a:t>relative </a:t>
            </a:r>
            <a:r>
              <a:rPr sz="2400" dirty="0">
                <a:latin typeface="Calibri"/>
                <a:cs typeface="Calibri"/>
              </a:rPr>
              <a:t>motion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i="1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i="1" spc="-20" dirty="0">
                <a:latin typeface="Calibri"/>
                <a:cs typeface="Calibri"/>
              </a:rPr>
              <a:t>B,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along  the line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AB.</a:t>
            </a:r>
            <a:endParaRPr sz="2400">
              <a:latin typeface="Calibri"/>
              <a:cs typeface="Calibri"/>
            </a:endParaRPr>
          </a:p>
          <a:p>
            <a:pPr marL="508000" lvl="1" indent="-3429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dirty="0">
                <a:latin typeface="Calibri"/>
                <a:cs typeface="Calibri"/>
              </a:rPr>
              <a:t>is thus </a:t>
            </a:r>
            <a:r>
              <a:rPr sz="2400" spc="-10" dirty="0">
                <a:latin typeface="Calibri"/>
                <a:cs typeface="Calibri"/>
              </a:rPr>
              <a:t>obvious, </a:t>
            </a:r>
            <a:r>
              <a:rPr sz="2400" spc="-5" dirty="0">
                <a:latin typeface="Calibri"/>
                <a:cs typeface="Calibri"/>
              </a:rPr>
              <a:t>that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relative </a:t>
            </a:r>
            <a:r>
              <a:rPr sz="2400" spc="-5" dirty="0">
                <a:latin typeface="Calibri"/>
                <a:cs typeface="Calibri"/>
              </a:rPr>
              <a:t>motion of </a:t>
            </a:r>
            <a:r>
              <a:rPr sz="2400" dirty="0">
                <a:latin typeface="Calibri"/>
                <a:cs typeface="Calibri"/>
              </a:rPr>
              <a:t>B with </a:t>
            </a:r>
            <a:r>
              <a:rPr sz="2400" spc="-5" dirty="0">
                <a:latin typeface="Calibri"/>
                <a:cs typeface="Calibri"/>
              </a:rPr>
              <a:t>respect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5080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perpendicular </a:t>
            </a:r>
            <a:r>
              <a:rPr sz="2400" i="1" spc="-15" dirty="0">
                <a:latin typeface="Calibri"/>
                <a:cs typeface="Calibri"/>
              </a:rPr>
              <a:t>to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AB.</a:t>
            </a:r>
            <a:endParaRPr sz="2400">
              <a:latin typeface="Calibri"/>
              <a:cs typeface="Calibri"/>
            </a:endParaRPr>
          </a:p>
          <a:p>
            <a:pPr marL="508000" marR="5080" lvl="1" indent="-342900" algn="just">
              <a:lnSpc>
                <a:spcPct val="100000"/>
              </a:lnSpc>
              <a:buFont typeface="Arial"/>
              <a:buChar char="•"/>
              <a:tabLst>
                <a:tab pos="508000" algn="l"/>
              </a:tabLst>
            </a:pPr>
            <a:r>
              <a:rPr sz="2400" spc="-5" dirty="0">
                <a:latin typeface="Calibri"/>
                <a:cs typeface="Calibri"/>
              </a:rPr>
              <a:t>Hence </a:t>
            </a:r>
            <a:r>
              <a:rPr sz="2400" i="1" dirty="0">
                <a:latin typeface="Calibri"/>
                <a:cs typeface="Calibri"/>
              </a:rPr>
              <a:t>velocity of </a:t>
            </a:r>
            <a:r>
              <a:rPr sz="2400" i="1" spc="-20" dirty="0">
                <a:latin typeface="Calibri"/>
                <a:cs typeface="Calibri"/>
              </a:rPr>
              <a:t>any </a:t>
            </a:r>
            <a:r>
              <a:rPr sz="2400" i="1" spc="-5" dirty="0">
                <a:latin typeface="Calibri"/>
                <a:cs typeface="Calibri"/>
              </a:rPr>
              <a:t>point </a:t>
            </a:r>
            <a:r>
              <a:rPr sz="2400" i="1" dirty="0">
                <a:latin typeface="Calibri"/>
                <a:cs typeface="Calibri"/>
              </a:rPr>
              <a:t>on a </a:t>
            </a:r>
            <a:r>
              <a:rPr sz="2400" i="1" spc="-5" dirty="0">
                <a:latin typeface="Calibri"/>
                <a:cs typeface="Calibri"/>
              </a:rPr>
              <a:t>link </a:t>
            </a:r>
            <a:r>
              <a:rPr sz="2400" i="1" dirty="0">
                <a:latin typeface="Calibri"/>
                <a:cs typeface="Calibri"/>
              </a:rPr>
              <a:t>with </a:t>
            </a:r>
            <a:r>
              <a:rPr sz="2400" i="1" spc="-5" dirty="0">
                <a:latin typeface="Calibri"/>
                <a:cs typeface="Calibri"/>
              </a:rPr>
              <a:t>respect </a:t>
            </a:r>
            <a:r>
              <a:rPr sz="2400" i="1" spc="-15" dirty="0">
                <a:latin typeface="Calibri"/>
                <a:cs typeface="Calibri"/>
              </a:rPr>
              <a:t>to </a:t>
            </a:r>
            <a:r>
              <a:rPr sz="2400" i="1" spc="-5" dirty="0">
                <a:latin typeface="Calibri"/>
                <a:cs typeface="Calibri"/>
              </a:rPr>
              <a:t>another </a:t>
            </a:r>
            <a:r>
              <a:rPr sz="2400" i="1" spc="-10" dirty="0">
                <a:latin typeface="Calibri"/>
                <a:cs typeface="Calibri"/>
              </a:rPr>
              <a:t>point  </a:t>
            </a:r>
            <a:r>
              <a:rPr sz="2400" i="1" dirty="0">
                <a:latin typeface="Calibri"/>
                <a:cs typeface="Calibri"/>
              </a:rPr>
              <a:t>on the same link is </a:t>
            </a:r>
            <a:r>
              <a:rPr sz="2400" i="1" spc="-5" dirty="0">
                <a:latin typeface="Calibri"/>
                <a:cs typeface="Calibri"/>
              </a:rPr>
              <a:t>always </a:t>
            </a:r>
            <a:r>
              <a:rPr sz="2400" i="1" dirty="0">
                <a:latin typeface="Calibri"/>
                <a:cs typeface="Calibri"/>
              </a:rPr>
              <a:t>perpendicular </a:t>
            </a:r>
            <a:r>
              <a:rPr sz="2400" i="1" spc="-15" dirty="0">
                <a:latin typeface="Calibri"/>
                <a:cs typeface="Calibri"/>
              </a:rPr>
              <a:t>to </a:t>
            </a:r>
            <a:r>
              <a:rPr sz="2400" i="1" dirty="0">
                <a:latin typeface="Calibri"/>
                <a:cs typeface="Calibri"/>
              </a:rPr>
              <a:t>the line </a:t>
            </a:r>
            <a:r>
              <a:rPr sz="2400" i="1" spc="-5" dirty="0">
                <a:latin typeface="Calibri"/>
                <a:cs typeface="Calibri"/>
              </a:rPr>
              <a:t>joining these  points </a:t>
            </a:r>
            <a:r>
              <a:rPr sz="2400" i="1" dirty="0">
                <a:latin typeface="Calibri"/>
                <a:cs typeface="Calibri"/>
              </a:rPr>
              <a:t>on the </a:t>
            </a:r>
            <a:r>
              <a:rPr sz="2400" i="1" spc="-5" dirty="0">
                <a:latin typeface="Calibri"/>
                <a:cs typeface="Calibri"/>
              </a:rPr>
              <a:t>configuration </a:t>
            </a:r>
            <a:r>
              <a:rPr sz="2400" i="1" dirty="0">
                <a:latin typeface="Calibri"/>
                <a:cs typeface="Calibri"/>
              </a:rPr>
              <a:t>(or </a:t>
            </a:r>
            <a:r>
              <a:rPr sz="2400" i="1" spc="-5" dirty="0">
                <a:latin typeface="Calibri"/>
                <a:cs typeface="Calibri"/>
              </a:rPr>
              <a:t>space)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diagram.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7167" y="150876"/>
            <a:ext cx="3319272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91981" y="6464680"/>
            <a:ext cx="128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6885" y="665632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1578" y="6661810"/>
            <a:ext cx="2866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Hareesha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 G, Dept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 Aero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Engg,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DSCE,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Blore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699681"/>
            <a:ext cx="687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10/2016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9124" y="4466843"/>
            <a:ext cx="1688724" cy="2391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965" y="120395"/>
            <a:ext cx="7089648" cy="2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438099"/>
            <a:ext cx="8955405" cy="211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relative </a:t>
            </a:r>
            <a:r>
              <a:rPr sz="1800" spc="-5" dirty="0">
                <a:latin typeface="Calibri"/>
                <a:cs typeface="Calibri"/>
              </a:rPr>
              <a:t>velocity method is </a:t>
            </a:r>
            <a:r>
              <a:rPr sz="1800" dirty="0">
                <a:latin typeface="Calibri"/>
                <a:cs typeface="Calibri"/>
              </a:rPr>
              <a:t>based </a:t>
            </a:r>
            <a:r>
              <a:rPr sz="1800" spc="-5" dirty="0">
                <a:latin typeface="Calibri"/>
                <a:cs typeface="Calibri"/>
              </a:rPr>
              <a:t>upon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relative </a:t>
            </a:r>
            <a:r>
              <a:rPr sz="1800" spc="-5" dirty="0">
                <a:latin typeface="Calibri"/>
                <a:cs typeface="Calibri"/>
              </a:rPr>
              <a:t>velocity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various </a:t>
            </a:r>
            <a:r>
              <a:rPr sz="1800" spc="-5" dirty="0">
                <a:latin typeface="Calibri"/>
                <a:cs typeface="Calibri"/>
              </a:rPr>
              <a:t>points of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link.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Consider </a:t>
            </a:r>
            <a:r>
              <a:rPr sz="1800" spc="-10" dirty="0">
                <a:latin typeface="Calibri"/>
                <a:cs typeface="Calibri"/>
              </a:rPr>
              <a:t>two </a:t>
            </a:r>
            <a:r>
              <a:rPr sz="1800" spc="-5" dirty="0">
                <a:latin typeface="Calibri"/>
                <a:cs typeface="Calibri"/>
              </a:rPr>
              <a:t>points </a:t>
            </a:r>
            <a:r>
              <a:rPr sz="1800" i="1" dirty="0">
                <a:latin typeface="Calibri"/>
                <a:cs typeface="Calibri"/>
              </a:rPr>
              <a:t>A </a:t>
            </a:r>
            <a:r>
              <a:rPr sz="1800" i="1" spc="-5" dirty="0">
                <a:latin typeface="Calibri"/>
                <a:cs typeface="Calibri"/>
              </a:rPr>
              <a:t>and </a:t>
            </a:r>
            <a:r>
              <a:rPr sz="1800" i="1" dirty="0">
                <a:latin typeface="Calibri"/>
                <a:cs typeface="Calibri"/>
              </a:rPr>
              <a:t>B </a:t>
            </a:r>
            <a:r>
              <a:rPr sz="1800" i="1" spc="-5" dirty="0">
                <a:latin typeface="Calibri"/>
                <a:cs typeface="Calibri"/>
              </a:rPr>
              <a:t>on </a:t>
            </a:r>
            <a:r>
              <a:rPr sz="1800" i="1" dirty="0">
                <a:latin typeface="Calibri"/>
                <a:cs typeface="Calibri"/>
              </a:rPr>
              <a:t>a </a:t>
            </a:r>
            <a:r>
              <a:rPr sz="1800" i="1" spc="-5" dirty="0">
                <a:latin typeface="Calibri"/>
                <a:cs typeface="Calibri"/>
              </a:rPr>
              <a:t>link as </a:t>
            </a:r>
            <a:r>
              <a:rPr sz="1800" i="1" spc="-10" dirty="0">
                <a:latin typeface="Calibri"/>
                <a:cs typeface="Calibri"/>
              </a:rPr>
              <a:t>shown </a:t>
            </a:r>
            <a:r>
              <a:rPr sz="1800" i="1" spc="-5" dirty="0">
                <a:latin typeface="Calibri"/>
                <a:cs typeface="Calibri"/>
              </a:rPr>
              <a:t>in Fig. </a:t>
            </a:r>
            <a:r>
              <a:rPr sz="1800" i="1" dirty="0">
                <a:latin typeface="Calibri"/>
                <a:cs typeface="Calibri"/>
              </a:rPr>
              <a:t>4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(a).</a:t>
            </a:r>
            <a:endParaRPr sz="1800">
              <a:latin typeface="Calibri"/>
              <a:cs typeface="Calibri"/>
            </a:endParaRPr>
          </a:p>
          <a:p>
            <a:pPr marL="355600" marR="25146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i="1" spc="-5" dirty="0">
                <a:latin typeface="Calibri"/>
                <a:cs typeface="Calibri"/>
              </a:rPr>
              <a:t>Let </a:t>
            </a:r>
            <a:r>
              <a:rPr sz="1800" i="1" dirty="0">
                <a:latin typeface="Calibri"/>
                <a:cs typeface="Calibri"/>
              </a:rPr>
              <a:t>the </a:t>
            </a:r>
            <a:r>
              <a:rPr sz="1800" i="1" spc="-10" dirty="0">
                <a:latin typeface="Calibri"/>
                <a:cs typeface="Calibri"/>
              </a:rPr>
              <a:t>absolute </a:t>
            </a:r>
            <a:r>
              <a:rPr sz="1800" i="1" spc="-5" dirty="0">
                <a:latin typeface="Calibri"/>
                <a:cs typeface="Calibri"/>
              </a:rPr>
              <a:t>velocity of </a:t>
            </a:r>
            <a:r>
              <a:rPr sz="1800" i="1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point </a:t>
            </a:r>
            <a:r>
              <a:rPr sz="1800" i="1" dirty="0">
                <a:latin typeface="Calibri"/>
                <a:cs typeface="Calibri"/>
              </a:rPr>
              <a:t>A i.e. v</a:t>
            </a:r>
            <a:r>
              <a:rPr sz="1800" baseline="-20833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is known in magnitude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direction </a:t>
            </a:r>
            <a:r>
              <a:rPr sz="1800" dirty="0">
                <a:latin typeface="Calibri"/>
                <a:cs typeface="Calibri"/>
              </a:rPr>
              <a:t>and the  </a:t>
            </a:r>
            <a:r>
              <a:rPr sz="1800" spc="-10" dirty="0">
                <a:latin typeface="Calibri"/>
                <a:cs typeface="Calibri"/>
              </a:rPr>
              <a:t>absolute </a:t>
            </a:r>
            <a:r>
              <a:rPr sz="1800" spc="-5" dirty="0">
                <a:latin typeface="Calibri"/>
                <a:cs typeface="Calibri"/>
              </a:rPr>
              <a:t>velocity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point </a:t>
            </a:r>
            <a:r>
              <a:rPr sz="1800" i="1" dirty="0">
                <a:latin typeface="Calibri"/>
                <a:cs typeface="Calibri"/>
              </a:rPr>
              <a:t>B </a:t>
            </a:r>
            <a:r>
              <a:rPr sz="1800" i="1" spc="-5" dirty="0">
                <a:latin typeface="Calibri"/>
                <a:cs typeface="Calibri"/>
              </a:rPr>
              <a:t>i.e. </a:t>
            </a:r>
            <a:r>
              <a:rPr sz="1800" i="1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B </a:t>
            </a:r>
            <a:r>
              <a:rPr sz="1800" spc="-5" dirty="0">
                <a:latin typeface="Calibri"/>
                <a:cs typeface="Calibri"/>
              </a:rPr>
              <a:t>is known in </a:t>
            </a:r>
            <a:r>
              <a:rPr sz="1800" spc="-10" dirty="0">
                <a:latin typeface="Calibri"/>
                <a:cs typeface="Calibri"/>
              </a:rPr>
              <a:t>direction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only.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Then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velocity of </a:t>
            </a:r>
            <a:r>
              <a:rPr sz="1800" i="1" dirty="0">
                <a:latin typeface="Calibri"/>
                <a:cs typeface="Calibri"/>
              </a:rPr>
              <a:t>B may </a:t>
            </a:r>
            <a:r>
              <a:rPr sz="1800" i="1" spc="-5" dirty="0">
                <a:latin typeface="Calibri"/>
                <a:cs typeface="Calibri"/>
              </a:rPr>
              <a:t>be </a:t>
            </a:r>
            <a:r>
              <a:rPr sz="1800" i="1" spc="-10" dirty="0">
                <a:latin typeface="Calibri"/>
                <a:cs typeface="Calibri"/>
              </a:rPr>
              <a:t>determined by drawing </a:t>
            </a:r>
            <a:r>
              <a:rPr sz="1800" i="1" spc="-5" dirty="0">
                <a:latin typeface="Calibri"/>
                <a:cs typeface="Calibri"/>
              </a:rPr>
              <a:t>the velocity </a:t>
            </a:r>
            <a:r>
              <a:rPr sz="1800" i="1" spc="-10" dirty="0">
                <a:latin typeface="Calibri"/>
                <a:cs typeface="Calibri"/>
              </a:rPr>
              <a:t>diagram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shown in Fig.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i="1" spc="-10" dirty="0">
                <a:latin typeface="Calibri"/>
                <a:cs typeface="Calibri"/>
              </a:rPr>
              <a:t>b). </a:t>
            </a:r>
            <a:r>
              <a:rPr sz="1800" i="1" spc="-5" dirty="0">
                <a:latin typeface="Calibri"/>
                <a:cs typeface="Calibri"/>
              </a:rPr>
              <a:t>The velocity </a:t>
            </a:r>
            <a:r>
              <a:rPr sz="1800" i="1" spc="-10" dirty="0">
                <a:latin typeface="Calibri"/>
                <a:cs typeface="Calibri"/>
              </a:rPr>
              <a:t>diagram </a:t>
            </a:r>
            <a:r>
              <a:rPr sz="1800" i="1" spc="-5" dirty="0">
                <a:latin typeface="Calibri"/>
                <a:cs typeface="Calibri"/>
              </a:rPr>
              <a:t>is drawn as </a:t>
            </a:r>
            <a:r>
              <a:rPr sz="1800" i="1" spc="-10" dirty="0">
                <a:latin typeface="Calibri"/>
                <a:cs typeface="Calibri"/>
              </a:rPr>
              <a:t>follows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2590800"/>
            <a:ext cx="8305421" cy="1600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644" y="4238244"/>
            <a:ext cx="6992111" cy="333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6361" y="6190526"/>
            <a:ext cx="1828800" cy="120650"/>
          </a:xfrm>
          <a:custGeom>
            <a:avLst/>
            <a:gdLst/>
            <a:ahLst/>
            <a:cxnLst/>
            <a:rect l="l" t="t" r="r" b="b"/>
            <a:pathLst>
              <a:path w="1828800" h="120650">
                <a:moveTo>
                  <a:pt x="1725803" y="0"/>
                </a:moveTo>
                <a:lnTo>
                  <a:pt x="1717929" y="2082"/>
                </a:lnTo>
                <a:lnTo>
                  <a:pt x="1714246" y="8255"/>
                </a:lnTo>
                <a:lnTo>
                  <a:pt x="1710690" y="14439"/>
                </a:lnTo>
                <a:lnTo>
                  <a:pt x="1712722" y="22364"/>
                </a:lnTo>
                <a:lnTo>
                  <a:pt x="1755279" y="47202"/>
                </a:lnTo>
                <a:lnTo>
                  <a:pt x="1803146" y="47244"/>
                </a:lnTo>
                <a:lnTo>
                  <a:pt x="1803146" y="73152"/>
                </a:lnTo>
                <a:lnTo>
                  <a:pt x="1755144" y="73152"/>
                </a:lnTo>
                <a:lnTo>
                  <a:pt x="1718818" y="94272"/>
                </a:lnTo>
                <a:lnTo>
                  <a:pt x="1712722" y="97878"/>
                </a:lnTo>
                <a:lnTo>
                  <a:pt x="1710563" y="105803"/>
                </a:lnTo>
                <a:lnTo>
                  <a:pt x="1714246" y="111988"/>
                </a:lnTo>
                <a:lnTo>
                  <a:pt x="1717802" y="118173"/>
                </a:lnTo>
                <a:lnTo>
                  <a:pt x="1725676" y="120269"/>
                </a:lnTo>
                <a:lnTo>
                  <a:pt x="1806602" y="73152"/>
                </a:lnTo>
                <a:lnTo>
                  <a:pt x="1803146" y="73152"/>
                </a:lnTo>
                <a:lnTo>
                  <a:pt x="1806673" y="73110"/>
                </a:lnTo>
                <a:lnTo>
                  <a:pt x="1828800" y="60223"/>
                </a:lnTo>
                <a:lnTo>
                  <a:pt x="1725803" y="0"/>
                </a:lnTo>
                <a:close/>
              </a:path>
              <a:path w="1828800" h="120650">
                <a:moveTo>
                  <a:pt x="1777472" y="60170"/>
                </a:moveTo>
                <a:lnTo>
                  <a:pt x="1755215" y="73110"/>
                </a:lnTo>
                <a:lnTo>
                  <a:pt x="1803146" y="73152"/>
                </a:lnTo>
                <a:lnTo>
                  <a:pt x="1803146" y="71386"/>
                </a:lnTo>
                <a:lnTo>
                  <a:pt x="1796669" y="71386"/>
                </a:lnTo>
                <a:lnTo>
                  <a:pt x="1777472" y="60170"/>
                </a:lnTo>
                <a:close/>
              </a:path>
              <a:path w="1828800" h="120650">
                <a:moveTo>
                  <a:pt x="0" y="45681"/>
                </a:moveTo>
                <a:lnTo>
                  <a:pt x="0" y="71589"/>
                </a:lnTo>
                <a:lnTo>
                  <a:pt x="1755215" y="73110"/>
                </a:lnTo>
                <a:lnTo>
                  <a:pt x="1777472" y="60170"/>
                </a:lnTo>
                <a:lnTo>
                  <a:pt x="1755279" y="47202"/>
                </a:lnTo>
                <a:lnTo>
                  <a:pt x="0" y="45681"/>
                </a:lnTo>
                <a:close/>
              </a:path>
              <a:path w="1828800" h="120650">
                <a:moveTo>
                  <a:pt x="1796669" y="49009"/>
                </a:moveTo>
                <a:lnTo>
                  <a:pt x="1777472" y="60170"/>
                </a:lnTo>
                <a:lnTo>
                  <a:pt x="1796669" y="71386"/>
                </a:lnTo>
                <a:lnTo>
                  <a:pt x="1796669" y="49009"/>
                </a:lnTo>
                <a:close/>
              </a:path>
              <a:path w="1828800" h="120650">
                <a:moveTo>
                  <a:pt x="1803146" y="49009"/>
                </a:moveTo>
                <a:lnTo>
                  <a:pt x="1796669" y="49009"/>
                </a:lnTo>
                <a:lnTo>
                  <a:pt x="1796669" y="71386"/>
                </a:lnTo>
                <a:lnTo>
                  <a:pt x="1803146" y="71386"/>
                </a:lnTo>
                <a:lnTo>
                  <a:pt x="1803146" y="49009"/>
                </a:lnTo>
                <a:close/>
              </a:path>
              <a:path w="1828800" h="120650">
                <a:moveTo>
                  <a:pt x="1755279" y="47202"/>
                </a:moveTo>
                <a:lnTo>
                  <a:pt x="1777472" y="60170"/>
                </a:lnTo>
                <a:lnTo>
                  <a:pt x="1796669" y="49009"/>
                </a:lnTo>
                <a:lnTo>
                  <a:pt x="1803146" y="49009"/>
                </a:lnTo>
                <a:lnTo>
                  <a:pt x="1803146" y="47244"/>
                </a:lnTo>
                <a:lnTo>
                  <a:pt x="1755279" y="4720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4153" y="4711827"/>
            <a:ext cx="2673985" cy="1536700"/>
          </a:xfrm>
          <a:custGeom>
            <a:avLst/>
            <a:gdLst/>
            <a:ahLst/>
            <a:cxnLst/>
            <a:rect l="l" t="t" r="r" b="b"/>
            <a:pathLst>
              <a:path w="2673984" h="1536700">
                <a:moveTo>
                  <a:pt x="70438" y="26390"/>
                </a:moveTo>
                <a:lnTo>
                  <a:pt x="44622" y="26608"/>
                </a:lnTo>
                <a:lnTo>
                  <a:pt x="57550" y="49032"/>
                </a:lnTo>
                <a:lnTo>
                  <a:pt x="2660523" y="1536395"/>
                </a:lnTo>
                <a:lnTo>
                  <a:pt x="2673477" y="1513890"/>
                </a:lnTo>
                <a:lnTo>
                  <a:pt x="70438" y="26390"/>
                </a:lnTo>
                <a:close/>
              </a:path>
              <a:path w="2673984" h="1536700">
                <a:moveTo>
                  <a:pt x="119253" y="0"/>
                </a:moveTo>
                <a:lnTo>
                  <a:pt x="0" y="1143"/>
                </a:lnTo>
                <a:lnTo>
                  <a:pt x="56007" y="98298"/>
                </a:lnTo>
                <a:lnTo>
                  <a:pt x="59562" y="104521"/>
                </a:lnTo>
                <a:lnTo>
                  <a:pt x="67563" y="106553"/>
                </a:lnTo>
                <a:lnTo>
                  <a:pt x="73787" y="102997"/>
                </a:lnTo>
                <a:lnTo>
                  <a:pt x="79883" y="99441"/>
                </a:lnTo>
                <a:lnTo>
                  <a:pt x="82042" y="91567"/>
                </a:lnTo>
                <a:lnTo>
                  <a:pt x="78486" y="85343"/>
                </a:lnTo>
                <a:lnTo>
                  <a:pt x="57550" y="49032"/>
                </a:lnTo>
                <a:lnTo>
                  <a:pt x="15748" y="25146"/>
                </a:lnTo>
                <a:lnTo>
                  <a:pt x="28701" y="2540"/>
                </a:lnTo>
                <a:lnTo>
                  <a:pt x="121793" y="2540"/>
                </a:lnTo>
                <a:lnTo>
                  <a:pt x="119253" y="0"/>
                </a:lnTo>
                <a:close/>
              </a:path>
              <a:path w="2673984" h="1536700">
                <a:moveTo>
                  <a:pt x="28701" y="2540"/>
                </a:moveTo>
                <a:lnTo>
                  <a:pt x="15748" y="25146"/>
                </a:lnTo>
                <a:lnTo>
                  <a:pt x="57550" y="49032"/>
                </a:lnTo>
                <a:lnTo>
                  <a:pt x="44730" y="26797"/>
                </a:lnTo>
                <a:lnTo>
                  <a:pt x="22351" y="26797"/>
                </a:lnTo>
                <a:lnTo>
                  <a:pt x="33528" y="7366"/>
                </a:lnTo>
                <a:lnTo>
                  <a:pt x="37147" y="7366"/>
                </a:lnTo>
                <a:lnTo>
                  <a:pt x="28701" y="2540"/>
                </a:lnTo>
                <a:close/>
              </a:path>
              <a:path w="2673984" h="1536700">
                <a:moveTo>
                  <a:pt x="33528" y="7366"/>
                </a:moveTo>
                <a:lnTo>
                  <a:pt x="22351" y="26797"/>
                </a:lnTo>
                <a:lnTo>
                  <a:pt x="44622" y="26608"/>
                </a:lnTo>
                <a:lnTo>
                  <a:pt x="33528" y="7366"/>
                </a:lnTo>
                <a:close/>
              </a:path>
              <a:path w="2673984" h="1536700">
                <a:moveTo>
                  <a:pt x="44622" y="26608"/>
                </a:moveTo>
                <a:lnTo>
                  <a:pt x="22351" y="26797"/>
                </a:lnTo>
                <a:lnTo>
                  <a:pt x="44730" y="26797"/>
                </a:lnTo>
                <a:lnTo>
                  <a:pt x="44622" y="26608"/>
                </a:lnTo>
                <a:close/>
              </a:path>
              <a:path w="2673984" h="1536700">
                <a:moveTo>
                  <a:pt x="37147" y="7366"/>
                </a:moveTo>
                <a:lnTo>
                  <a:pt x="33528" y="7366"/>
                </a:lnTo>
                <a:lnTo>
                  <a:pt x="44622" y="26608"/>
                </a:lnTo>
                <a:lnTo>
                  <a:pt x="70438" y="26390"/>
                </a:lnTo>
                <a:lnTo>
                  <a:pt x="37147" y="7366"/>
                </a:lnTo>
                <a:close/>
              </a:path>
              <a:path w="2673984" h="1536700">
                <a:moveTo>
                  <a:pt x="121793" y="2540"/>
                </a:moveTo>
                <a:lnTo>
                  <a:pt x="28701" y="2540"/>
                </a:lnTo>
                <a:lnTo>
                  <a:pt x="70438" y="26390"/>
                </a:lnTo>
                <a:lnTo>
                  <a:pt x="119507" y="25908"/>
                </a:lnTo>
                <a:lnTo>
                  <a:pt x="125222" y="20066"/>
                </a:lnTo>
                <a:lnTo>
                  <a:pt x="125095" y="5842"/>
                </a:lnTo>
                <a:lnTo>
                  <a:pt x="121793" y="254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66028" y="4590669"/>
            <a:ext cx="14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0438" y="4757165"/>
            <a:ext cx="927100" cy="1498600"/>
          </a:xfrm>
          <a:custGeom>
            <a:avLst/>
            <a:gdLst/>
            <a:ahLst/>
            <a:cxnLst/>
            <a:rect l="l" t="t" r="r" b="b"/>
            <a:pathLst>
              <a:path w="927100" h="1498600">
                <a:moveTo>
                  <a:pt x="26918" y="43822"/>
                </a:moveTo>
                <a:lnTo>
                  <a:pt x="27497" y="69432"/>
                </a:lnTo>
                <a:lnTo>
                  <a:pt x="904875" y="1498511"/>
                </a:lnTo>
                <a:lnTo>
                  <a:pt x="926972" y="1484960"/>
                </a:lnTo>
                <a:lnTo>
                  <a:pt x="49603" y="55981"/>
                </a:lnTo>
                <a:lnTo>
                  <a:pt x="26918" y="43822"/>
                </a:lnTo>
                <a:close/>
              </a:path>
              <a:path w="927100" h="1498600">
                <a:moveTo>
                  <a:pt x="0" y="0"/>
                </a:moveTo>
                <a:lnTo>
                  <a:pt x="2539" y="112140"/>
                </a:lnTo>
                <a:lnTo>
                  <a:pt x="2666" y="119252"/>
                </a:lnTo>
                <a:lnTo>
                  <a:pt x="8636" y="124967"/>
                </a:lnTo>
                <a:lnTo>
                  <a:pt x="15748" y="124713"/>
                </a:lnTo>
                <a:lnTo>
                  <a:pt x="22860" y="124586"/>
                </a:lnTo>
                <a:lnTo>
                  <a:pt x="28575" y="118617"/>
                </a:lnTo>
                <a:lnTo>
                  <a:pt x="28448" y="111505"/>
                </a:lnTo>
                <a:lnTo>
                  <a:pt x="27497" y="69432"/>
                </a:lnTo>
                <a:lnTo>
                  <a:pt x="2412" y="28574"/>
                </a:lnTo>
                <a:lnTo>
                  <a:pt x="24511" y="15112"/>
                </a:lnTo>
                <a:lnTo>
                  <a:pt x="28196" y="15112"/>
                </a:lnTo>
                <a:lnTo>
                  <a:pt x="0" y="0"/>
                </a:lnTo>
                <a:close/>
              </a:path>
              <a:path w="927100" h="1498600">
                <a:moveTo>
                  <a:pt x="28196" y="15112"/>
                </a:moveTo>
                <a:lnTo>
                  <a:pt x="24511" y="15112"/>
                </a:lnTo>
                <a:lnTo>
                  <a:pt x="49603" y="55981"/>
                </a:lnTo>
                <a:lnTo>
                  <a:pt x="86613" y="75818"/>
                </a:lnTo>
                <a:lnTo>
                  <a:pt x="92963" y="79120"/>
                </a:lnTo>
                <a:lnTo>
                  <a:pt x="100711" y="76834"/>
                </a:lnTo>
                <a:lnTo>
                  <a:pt x="107569" y="64134"/>
                </a:lnTo>
                <a:lnTo>
                  <a:pt x="105156" y="56387"/>
                </a:lnTo>
                <a:lnTo>
                  <a:pt x="28196" y="15112"/>
                </a:lnTo>
                <a:close/>
              </a:path>
              <a:path w="927100" h="1498600">
                <a:moveTo>
                  <a:pt x="24511" y="15112"/>
                </a:moveTo>
                <a:lnTo>
                  <a:pt x="2412" y="28574"/>
                </a:lnTo>
                <a:lnTo>
                  <a:pt x="27497" y="69432"/>
                </a:lnTo>
                <a:lnTo>
                  <a:pt x="26918" y="43822"/>
                </a:lnTo>
                <a:lnTo>
                  <a:pt x="7238" y="33273"/>
                </a:lnTo>
                <a:lnTo>
                  <a:pt x="26415" y="21589"/>
                </a:lnTo>
                <a:lnTo>
                  <a:pt x="28487" y="21589"/>
                </a:lnTo>
                <a:lnTo>
                  <a:pt x="24511" y="15112"/>
                </a:lnTo>
                <a:close/>
              </a:path>
              <a:path w="927100" h="1498600">
                <a:moveTo>
                  <a:pt x="28487" y="21589"/>
                </a:moveTo>
                <a:lnTo>
                  <a:pt x="26415" y="21589"/>
                </a:lnTo>
                <a:lnTo>
                  <a:pt x="26918" y="43822"/>
                </a:lnTo>
                <a:lnTo>
                  <a:pt x="49603" y="55981"/>
                </a:lnTo>
                <a:lnTo>
                  <a:pt x="28487" y="21589"/>
                </a:lnTo>
                <a:close/>
              </a:path>
              <a:path w="927100" h="1498600">
                <a:moveTo>
                  <a:pt x="26415" y="21589"/>
                </a:moveTo>
                <a:lnTo>
                  <a:pt x="7238" y="33273"/>
                </a:lnTo>
                <a:lnTo>
                  <a:pt x="26918" y="43822"/>
                </a:lnTo>
                <a:lnTo>
                  <a:pt x="26415" y="2158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0029" y="5186629"/>
            <a:ext cx="341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baseline="15432" dirty="0">
                <a:latin typeface="Calibri"/>
                <a:cs typeface="Calibri"/>
              </a:rPr>
              <a:t>V</a:t>
            </a:r>
            <a:r>
              <a:rPr sz="1300" spc="-5" dirty="0">
                <a:latin typeface="Calibri"/>
                <a:cs typeface="Calibri"/>
              </a:rPr>
              <a:t>BA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0828" y="5638749"/>
            <a:ext cx="24701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spc="-5" dirty="0">
                <a:latin typeface="Calibri"/>
                <a:cs typeface="Calibri"/>
              </a:rPr>
              <a:t>V</a:t>
            </a:r>
            <a:r>
              <a:rPr sz="1950" spc="22" baseline="-21367" dirty="0">
                <a:latin typeface="Calibri"/>
                <a:cs typeface="Calibri"/>
              </a:rPr>
              <a:t>B</a:t>
            </a:r>
            <a:endParaRPr sz="1950" baseline="-2136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91981" y="6107531"/>
            <a:ext cx="21399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1810"/>
              </a:lnSpc>
            </a:pPr>
            <a:r>
              <a:rPr sz="1800" i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80428" y="6172149"/>
            <a:ext cx="142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95209" y="6324549"/>
            <a:ext cx="25336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spc="-5" dirty="0">
                <a:latin typeface="Calibri"/>
                <a:cs typeface="Calibri"/>
              </a:rPr>
              <a:t>V</a:t>
            </a:r>
            <a:r>
              <a:rPr sz="1950" spc="22" baseline="-21367" dirty="0">
                <a:latin typeface="Calibri"/>
                <a:cs typeface="Calibri"/>
              </a:rPr>
              <a:t>A</a:t>
            </a:r>
            <a:endParaRPr sz="1950" baseline="-21367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16160" cy="1057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66800"/>
            <a:ext cx="48768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2686811"/>
            <a:ext cx="4876800" cy="1656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6361" y="6190526"/>
            <a:ext cx="1828800" cy="120650"/>
          </a:xfrm>
          <a:custGeom>
            <a:avLst/>
            <a:gdLst/>
            <a:ahLst/>
            <a:cxnLst/>
            <a:rect l="l" t="t" r="r" b="b"/>
            <a:pathLst>
              <a:path w="1828800" h="120650">
                <a:moveTo>
                  <a:pt x="1725803" y="0"/>
                </a:moveTo>
                <a:lnTo>
                  <a:pt x="1717929" y="2082"/>
                </a:lnTo>
                <a:lnTo>
                  <a:pt x="1714246" y="8255"/>
                </a:lnTo>
                <a:lnTo>
                  <a:pt x="1710690" y="14439"/>
                </a:lnTo>
                <a:lnTo>
                  <a:pt x="1712722" y="22364"/>
                </a:lnTo>
                <a:lnTo>
                  <a:pt x="1755279" y="47202"/>
                </a:lnTo>
                <a:lnTo>
                  <a:pt x="1803146" y="47244"/>
                </a:lnTo>
                <a:lnTo>
                  <a:pt x="1803146" y="73152"/>
                </a:lnTo>
                <a:lnTo>
                  <a:pt x="1755144" y="73152"/>
                </a:lnTo>
                <a:lnTo>
                  <a:pt x="1718818" y="94272"/>
                </a:lnTo>
                <a:lnTo>
                  <a:pt x="1712722" y="97878"/>
                </a:lnTo>
                <a:lnTo>
                  <a:pt x="1710563" y="105803"/>
                </a:lnTo>
                <a:lnTo>
                  <a:pt x="1714246" y="111988"/>
                </a:lnTo>
                <a:lnTo>
                  <a:pt x="1717802" y="118173"/>
                </a:lnTo>
                <a:lnTo>
                  <a:pt x="1725676" y="120269"/>
                </a:lnTo>
                <a:lnTo>
                  <a:pt x="1806602" y="73152"/>
                </a:lnTo>
                <a:lnTo>
                  <a:pt x="1803146" y="73152"/>
                </a:lnTo>
                <a:lnTo>
                  <a:pt x="1806673" y="73110"/>
                </a:lnTo>
                <a:lnTo>
                  <a:pt x="1828800" y="60223"/>
                </a:lnTo>
                <a:lnTo>
                  <a:pt x="1725803" y="0"/>
                </a:lnTo>
                <a:close/>
              </a:path>
              <a:path w="1828800" h="120650">
                <a:moveTo>
                  <a:pt x="1777472" y="60170"/>
                </a:moveTo>
                <a:lnTo>
                  <a:pt x="1755215" y="73110"/>
                </a:lnTo>
                <a:lnTo>
                  <a:pt x="1803146" y="73152"/>
                </a:lnTo>
                <a:lnTo>
                  <a:pt x="1803146" y="71386"/>
                </a:lnTo>
                <a:lnTo>
                  <a:pt x="1796669" y="71386"/>
                </a:lnTo>
                <a:lnTo>
                  <a:pt x="1777472" y="60170"/>
                </a:lnTo>
                <a:close/>
              </a:path>
              <a:path w="1828800" h="120650">
                <a:moveTo>
                  <a:pt x="0" y="45681"/>
                </a:moveTo>
                <a:lnTo>
                  <a:pt x="0" y="71589"/>
                </a:lnTo>
                <a:lnTo>
                  <a:pt x="1755215" y="73110"/>
                </a:lnTo>
                <a:lnTo>
                  <a:pt x="1777472" y="60170"/>
                </a:lnTo>
                <a:lnTo>
                  <a:pt x="1755279" y="47202"/>
                </a:lnTo>
                <a:lnTo>
                  <a:pt x="0" y="45681"/>
                </a:lnTo>
                <a:close/>
              </a:path>
              <a:path w="1828800" h="120650">
                <a:moveTo>
                  <a:pt x="1796669" y="49009"/>
                </a:moveTo>
                <a:lnTo>
                  <a:pt x="1777472" y="60170"/>
                </a:lnTo>
                <a:lnTo>
                  <a:pt x="1796669" y="71386"/>
                </a:lnTo>
                <a:lnTo>
                  <a:pt x="1796669" y="49009"/>
                </a:lnTo>
                <a:close/>
              </a:path>
              <a:path w="1828800" h="120650">
                <a:moveTo>
                  <a:pt x="1803146" y="49009"/>
                </a:moveTo>
                <a:lnTo>
                  <a:pt x="1796669" y="49009"/>
                </a:lnTo>
                <a:lnTo>
                  <a:pt x="1796669" y="71386"/>
                </a:lnTo>
                <a:lnTo>
                  <a:pt x="1803146" y="71386"/>
                </a:lnTo>
                <a:lnTo>
                  <a:pt x="1803146" y="49009"/>
                </a:lnTo>
                <a:close/>
              </a:path>
              <a:path w="1828800" h="120650">
                <a:moveTo>
                  <a:pt x="1755279" y="47202"/>
                </a:moveTo>
                <a:lnTo>
                  <a:pt x="1777472" y="60170"/>
                </a:lnTo>
                <a:lnTo>
                  <a:pt x="1796669" y="49009"/>
                </a:lnTo>
                <a:lnTo>
                  <a:pt x="1803146" y="49009"/>
                </a:lnTo>
                <a:lnTo>
                  <a:pt x="1803146" y="47244"/>
                </a:lnTo>
                <a:lnTo>
                  <a:pt x="1755279" y="4720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4153" y="4711827"/>
            <a:ext cx="2673985" cy="1536700"/>
          </a:xfrm>
          <a:custGeom>
            <a:avLst/>
            <a:gdLst/>
            <a:ahLst/>
            <a:cxnLst/>
            <a:rect l="l" t="t" r="r" b="b"/>
            <a:pathLst>
              <a:path w="2673984" h="1536700">
                <a:moveTo>
                  <a:pt x="70438" y="26390"/>
                </a:moveTo>
                <a:lnTo>
                  <a:pt x="44622" y="26608"/>
                </a:lnTo>
                <a:lnTo>
                  <a:pt x="57550" y="49032"/>
                </a:lnTo>
                <a:lnTo>
                  <a:pt x="2660523" y="1536395"/>
                </a:lnTo>
                <a:lnTo>
                  <a:pt x="2673477" y="1513890"/>
                </a:lnTo>
                <a:lnTo>
                  <a:pt x="70438" y="26390"/>
                </a:lnTo>
                <a:close/>
              </a:path>
              <a:path w="2673984" h="1536700">
                <a:moveTo>
                  <a:pt x="119253" y="0"/>
                </a:moveTo>
                <a:lnTo>
                  <a:pt x="0" y="1143"/>
                </a:lnTo>
                <a:lnTo>
                  <a:pt x="56007" y="98298"/>
                </a:lnTo>
                <a:lnTo>
                  <a:pt x="59562" y="104521"/>
                </a:lnTo>
                <a:lnTo>
                  <a:pt x="67563" y="106553"/>
                </a:lnTo>
                <a:lnTo>
                  <a:pt x="73787" y="102997"/>
                </a:lnTo>
                <a:lnTo>
                  <a:pt x="79883" y="99441"/>
                </a:lnTo>
                <a:lnTo>
                  <a:pt x="82042" y="91567"/>
                </a:lnTo>
                <a:lnTo>
                  <a:pt x="78486" y="85343"/>
                </a:lnTo>
                <a:lnTo>
                  <a:pt x="57550" y="49032"/>
                </a:lnTo>
                <a:lnTo>
                  <a:pt x="15748" y="25146"/>
                </a:lnTo>
                <a:lnTo>
                  <a:pt x="28701" y="2540"/>
                </a:lnTo>
                <a:lnTo>
                  <a:pt x="121793" y="2540"/>
                </a:lnTo>
                <a:lnTo>
                  <a:pt x="119253" y="0"/>
                </a:lnTo>
                <a:close/>
              </a:path>
              <a:path w="2673984" h="1536700">
                <a:moveTo>
                  <a:pt x="28701" y="2540"/>
                </a:moveTo>
                <a:lnTo>
                  <a:pt x="15748" y="25146"/>
                </a:lnTo>
                <a:lnTo>
                  <a:pt x="57550" y="49032"/>
                </a:lnTo>
                <a:lnTo>
                  <a:pt x="44730" y="26797"/>
                </a:lnTo>
                <a:lnTo>
                  <a:pt x="22351" y="26797"/>
                </a:lnTo>
                <a:lnTo>
                  <a:pt x="33528" y="7366"/>
                </a:lnTo>
                <a:lnTo>
                  <a:pt x="37147" y="7366"/>
                </a:lnTo>
                <a:lnTo>
                  <a:pt x="28701" y="2540"/>
                </a:lnTo>
                <a:close/>
              </a:path>
              <a:path w="2673984" h="1536700">
                <a:moveTo>
                  <a:pt x="33528" y="7366"/>
                </a:moveTo>
                <a:lnTo>
                  <a:pt x="22351" y="26797"/>
                </a:lnTo>
                <a:lnTo>
                  <a:pt x="44622" y="26608"/>
                </a:lnTo>
                <a:lnTo>
                  <a:pt x="33528" y="7366"/>
                </a:lnTo>
                <a:close/>
              </a:path>
              <a:path w="2673984" h="1536700">
                <a:moveTo>
                  <a:pt x="44622" y="26608"/>
                </a:moveTo>
                <a:lnTo>
                  <a:pt x="22351" y="26797"/>
                </a:lnTo>
                <a:lnTo>
                  <a:pt x="44730" y="26797"/>
                </a:lnTo>
                <a:lnTo>
                  <a:pt x="44622" y="26608"/>
                </a:lnTo>
                <a:close/>
              </a:path>
              <a:path w="2673984" h="1536700">
                <a:moveTo>
                  <a:pt x="37147" y="7366"/>
                </a:moveTo>
                <a:lnTo>
                  <a:pt x="33528" y="7366"/>
                </a:lnTo>
                <a:lnTo>
                  <a:pt x="44622" y="26608"/>
                </a:lnTo>
                <a:lnTo>
                  <a:pt x="70438" y="26390"/>
                </a:lnTo>
                <a:lnTo>
                  <a:pt x="37147" y="7366"/>
                </a:lnTo>
                <a:close/>
              </a:path>
              <a:path w="2673984" h="1536700">
                <a:moveTo>
                  <a:pt x="121793" y="2540"/>
                </a:moveTo>
                <a:lnTo>
                  <a:pt x="28701" y="2540"/>
                </a:lnTo>
                <a:lnTo>
                  <a:pt x="70438" y="26390"/>
                </a:lnTo>
                <a:lnTo>
                  <a:pt x="119507" y="25908"/>
                </a:lnTo>
                <a:lnTo>
                  <a:pt x="125222" y="20066"/>
                </a:lnTo>
                <a:lnTo>
                  <a:pt x="125095" y="5842"/>
                </a:lnTo>
                <a:lnTo>
                  <a:pt x="121793" y="254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6028" y="4590669"/>
            <a:ext cx="14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0438" y="4757165"/>
            <a:ext cx="927100" cy="1498600"/>
          </a:xfrm>
          <a:custGeom>
            <a:avLst/>
            <a:gdLst/>
            <a:ahLst/>
            <a:cxnLst/>
            <a:rect l="l" t="t" r="r" b="b"/>
            <a:pathLst>
              <a:path w="927100" h="1498600">
                <a:moveTo>
                  <a:pt x="26918" y="43822"/>
                </a:moveTo>
                <a:lnTo>
                  <a:pt x="27497" y="69432"/>
                </a:lnTo>
                <a:lnTo>
                  <a:pt x="904875" y="1498511"/>
                </a:lnTo>
                <a:lnTo>
                  <a:pt x="926972" y="1484960"/>
                </a:lnTo>
                <a:lnTo>
                  <a:pt x="49603" y="55981"/>
                </a:lnTo>
                <a:lnTo>
                  <a:pt x="26918" y="43822"/>
                </a:lnTo>
                <a:close/>
              </a:path>
              <a:path w="927100" h="1498600">
                <a:moveTo>
                  <a:pt x="0" y="0"/>
                </a:moveTo>
                <a:lnTo>
                  <a:pt x="2539" y="112140"/>
                </a:lnTo>
                <a:lnTo>
                  <a:pt x="2666" y="119252"/>
                </a:lnTo>
                <a:lnTo>
                  <a:pt x="8636" y="124967"/>
                </a:lnTo>
                <a:lnTo>
                  <a:pt x="15748" y="124713"/>
                </a:lnTo>
                <a:lnTo>
                  <a:pt x="22860" y="124586"/>
                </a:lnTo>
                <a:lnTo>
                  <a:pt x="28575" y="118617"/>
                </a:lnTo>
                <a:lnTo>
                  <a:pt x="28448" y="111505"/>
                </a:lnTo>
                <a:lnTo>
                  <a:pt x="27497" y="69432"/>
                </a:lnTo>
                <a:lnTo>
                  <a:pt x="2412" y="28574"/>
                </a:lnTo>
                <a:lnTo>
                  <a:pt x="24511" y="15112"/>
                </a:lnTo>
                <a:lnTo>
                  <a:pt x="28196" y="15112"/>
                </a:lnTo>
                <a:lnTo>
                  <a:pt x="0" y="0"/>
                </a:lnTo>
                <a:close/>
              </a:path>
              <a:path w="927100" h="1498600">
                <a:moveTo>
                  <a:pt x="28196" y="15112"/>
                </a:moveTo>
                <a:lnTo>
                  <a:pt x="24511" y="15112"/>
                </a:lnTo>
                <a:lnTo>
                  <a:pt x="49603" y="55981"/>
                </a:lnTo>
                <a:lnTo>
                  <a:pt x="86613" y="75818"/>
                </a:lnTo>
                <a:lnTo>
                  <a:pt x="92963" y="79120"/>
                </a:lnTo>
                <a:lnTo>
                  <a:pt x="100711" y="76834"/>
                </a:lnTo>
                <a:lnTo>
                  <a:pt x="107569" y="64134"/>
                </a:lnTo>
                <a:lnTo>
                  <a:pt x="105156" y="56387"/>
                </a:lnTo>
                <a:lnTo>
                  <a:pt x="28196" y="15112"/>
                </a:lnTo>
                <a:close/>
              </a:path>
              <a:path w="927100" h="1498600">
                <a:moveTo>
                  <a:pt x="24511" y="15112"/>
                </a:moveTo>
                <a:lnTo>
                  <a:pt x="2412" y="28574"/>
                </a:lnTo>
                <a:lnTo>
                  <a:pt x="27497" y="69432"/>
                </a:lnTo>
                <a:lnTo>
                  <a:pt x="26918" y="43822"/>
                </a:lnTo>
                <a:lnTo>
                  <a:pt x="7238" y="33273"/>
                </a:lnTo>
                <a:lnTo>
                  <a:pt x="26415" y="21589"/>
                </a:lnTo>
                <a:lnTo>
                  <a:pt x="28487" y="21589"/>
                </a:lnTo>
                <a:lnTo>
                  <a:pt x="24511" y="15112"/>
                </a:lnTo>
                <a:close/>
              </a:path>
              <a:path w="927100" h="1498600">
                <a:moveTo>
                  <a:pt x="28487" y="21589"/>
                </a:moveTo>
                <a:lnTo>
                  <a:pt x="26415" y="21589"/>
                </a:lnTo>
                <a:lnTo>
                  <a:pt x="26918" y="43822"/>
                </a:lnTo>
                <a:lnTo>
                  <a:pt x="49603" y="55981"/>
                </a:lnTo>
                <a:lnTo>
                  <a:pt x="28487" y="21589"/>
                </a:lnTo>
                <a:close/>
              </a:path>
              <a:path w="927100" h="1498600">
                <a:moveTo>
                  <a:pt x="26415" y="21589"/>
                </a:moveTo>
                <a:lnTo>
                  <a:pt x="7238" y="33273"/>
                </a:lnTo>
                <a:lnTo>
                  <a:pt x="26918" y="43822"/>
                </a:lnTo>
                <a:lnTo>
                  <a:pt x="26415" y="2158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71409" y="5339333"/>
            <a:ext cx="340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spc="-7" baseline="15432" dirty="0">
                <a:latin typeface="Calibri"/>
                <a:cs typeface="Calibri"/>
              </a:rPr>
              <a:t>V</a:t>
            </a:r>
            <a:r>
              <a:rPr sz="1300" spc="-5" dirty="0">
                <a:latin typeface="Calibri"/>
                <a:cs typeface="Calibri"/>
              </a:rPr>
              <a:t>BA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49124" y="4466843"/>
            <a:ext cx="1688724" cy="23911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38519" y="5106161"/>
            <a:ext cx="279400" cy="1165225"/>
          </a:xfrm>
          <a:custGeom>
            <a:avLst/>
            <a:gdLst/>
            <a:ahLst/>
            <a:cxnLst/>
            <a:rect l="l" t="t" r="r" b="b"/>
            <a:pathLst>
              <a:path w="279400" h="1165225">
                <a:moveTo>
                  <a:pt x="49079" y="50448"/>
                </a:moveTo>
                <a:lnTo>
                  <a:pt x="40662" y="74615"/>
                </a:lnTo>
                <a:lnTo>
                  <a:pt x="253619" y="1164869"/>
                </a:lnTo>
                <a:lnTo>
                  <a:pt x="279019" y="1159903"/>
                </a:lnTo>
                <a:lnTo>
                  <a:pt x="66085" y="69777"/>
                </a:lnTo>
                <a:lnTo>
                  <a:pt x="49079" y="50448"/>
                </a:lnTo>
                <a:close/>
              </a:path>
              <a:path w="279400" h="1165225">
                <a:moveTo>
                  <a:pt x="39242" y="0"/>
                </a:moveTo>
                <a:lnTo>
                  <a:pt x="2285" y="105918"/>
                </a:lnTo>
                <a:lnTo>
                  <a:pt x="0" y="112649"/>
                </a:lnTo>
                <a:lnTo>
                  <a:pt x="3555" y="120014"/>
                </a:lnTo>
                <a:lnTo>
                  <a:pt x="10286" y="122427"/>
                </a:lnTo>
                <a:lnTo>
                  <a:pt x="17017" y="124713"/>
                </a:lnTo>
                <a:lnTo>
                  <a:pt x="24383" y="121157"/>
                </a:lnTo>
                <a:lnTo>
                  <a:pt x="26796" y="114426"/>
                </a:lnTo>
                <a:lnTo>
                  <a:pt x="40662" y="74615"/>
                </a:lnTo>
                <a:lnTo>
                  <a:pt x="31495" y="27686"/>
                </a:lnTo>
                <a:lnTo>
                  <a:pt x="56895" y="22732"/>
                </a:lnTo>
                <a:lnTo>
                  <a:pt x="59232" y="22732"/>
                </a:lnTo>
                <a:lnTo>
                  <a:pt x="39242" y="0"/>
                </a:lnTo>
                <a:close/>
              </a:path>
              <a:path w="279400" h="1165225">
                <a:moveTo>
                  <a:pt x="59232" y="22732"/>
                </a:moveTo>
                <a:lnTo>
                  <a:pt x="56895" y="22732"/>
                </a:lnTo>
                <a:lnTo>
                  <a:pt x="66085" y="69777"/>
                </a:lnTo>
                <a:lnTo>
                  <a:pt x="98551" y="106680"/>
                </a:lnTo>
                <a:lnTo>
                  <a:pt x="106679" y="107187"/>
                </a:lnTo>
                <a:lnTo>
                  <a:pt x="112140" y="102488"/>
                </a:lnTo>
                <a:lnTo>
                  <a:pt x="117475" y="97789"/>
                </a:lnTo>
                <a:lnTo>
                  <a:pt x="117982" y="89535"/>
                </a:lnTo>
                <a:lnTo>
                  <a:pt x="59232" y="22732"/>
                </a:lnTo>
                <a:close/>
              </a:path>
              <a:path w="279400" h="1165225">
                <a:moveTo>
                  <a:pt x="56895" y="22732"/>
                </a:moveTo>
                <a:lnTo>
                  <a:pt x="31495" y="27686"/>
                </a:lnTo>
                <a:lnTo>
                  <a:pt x="40662" y="74615"/>
                </a:lnTo>
                <a:lnTo>
                  <a:pt x="49079" y="50448"/>
                </a:lnTo>
                <a:lnTo>
                  <a:pt x="34416" y="33781"/>
                </a:lnTo>
                <a:lnTo>
                  <a:pt x="56387" y="29463"/>
                </a:lnTo>
                <a:lnTo>
                  <a:pt x="58210" y="29463"/>
                </a:lnTo>
                <a:lnTo>
                  <a:pt x="56895" y="22732"/>
                </a:lnTo>
                <a:close/>
              </a:path>
              <a:path w="279400" h="1165225">
                <a:moveTo>
                  <a:pt x="58210" y="29463"/>
                </a:moveTo>
                <a:lnTo>
                  <a:pt x="56387" y="29463"/>
                </a:lnTo>
                <a:lnTo>
                  <a:pt x="49079" y="50448"/>
                </a:lnTo>
                <a:lnTo>
                  <a:pt x="66085" y="69777"/>
                </a:lnTo>
                <a:lnTo>
                  <a:pt x="58210" y="29463"/>
                </a:lnTo>
                <a:close/>
              </a:path>
              <a:path w="279400" h="1165225">
                <a:moveTo>
                  <a:pt x="56387" y="29463"/>
                </a:moveTo>
                <a:lnTo>
                  <a:pt x="34416" y="33781"/>
                </a:lnTo>
                <a:lnTo>
                  <a:pt x="49079" y="50448"/>
                </a:lnTo>
                <a:lnTo>
                  <a:pt x="56387" y="2946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56629" y="4743069"/>
            <a:ext cx="120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70828" y="5638749"/>
            <a:ext cx="24701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spc="-5" dirty="0">
                <a:latin typeface="Calibri"/>
                <a:cs typeface="Calibri"/>
              </a:rPr>
              <a:t>V</a:t>
            </a:r>
            <a:r>
              <a:rPr sz="1950" spc="22" baseline="-21367" dirty="0">
                <a:latin typeface="Calibri"/>
                <a:cs typeface="Calibri"/>
              </a:rPr>
              <a:t>B</a:t>
            </a:r>
            <a:endParaRPr sz="1950" baseline="-2136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91981" y="6107531"/>
            <a:ext cx="21399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1810"/>
              </a:lnSpc>
            </a:pPr>
            <a:r>
              <a:rPr sz="1800" i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80428" y="6172149"/>
            <a:ext cx="142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95209" y="6324549"/>
            <a:ext cx="25336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i="1" spc="-5" dirty="0">
                <a:latin typeface="Calibri"/>
                <a:cs typeface="Calibri"/>
              </a:rPr>
              <a:t>V</a:t>
            </a:r>
            <a:r>
              <a:rPr sz="1950" spc="22" baseline="-21367" dirty="0">
                <a:latin typeface="Calibri"/>
                <a:cs typeface="Calibri"/>
              </a:rPr>
              <a:t>A</a:t>
            </a:r>
            <a:endParaRPr sz="1950" baseline="-21367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7475"/>
            <a:ext cx="40754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Rubbing </a:t>
            </a:r>
            <a:r>
              <a:rPr sz="2800" spc="-25" dirty="0"/>
              <a:t>Velocity </a:t>
            </a:r>
            <a:r>
              <a:rPr sz="2800" spc="-15" dirty="0"/>
              <a:t>at </a:t>
            </a:r>
            <a:r>
              <a:rPr sz="2800" spc="-10" dirty="0"/>
              <a:t>pin</a:t>
            </a:r>
            <a:r>
              <a:rPr sz="2800" spc="50" dirty="0"/>
              <a:t> </a:t>
            </a:r>
            <a:r>
              <a:rPr sz="2800" spc="-15" dirty="0"/>
              <a:t>joint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0" y="457200"/>
            <a:ext cx="9125712" cy="5629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3968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Acceleration Diagram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Link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45516"/>
            <a:ext cx="8987790" cy="3898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Consider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points </a:t>
            </a:r>
            <a:r>
              <a:rPr sz="2000" i="1" dirty="0">
                <a:latin typeface="Calibri"/>
                <a:cs typeface="Calibri"/>
              </a:rPr>
              <a:t>A and B on a </a:t>
            </a:r>
            <a:r>
              <a:rPr sz="2000" i="1" spc="-5" dirty="0">
                <a:latin typeface="Calibri"/>
                <a:cs typeface="Calibri"/>
              </a:rPr>
              <a:t>rigid </a:t>
            </a:r>
            <a:r>
              <a:rPr sz="2000" i="1" dirty="0">
                <a:latin typeface="Calibri"/>
                <a:cs typeface="Calibri"/>
              </a:rPr>
              <a:t>link as </a:t>
            </a:r>
            <a:r>
              <a:rPr sz="2000" i="1" spc="-5" dirty="0">
                <a:latin typeface="Calibri"/>
                <a:cs typeface="Calibri"/>
              </a:rPr>
              <a:t>shown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Fig.(</a:t>
            </a:r>
            <a:r>
              <a:rPr sz="2000" i="1" spc="-5" dirty="0">
                <a:latin typeface="Calibri"/>
                <a:cs typeface="Calibri"/>
              </a:rPr>
              <a:t>a).</a:t>
            </a:r>
            <a:endParaRPr sz="2000">
              <a:latin typeface="Calibri"/>
              <a:cs typeface="Calibri"/>
            </a:endParaRPr>
          </a:p>
          <a:p>
            <a:pPr marL="355600" marR="118745" indent="-342900">
              <a:lnSpc>
                <a:spcPts val="216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5" dirty="0">
                <a:latin typeface="Calibri"/>
                <a:cs typeface="Calibri"/>
              </a:rPr>
              <a:t>Let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10" dirty="0">
                <a:latin typeface="Calibri"/>
                <a:cs typeface="Calibri"/>
              </a:rPr>
              <a:t>point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moves with </a:t>
            </a:r>
            <a:r>
              <a:rPr sz="2000" i="1" dirty="0">
                <a:latin typeface="Calibri"/>
                <a:cs typeface="Calibri"/>
              </a:rPr>
              <a:t>respect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A,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an angular </a:t>
            </a:r>
            <a:r>
              <a:rPr sz="2000" spc="-5" dirty="0">
                <a:latin typeface="Calibri"/>
                <a:cs typeface="Calibri"/>
              </a:rPr>
              <a:t>velocity of </a:t>
            </a:r>
            <a:r>
              <a:rPr sz="2000" dirty="0">
                <a:latin typeface="Calibri"/>
                <a:cs typeface="Calibri"/>
              </a:rPr>
              <a:t>ω </a:t>
            </a:r>
            <a:r>
              <a:rPr sz="2000" spc="-15" dirty="0">
                <a:latin typeface="Calibri"/>
                <a:cs typeface="Calibri"/>
              </a:rPr>
              <a:t>rad/s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let  </a:t>
            </a:r>
            <a:r>
              <a:rPr sz="2000" dirty="0">
                <a:latin typeface="Calibri"/>
                <a:cs typeface="Calibri"/>
              </a:rPr>
              <a:t>α </a:t>
            </a:r>
            <a:r>
              <a:rPr sz="2000" spc="-10" dirty="0">
                <a:latin typeface="Calibri"/>
                <a:cs typeface="Calibri"/>
              </a:rPr>
              <a:t>rad/s</a:t>
            </a:r>
            <a:r>
              <a:rPr sz="1950" spc="-15" baseline="25641" dirty="0">
                <a:latin typeface="Calibri"/>
                <a:cs typeface="Calibri"/>
              </a:rPr>
              <a:t>2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the angular </a:t>
            </a:r>
            <a:r>
              <a:rPr sz="2000" spc="-5" dirty="0">
                <a:latin typeface="Calibri"/>
                <a:cs typeface="Calibri"/>
              </a:rPr>
              <a:t>acceleration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link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AB.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spcBef>
                <a:spcPts val="2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Acceleration of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particle </a:t>
            </a:r>
            <a:r>
              <a:rPr sz="2000" dirty="0">
                <a:latin typeface="Calibri"/>
                <a:cs typeface="Calibri"/>
              </a:rPr>
              <a:t>whose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velocity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changes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both in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magnitude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direction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15" dirty="0">
                <a:latin typeface="Calibri"/>
                <a:cs typeface="Calibri"/>
              </a:rPr>
              <a:t>instant </a:t>
            </a:r>
            <a:r>
              <a:rPr sz="2000" dirty="0">
                <a:latin typeface="Calibri"/>
                <a:cs typeface="Calibri"/>
              </a:rPr>
              <a:t>has the </a:t>
            </a:r>
            <a:r>
              <a:rPr sz="2000" spc="-10" dirty="0">
                <a:latin typeface="Calibri"/>
                <a:cs typeface="Calibri"/>
              </a:rPr>
              <a:t>following two </a:t>
            </a:r>
            <a:r>
              <a:rPr sz="2000" spc="-5" dirty="0">
                <a:latin typeface="Calibri"/>
                <a:cs typeface="Calibri"/>
              </a:rPr>
              <a:t>components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870585" lvl="1" indent="-457200">
              <a:lnSpc>
                <a:spcPts val="2165"/>
              </a:lnSpc>
              <a:spcBef>
                <a:spcPts val="229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1900" b="1" spc="-5" dirty="0">
                <a:latin typeface="Calibri"/>
                <a:cs typeface="Calibri"/>
              </a:rPr>
              <a:t>The </a:t>
            </a:r>
            <a:r>
              <a:rPr sz="1900" b="1" i="1" spc="-10" dirty="0">
                <a:latin typeface="Calibri"/>
                <a:cs typeface="Calibri"/>
              </a:rPr>
              <a:t>centripetal </a:t>
            </a:r>
            <a:r>
              <a:rPr sz="1900" b="1" i="1" spc="-5" dirty="0">
                <a:latin typeface="Calibri"/>
                <a:cs typeface="Calibri"/>
              </a:rPr>
              <a:t>or radial </a:t>
            </a:r>
            <a:r>
              <a:rPr sz="1900" b="1" i="1" spc="-10" dirty="0">
                <a:latin typeface="Calibri"/>
                <a:cs typeface="Calibri"/>
              </a:rPr>
              <a:t>component, </a:t>
            </a:r>
            <a:r>
              <a:rPr sz="1900" b="1" i="1" spc="-5" dirty="0">
                <a:latin typeface="Calibri"/>
                <a:cs typeface="Calibri"/>
              </a:rPr>
              <a:t>which is perpendicular </a:t>
            </a:r>
            <a:r>
              <a:rPr sz="1900" b="1" i="1" spc="-15" dirty="0">
                <a:latin typeface="Calibri"/>
                <a:cs typeface="Calibri"/>
              </a:rPr>
              <a:t>to </a:t>
            </a:r>
            <a:r>
              <a:rPr sz="1900" b="1" i="1" spc="-5" dirty="0">
                <a:latin typeface="Calibri"/>
                <a:cs typeface="Calibri"/>
              </a:rPr>
              <a:t>the velocity of</a:t>
            </a:r>
            <a:r>
              <a:rPr sz="1900" b="1" i="1" spc="75" dirty="0">
                <a:latin typeface="Calibri"/>
                <a:cs typeface="Calibri"/>
              </a:rPr>
              <a:t> </a:t>
            </a:r>
            <a:r>
              <a:rPr sz="1900" b="1" i="1" spc="-5" dirty="0">
                <a:latin typeface="Calibri"/>
                <a:cs typeface="Calibri"/>
              </a:rPr>
              <a:t>the</a:t>
            </a:r>
            <a:endParaRPr sz="1900">
              <a:latin typeface="Calibri"/>
              <a:cs typeface="Calibri"/>
            </a:endParaRPr>
          </a:p>
          <a:p>
            <a:pPr marL="870585">
              <a:lnSpc>
                <a:spcPts val="2165"/>
              </a:lnSpc>
            </a:pPr>
            <a:r>
              <a:rPr sz="1900" b="1" spc="-5" dirty="0">
                <a:latin typeface="Calibri"/>
                <a:cs typeface="Calibri"/>
              </a:rPr>
              <a:t>particle </a:t>
            </a:r>
            <a:r>
              <a:rPr sz="1900" b="1" spc="-10" dirty="0">
                <a:latin typeface="Calibri"/>
                <a:cs typeface="Calibri"/>
              </a:rPr>
              <a:t>at </a:t>
            </a:r>
            <a:r>
              <a:rPr sz="1900" b="1" spc="-5" dirty="0">
                <a:latin typeface="Calibri"/>
                <a:cs typeface="Calibri"/>
              </a:rPr>
              <a:t>the given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instant.</a:t>
            </a:r>
            <a:endParaRPr sz="1900">
              <a:latin typeface="Calibri"/>
              <a:cs typeface="Calibri"/>
            </a:endParaRPr>
          </a:p>
          <a:p>
            <a:pPr marL="870585" marR="160655" lvl="1" indent="-457200">
              <a:lnSpc>
                <a:spcPts val="2050"/>
              </a:lnSpc>
              <a:spcBef>
                <a:spcPts val="490"/>
              </a:spcBef>
              <a:buAutoNum type="arabicPeriod" startAt="2"/>
              <a:tabLst>
                <a:tab pos="870585" algn="l"/>
                <a:tab pos="871219" algn="l"/>
              </a:tabLst>
            </a:pPr>
            <a:r>
              <a:rPr sz="1900" b="1" spc="-10" dirty="0">
                <a:latin typeface="Calibri"/>
                <a:cs typeface="Calibri"/>
              </a:rPr>
              <a:t>The </a:t>
            </a:r>
            <a:r>
              <a:rPr sz="1900" b="1" i="1" spc="-10" dirty="0">
                <a:latin typeface="Calibri"/>
                <a:cs typeface="Calibri"/>
              </a:rPr>
              <a:t>tangential component, which </a:t>
            </a:r>
            <a:r>
              <a:rPr sz="1900" b="1" i="1" spc="-5" dirty="0">
                <a:latin typeface="Calibri"/>
                <a:cs typeface="Calibri"/>
              </a:rPr>
              <a:t>is parallel </a:t>
            </a:r>
            <a:r>
              <a:rPr sz="1900" b="1" i="1" spc="-15" dirty="0">
                <a:latin typeface="Calibri"/>
                <a:cs typeface="Calibri"/>
              </a:rPr>
              <a:t>to </a:t>
            </a:r>
            <a:r>
              <a:rPr sz="1900" b="1" i="1" spc="-5" dirty="0">
                <a:latin typeface="Calibri"/>
                <a:cs typeface="Calibri"/>
              </a:rPr>
              <a:t>the </a:t>
            </a:r>
            <a:r>
              <a:rPr sz="1900" b="1" i="1" spc="-10" dirty="0">
                <a:latin typeface="Calibri"/>
                <a:cs typeface="Calibri"/>
              </a:rPr>
              <a:t>velocity </a:t>
            </a:r>
            <a:r>
              <a:rPr sz="1900" b="1" i="1" spc="-5" dirty="0">
                <a:latin typeface="Calibri"/>
                <a:cs typeface="Calibri"/>
              </a:rPr>
              <a:t>of the particle at </a:t>
            </a:r>
            <a:r>
              <a:rPr sz="1900" b="1" i="1" spc="-10" dirty="0">
                <a:latin typeface="Calibri"/>
                <a:cs typeface="Calibri"/>
              </a:rPr>
              <a:t>the  </a:t>
            </a:r>
            <a:r>
              <a:rPr sz="1900" b="1" i="1" spc="-5" dirty="0">
                <a:latin typeface="Calibri"/>
                <a:cs typeface="Calibri"/>
              </a:rPr>
              <a:t>given</a:t>
            </a:r>
            <a:r>
              <a:rPr sz="1900" b="1" i="1" spc="-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instant.</a:t>
            </a:r>
            <a:endParaRPr sz="19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44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Thus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link </a:t>
            </a:r>
            <a:r>
              <a:rPr sz="2000" i="1" spc="-5" dirty="0">
                <a:latin typeface="Calibri"/>
                <a:cs typeface="Calibri"/>
              </a:rPr>
              <a:t>AB, the velocity </a:t>
            </a:r>
            <a:r>
              <a:rPr sz="2000" i="1" dirty="0">
                <a:latin typeface="Calibri"/>
                <a:cs typeface="Calibri"/>
              </a:rPr>
              <a:t>of </a:t>
            </a:r>
            <a:r>
              <a:rPr sz="2000" i="1" spc="-10" dirty="0">
                <a:latin typeface="Calibri"/>
                <a:cs typeface="Calibri"/>
              </a:rPr>
              <a:t>point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with respect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(i.e. </a:t>
            </a:r>
            <a:r>
              <a:rPr sz="2000" i="1" dirty="0">
                <a:latin typeface="Calibri"/>
                <a:cs typeface="Calibri"/>
              </a:rPr>
              <a:t>v</a:t>
            </a:r>
            <a:r>
              <a:rPr sz="1950" baseline="-21367" dirty="0">
                <a:latin typeface="Calibri"/>
                <a:cs typeface="Calibri"/>
              </a:rPr>
              <a:t>BA</a:t>
            </a:r>
            <a:r>
              <a:rPr sz="2000" dirty="0">
                <a:latin typeface="Calibri"/>
                <a:cs typeface="Calibri"/>
              </a:rPr>
              <a:t>)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perpendicular 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link </a:t>
            </a:r>
            <a:r>
              <a:rPr sz="2000" i="1" dirty="0">
                <a:latin typeface="Calibri"/>
                <a:cs typeface="Calibri"/>
              </a:rPr>
              <a:t>AB as </a:t>
            </a:r>
            <a:r>
              <a:rPr sz="2000" i="1" spc="-10" dirty="0">
                <a:latin typeface="Calibri"/>
                <a:cs typeface="Calibri"/>
              </a:rPr>
              <a:t>shown </a:t>
            </a:r>
            <a:r>
              <a:rPr sz="2000" i="1" spc="-5" dirty="0">
                <a:latin typeface="Calibri"/>
                <a:cs typeface="Calibri"/>
              </a:rPr>
              <a:t>in Fig. 8.1 (a). Since the </a:t>
            </a:r>
            <a:r>
              <a:rPr sz="2000" i="1" spc="-10" dirty="0">
                <a:latin typeface="Calibri"/>
                <a:cs typeface="Calibri"/>
              </a:rPr>
              <a:t>point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moves </a:t>
            </a:r>
            <a:r>
              <a:rPr sz="2000" i="1" dirty="0">
                <a:latin typeface="Calibri"/>
                <a:cs typeface="Calibri"/>
              </a:rPr>
              <a:t>with </a:t>
            </a:r>
            <a:r>
              <a:rPr sz="2000" i="1" spc="-10" dirty="0">
                <a:latin typeface="Calibri"/>
                <a:cs typeface="Calibri"/>
              </a:rPr>
              <a:t>respect to </a:t>
            </a:r>
            <a:r>
              <a:rPr sz="2000" i="1" dirty="0">
                <a:latin typeface="Calibri"/>
                <a:cs typeface="Calibri"/>
              </a:rPr>
              <a:t>A 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spc="-10" dirty="0">
                <a:latin typeface="Calibri"/>
                <a:cs typeface="Calibri"/>
              </a:rPr>
              <a:t>an angular </a:t>
            </a:r>
            <a:r>
              <a:rPr sz="2000" i="1" spc="-5" dirty="0">
                <a:latin typeface="Calibri"/>
                <a:cs typeface="Calibri"/>
              </a:rPr>
              <a:t>velocity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ω </a:t>
            </a:r>
            <a:r>
              <a:rPr sz="2000" spc="-15" dirty="0">
                <a:latin typeface="Calibri"/>
                <a:cs typeface="Calibri"/>
              </a:rPr>
              <a:t>rad/s, therefore </a:t>
            </a:r>
            <a:r>
              <a:rPr sz="2000" spc="-5" dirty="0">
                <a:latin typeface="Calibri"/>
                <a:cs typeface="Calibri"/>
              </a:rPr>
              <a:t>centripetal or </a:t>
            </a:r>
            <a:r>
              <a:rPr sz="2000" spc="-10" dirty="0">
                <a:latin typeface="Calibri"/>
                <a:cs typeface="Calibri"/>
              </a:rPr>
              <a:t>radial component </a:t>
            </a:r>
            <a:r>
              <a:rPr sz="2000" spc="-15" dirty="0">
                <a:latin typeface="Calibri"/>
                <a:cs typeface="Calibri"/>
              </a:rPr>
              <a:t>of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acceleration of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with </a:t>
            </a:r>
            <a:r>
              <a:rPr sz="2000" i="1" dirty="0">
                <a:latin typeface="Calibri"/>
                <a:cs typeface="Calibri"/>
              </a:rPr>
              <a:t>respect </a:t>
            </a:r>
            <a:r>
              <a:rPr sz="2000" i="1" spc="-15" dirty="0">
                <a:latin typeface="Calibri"/>
                <a:cs typeface="Calibri"/>
              </a:rPr>
              <a:t>to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15" dirty="0">
                <a:latin typeface="Calibri"/>
                <a:cs typeface="Calibri"/>
              </a:rPr>
              <a:t>A,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7022" y="4271644"/>
            <a:ext cx="4166465" cy="2579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465280"/>
            <a:ext cx="3048000" cy="338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98" y="4916918"/>
            <a:ext cx="4433316" cy="5694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5505399"/>
            <a:ext cx="39439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radial </a:t>
            </a:r>
            <a:r>
              <a:rPr sz="1800" spc="-5" dirty="0">
                <a:latin typeface="Calibri"/>
                <a:cs typeface="Calibri"/>
              </a:rPr>
              <a:t>component of </a:t>
            </a:r>
            <a:r>
              <a:rPr sz="1800" spc="-10" dirty="0">
                <a:latin typeface="Calibri"/>
                <a:cs typeface="Calibri"/>
              </a:rPr>
              <a:t>acceleration </a:t>
            </a:r>
            <a:r>
              <a:rPr sz="1800" spc="-5" dirty="0">
                <a:latin typeface="Calibri"/>
                <a:cs typeface="Calibri"/>
              </a:rPr>
              <a:t>acts  perpendicular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velocity </a:t>
            </a:r>
            <a:r>
              <a:rPr sz="1800" i="1" spc="-5" dirty="0">
                <a:latin typeface="Calibri"/>
                <a:cs typeface="Calibri"/>
              </a:rPr>
              <a:t>v</a:t>
            </a:r>
            <a:r>
              <a:rPr sz="1800" spc="-7" baseline="-20833" dirty="0">
                <a:latin typeface="Calibri"/>
                <a:cs typeface="Calibri"/>
              </a:rPr>
              <a:t>BA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other  </a:t>
            </a:r>
            <a:r>
              <a:rPr sz="1800" spc="-10" dirty="0">
                <a:latin typeface="Calibri"/>
                <a:cs typeface="Calibri"/>
              </a:rPr>
              <a:t>words, </a:t>
            </a: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acts </a:t>
            </a:r>
            <a:r>
              <a:rPr sz="1800" b="1" i="1" dirty="0">
                <a:latin typeface="Calibri"/>
                <a:cs typeface="Calibri"/>
              </a:rPr>
              <a:t>parallel </a:t>
            </a:r>
            <a:r>
              <a:rPr sz="1800" b="1" i="1" spc="-10" dirty="0">
                <a:latin typeface="Calibri"/>
                <a:cs typeface="Calibri"/>
              </a:rPr>
              <a:t>to </a:t>
            </a:r>
            <a:r>
              <a:rPr sz="1800" b="1" i="1" dirty="0">
                <a:latin typeface="Calibri"/>
                <a:cs typeface="Calibri"/>
              </a:rPr>
              <a:t>the link AB.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5172"/>
            <a:ext cx="8748974" cy="251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0327" y="3586269"/>
            <a:ext cx="5242562" cy="324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8630412" cy="89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Hareesha </a:t>
            </a:r>
            <a:r>
              <a:rPr dirty="0"/>
              <a:t>N G, Dept </a:t>
            </a:r>
            <a:r>
              <a:rPr spc="-5" dirty="0"/>
              <a:t>of Aero </a:t>
            </a:r>
            <a:r>
              <a:rPr dirty="0"/>
              <a:t>Engg,</a:t>
            </a:r>
            <a:r>
              <a:rPr spc="-70" dirty="0"/>
              <a:t> </a:t>
            </a:r>
            <a:r>
              <a:rPr spc="-5" dirty="0"/>
              <a:t>DSCE,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Blore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/</a:t>
            </a:r>
            <a:r>
              <a:rPr dirty="0"/>
              <a:t>10/2016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1830</Words>
  <Application>Microsoft Office PowerPoint</Application>
  <PresentationFormat>On-screen Show (4:3)</PresentationFormat>
  <Paragraphs>267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ME8492 KINEMATICS OF MACHINERY</vt:lpstr>
      <vt:lpstr>Relative Velocity of Two Bodies Moving in Straight Lines</vt:lpstr>
      <vt:lpstr>PowerPoint Presentation</vt:lpstr>
      <vt:lpstr>PowerPoint Presentation</vt:lpstr>
      <vt:lpstr>PowerPoint Presentation</vt:lpstr>
      <vt:lpstr>PowerPoint Presentation</vt:lpstr>
      <vt:lpstr>Rubbing Velocity at pin joint</vt:lpstr>
      <vt:lpstr>Acceleration Diagram for a Link</vt:lpstr>
      <vt:lpstr>PowerPoint Presentation</vt:lpstr>
      <vt:lpstr>Acceleration of a Point on a Link</vt:lpstr>
      <vt:lpstr>2. We know that the acceleration of B with respect to A i.e. aBA has the following two components:</vt:lpstr>
      <vt:lpstr>5. By joining the points a' and b' we may determine the total acceleration of B with  respect to A i.e. aBA. The vector a' b' is known as acceleration image of the link AB.</vt:lpstr>
      <vt:lpstr>1. First of all draw the space diagram, to some suitable scale; as shown in Fig. (a).</vt:lpstr>
      <vt:lpstr>To Draw Velocity Vector polygon</vt:lpstr>
      <vt:lpstr>4. In order to find the velocity of the midpoint D of the connecting rod AB, divide the vector ba at d in the same ratio as D divides AB, in the space diagram.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mechanism, as shown in Fig., the crank OA rotates at 20 r.p.m. anticlockwise  and gives motion to the sliding blocks B and D. The dimensions of the various links  are OA = 300 mm; AB = 1200 mm; BC = 450 mm and CD = 450 mm. For the given  configuration, determine : 1. velocities of sliding at B and D, 2. angular velocity of  CD, 3. linear acceleration of D and 4. angular acceleration of CD.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ME8492 KINEMATICS OF MACHINERY</dc:title>
  <cp:lastModifiedBy>Jr. KK</cp:lastModifiedBy>
  <cp:revision>1</cp:revision>
  <dcterms:created xsi:type="dcterms:W3CDTF">2018-12-17T14:43:43Z</dcterms:created>
  <dcterms:modified xsi:type="dcterms:W3CDTF">2018-12-17T15:08:16Z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2018-12-17T00:00:00Z</vt:filetime>
  </property>
</Properties>
</file>