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8562" y="192150"/>
            <a:ext cx="684687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4279"/>
            <a:ext cx="8072119" cy="156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618" y="576199"/>
            <a:ext cx="72745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0" spc="-35" dirty="0">
                <a:latin typeface="Times New Roman"/>
                <a:cs typeface="Times New Roman"/>
              </a:rPr>
              <a:t>ME8492</a:t>
            </a:r>
            <a:r>
              <a:rPr lang="en-US" sz="3200" dirty="0" smtClean="0"/>
              <a:t> </a:t>
            </a:r>
            <a:r>
              <a:rPr sz="3200" b="0" spc="-35" dirty="0" smtClean="0">
                <a:latin typeface="Times New Roman"/>
                <a:cs typeface="Times New Roman"/>
              </a:rPr>
              <a:t>KINEMATICS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7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MACHINERY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555" y="3056966"/>
            <a:ext cx="8117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BASICS OF </a:t>
            </a:r>
            <a:r>
              <a:rPr sz="3600" spc="-45" dirty="0">
                <a:latin typeface="Times New Roman"/>
                <a:cs typeface="Times New Roman"/>
              </a:rPr>
              <a:t>KINEMATIC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MECHANISMS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</a:t>
            </a:fld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511556" y="4876800"/>
            <a:ext cx="8554466" cy="118173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err="1" smtClean="0">
                <a:latin typeface="Times New Roman"/>
                <a:cs typeface="Times New Roman"/>
              </a:rPr>
              <a:t>Kalaiselvan.K</a:t>
            </a:r>
            <a:endParaRPr lang="en-IN" sz="2000" b="1" i="1" dirty="0" smtClean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sz="2000" b="1" i="1" dirty="0" smtClean="0">
                <a:latin typeface="Times New Roman"/>
                <a:cs typeface="Times New Roman"/>
              </a:rPr>
              <a:t>AP</a:t>
            </a:r>
            <a:r>
              <a:rPr sz="2000" b="1" i="1" spc="-10" dirty="0" smtClean="0">
                <a:latin typeface="Times New Roman"/>
                <a:cs typeface="Times New Roman"/>
              </a:rPr>
              <a:t>/</a:t>
            </a:r>
            <a:r>
              <a:rPr sz="2000" b="1" i="1" dirty="0" smtClean="0">
                <a:latin typeface="Times New Roman"/>
                <a:cs typeface="Times New Roman"/>
              </a:rPr>
              <a:t>M</a:t>
            </a:r>
            <a:r>
              <a:rPr sz="2000" b="1" i="1" spc="-10" dirty="0" smtClean="0">
                <a:latin typeface="Times New Roman"/>
                <a:cs typeface="Times New Roman"/>
              </a:rPr>
              <a:t>E</a:t>
            </a:r>
            <a:r>
              <a:rPr sz="2000" b="1" i="1" dirty="0" smtClean="0">
                <a:latin typeface="Times New Roman"/>
                <a:cs typeface="Times New Roman"/>
              </a:rPr>
              <a:t>CH</a:t>
            </a:r>
            <a:endParaRPr lang="en-IN" sz="2000" b="1" i="1" dirty="0" smtClean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smtClean="0">
                <a:latin typeface="Times New Roman"/>
                <a:cs typeface="Times New Roman"/>
              </a:rPr>
              <a:t>Velammal Institute Of technology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3508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85" dirty="0">
                <a:latin typeface="Trebuchet MS"/>
                <a:cs typeface="Trebuchet MS"/>
              </a:rPr>
              <a:t>Link </a:t>
            </a:r>
            <a:r>
              <a:rPr sz="2400" b="1" spc="-125" dirty="0">
                <a:latin typeface="Trebuchet MS"/>
                <a:cs typeface="Trebuchet MS"/>
              </a:rPr>
              <a:t>or</a:t>
            </a:r>
            <a:r>
              <a:rPr sz="2400" b="1" spc="-21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element:</a:t>
            </a:r>
            <a:endParaRPr sz="2400">
              <a:latin typeface="Trebuchet MS"/>
              <a:cs typeface="Trebuchet MS"/>
            </a:endParaRPr>
          </a:p>
          <a:p>
            <a:pPr marL="355600" marR="133350">
              <a:lnSpc>
                <a:spcPct val="100000"/>
              </a:lnSpc>
              <a:spcBef>
                <a:spcPts val="580"/>
              </a:spcBef>
            </a:pPr>
            <a:r>
              <a:rPr sz="2400" spc="35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name </a:t>
            </a:r>
            <a:r>
              <a:rPr sz="2400" spc="-114" dirty="0">
                <a:latin typeface="Arial"/>
                <a:cs typeface="Arial"/>
              </a:rPr>
              <a:t>given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45" dirty="0">
                <a:latin typeface="Arial"/>
                <a:cs typeface="Arial"/>
              </a:rPr>
              <a:t>any </a:t>
            </a:r>
            <a:r>
              <a:rPr sz="2400" spc="-90" dirty="0">
                <a:latin typeface="Arial"/>
                <a:cs typeface="Arial"/>
              </a:rPr>
              <a:t>body </a:t>
            </a:r>
            <a:r>
              <a:rPr sz="2400" spc="-70" dirty="0">
                <a:latin typeface="Arial"/>
                <a:cs typeface="Arial"/>
              </a:rPr>
              <a:t>which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60" dirty="0">
                <a:latin typeface="Arial"/>
                <a:cs typeface="Arial"/>
              </a:rPr>
              <a:t>relative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85" dirty="0">
                <a:latin typeface="Arial"/>
                <a:cs typeface="Arial"/>
              </a:rPr>
              <a:t>another. </a:t>
            </a:r>
            <a:r>
              <a:rPr sz="2400" spc="-60" dirty="0">
                <a:latin typeface="Arial"/>
                <a:cs typeface="Arial"/>
              </a:rPr>
              <a:t>All </a:t>
            </a:r>
            <a:r>
              <a:rPr sz="2400" spc="-80" dirty="0">
                <a:latin typeface="Arial"/>
                <a:cs typeface="Arial"/>
              </a:rPr>
              <a:t>materials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45" dirty="0">
                <a:latin typeface="Arial"/>
                <a:cs typeface="Arial"/>
              </a:rPr>
              <a:t>some </a:t>
            </a:r>
            <a:r>
              <a:rPr sz="2400" spc="-75" dirty="0">
                <a:latin typeface="Arial"/>
                <a:cs typeface="Arial"/>
              </a:rPr>
              <a:t>elasticity.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rigid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one, </a:t>
            </a:r>
            <a:r>
              <a:rPr sz="2400" spc="-114" dirty="0">
                <a:latin typeface="Arial"/>
                <a:cs typeface="Arial"/>
              </a:rPr>
              <a:t>whose  </a:t>
            </a:r>
            <a:r>
              <a:rPr sz="2400" spc="-70" dirty="0">
                <a:latin typeface="Arial"/>
                <a:cs typeface="Arial"/>
              </a:rPr>
              <a:t>deformations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70" dirty="0">
                <a:latin typeface="Arial"/>
                <a:cs typeface="Arial"/>
              </a:rPr>
              <a:t>so </a:t>
            </a:r>
            <a:r>
              <a:rPr sz="2400" spc="-105" dirty="0">
                <a:latin typeface="Arial"/>
                <a:cs typeface="Arial"/>
              </a:rPr>
              <a:t>small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55" dirty="0">
                <a:latin typeface="Arial"/>
                <a:cs typeface="Arial"/>
              </a:rPr>
              <a:t>they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95" dirty="0">
                <a:latin typeface="Arial"/>
                <a:cs typeface="Arial"/>
              </a:rPr>
              <a:t>neglected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determining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100" dirty="0">
                <a:latin typeface="Arial"/>
                <a:cs typeface="Arial"/>
              </a:rPr>
              <a:t>parameters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link.</a:t>
            </a:r>
            <a:endParaRPr sz="2400">
              <a:latin typeface="Arial"/>
              <a:cs typeface="Arial"/>
            </a:endParaRPr>
          </a:p>
          <a:p>
            <a:pPr marL="355600" marR="68135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25" dirty="0">
                <a:latin typeface="Trebuchet MS"/>
                <a:cs typeface="Trebuchet MS"/>
              </a:rPr>
              <a:t>Binary</a:t>
            </a:r>
            <a:r>
              <a:rPr sz="2400" b="1" spc="-180" dirty="0">
                <a:latin typeface="Trebuchet MS"/>
                <a:cs typeface="Trebuchet MS"/>
              </a:rPr>
              <a:t> </a:t>
            </a:r>
            <a:r>
              <a:rPr sz="2400" b="1" spc="-155" dirty="0">
                <a:latin typeface="Trebuchet MS"/>
                <a:cs typeface="Trebuchet MS"/>
              </a:rPr>
              <a:t>link:</a:t>
            </a:r>
            <a:r>
              <a:rPr sz="2400" b="1" spc="-18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Arial"/>
                <a:cs typeface="Arial"/>
              </a:rPr>
              <a:t>Link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connected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two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points.  </a:t>
            </a:r>
            <a:r>
              <a:rPr sz="2400" spc="-135" dirty="0">
                <a:latin typeface="Arial"/>
                <a:cs typeface="Arial"/>
              </a:rPr>
              <a:t>(Fig.a)</a:t>
            </a:r>
            <a:endParaRPr sz="2400">
              <a:latin typeface="Arial"/>
              <a:cs typeface="Arial"/>
            </a:endParaRPr>
          </a:p>
          <a:p>
            <a:pPr marL="355600" marR="3492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0" dirty="0">
                <a:latin typeface="Trebuchet MS"/>
                <a:cs typeface="Trebuchet MS"/>
              </a:rPr>
              <a:t>Ternary</a:t>
            </a:r>
            <a:r>
              <a:rPr sz="2400" b="1" spc="-190" dirty="0">
                <a:latin typeface="Trebuchet MS"/>
                <a:cs typeface="Trebuchet MS"/>
              </a:rPr>
              <a:t> </a:t>
            </a:r>
            <a:r>
              <a:rPr sz="2400" b="1" spc="-155" dirty="0">
                <a:latin typeface="Trebuchet MS"/>
                <a:cs typeface="Trebuchet MS"/>
              </a:rPr>
              <a:t>link:</a:t>
            </a:r>
            <a:r>
              <a:rPr sz="2400" b="1" spc="-17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Arial"/>
                <a:cs typeface="Arial"/>
              </a:rPr>
              <a:t>Link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connected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three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points.  </a:t>
            </a:r>
            <a:r>
              <a:rPr sz="2400" spc="-125" dirty="0">
                <a:latin typeface="Arial"/>
                <a:cs typeface="Arial"/>
              </a:rPr>
              <a:t>(Fig.b)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40" dirty="0">
                <a:latin typeface="Trebuchet MS"/>
                <a:cs typeface="Trebuchet MS"/>
              </a:rPr>
              <a:t>Quaternary</a:t>
            </a:r>
            <a:r>
              <a:rPr sz="2400" b="1" spc="-165" dirty="0">
                <a:latin typeface="Trebuchet MS"/>
                <a:cs typeface="Trebuchet MS"/>
              </a:rPr>
              <a:t> </a:t>
            </a:r>
            <a:r>
              <a:rPr sz="2400" b="1" spc="-155" dirty="0">
                <a:latin typeface="Trebuchet MS"/>
                <a:cs typeface="Trebuchet MS"/>
              </a:rPr>
              <a:t>link:</a:t>
            </a:r>
            <a:r>
              <a:rPr sz="2400" b="1" spc="-16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Arial"/>
                <a:cs typeface="Arial"/>
              </a:rPr>
              <a:t>Link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connected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four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points.  </a:t>
            </a:r>
            <a:r>
              <a:rPr sz="2400" spc="-140" dirty="0">
                <a:latin typeface="Arial"/>
                <a:cs typeface="Arial"/>
              </a:rPr>
              <a:t>(Fig.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6772" y="3962399"/>
            <a:ext cx="5558028" cy="2895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</a:t>
            </a:fld>
            <a:endParaRPr spc="-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890635" cy="32454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30" dirty="0">
                <a:latin typeface="Trebuchet MS"/>
                <a:cs typeface="Trebuchet MS"/>
              </a:rPr>
              <a:t>Degrees </a:t>
            </a:r>
            <a:r>
              <a:rPr sz="2400" b="1" spc="-100" dirty="0">
                <a:latin typeface="Trebuchet MS"/>
                <a:cs typeface="Trebuchet MS"/>
              </a:rPr>
              <a:t>of </a:t>
            </a:r>
            <a:r>
              <a:rPr sz="2400" b="1" spc="-140" dirty="0">
                <a:latin typeface="Trebuchet MS"/>
                <a:cs typeface="Trebuchet MS"/>
              </a:rPr>
              <a:t>freedom</a:t>
            </a:r>
            <a:r>
              <a:rPr sz="2400" b="1" spc="-345" dirty="0">
                <a:latin typeface="Trebuchet MS"/>
                <a:cs typeface="Trebuchet MS"/>
              </a:rPr>
              <a:t> </a:t>
            </a:r>
            <a:r>
              <a:rPr sz="2400" b="1" spc="-150" dirty="0">
                <a:latin typeface="Trebuchet MS"/>
                <a:cs typeface="Trebuchet MS"/>
              </a:rPr>
              <a:t>(DOF):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35" dirty="0">
                <a:latin typeface="Arial"/>
                <a:cs typeface="Arial"/>
              </a:rPr>
              <a:t>It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number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independent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coordinates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describe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50" dirty="0">
                <a:latin typeface="Arial"/>
                <a:cs typeface="Arial"/>
              </a:rPr>
              <a:t>position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0" dirty="0">
                <a:latin typeface="Arial"/>
                <a:cs typeface="Arial"/>
              </a:rPr>
              <a:t>body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space.</a:t>
            </a:r>
            <a:endParaRPr sz="2400">
              <a:latin typeface="Arial"/>
              <a:cs typeface="Arial"/>
            </a:endParaRPr>
          </a:p>
          <a:p>
            <a:pPr marL="355600" marR="2286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free </a:t>
            </a:r>
            <a:r>
              <a:rPr sz="2400" spc="-90" dirty="0">
                <a:latin typeface="Arial"/>
                <a:cs typeface="Arial"/>
              </a:rPr>
              <a:t>body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75" dirty="0">
                <a:latin typeface="Arial"/>
                <a:cs typeface="Arial"/>
              </a:rPr>
              <a:t>space </a:t>
            </a:r>
            <a:r>
              <a:rPr sz="2400" spc="-55" dirty="0">
                <a:latin typeface="Arial"/>
                <a:cs typeface="Arial"/>
              </a:rPr>
              <a:t>(fig </a:t>
            </a:r>
            <a:r>
              <a:rPr sz="2400" spc="-95" dirty="0">
                <a:latin typeface="Arial"/>
                <a:cs typeface="Arial"/>
              </a:rPr>
              <a:t>1.5) </a:t>
            </a:r>
            <a:r>
              <a:rPr sz="2400" spc="-160" dirty="0">
                <a:latin typeface="Arial"/>
                <a:cs typeface="Arial"/>
              </a:rPr>
              <a:t>can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40" dirty="0">
                <a:latin typeface="Arial"/>
                <a:cs typeface="Arial"/>
              </a:rPr>
              <a:t>six degrees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freedom. </a:t>
            </a:r>
            <a:r>
              <a:rPr sz="2400" spc="-85" dirty="0">
                <a:latin typeface="Arial"/>
                <a:cs typeface="Arial"/>
              </a:rPr>
              <a:t>I.e.,  </a:t>
            </a:r>
            <a:r>
              <a:rPr sz="2400" spc="-55" dirty="0">
                <a:latin typeface="Arial"/>
                <a:cs typeface="Arial"/>
              </a:rPr>
              <a:t>linear </a:t>
            </a:r>
            <a:r>
              <a:rPr sz="2400" spc="-75" dirty="0">
                <a:latin typeface="Arial"/>
                <a:cs typeface="Arial"/>
              </a:rPr>
              <a:t>positions </a:t>
            </a:r>
            <a:r>
              <a:rPr sz="2400" spc="-105" dirty="0">
                <a:latin typeface="Arial"/>
                <a:cs typeface="Arial"/>
              </a:rPr>
              <a:t>along </a:t>
            </a:r>
            <a:r>
              <a:rPr sz="2400" spc="-120" dirty="0">
                <a:latin typeface="Arial"/>
                <a:cs typeface="Arial"/>
              </a:rPr>
              <a:t>x, </a:t>
            </a:r>
            <a:r>
              <a:rPr sz="2400" spc="-114" dirty="0">
                <a:latin typeface="Arial"/>
                <a:cs typeface="Arial"/>
              </a:rPr>
              <a:t>y and </a:t>
            </a:r>
            <a:r>
              <a:rPr sz="2400" spc="-254" dirty="0">
                <a:latin typeface="Arial"/>
                <a:cs typeface="Arial"/>
              </a:rPr>
              <a:t>z </a:t>
            </a:r>
            <a:r>
              <a:rPr sz="2400" spc="-210" dirty="0">
                <a:latin typeface="Arial"/>
                <a:cs typeface="Arial"/>
              </a:rPr>
              <a:t>axes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45" dirty="0">
                <a:latin typeface="Arial"/>
                <a:cs typeface="Arial"/>
              </a:rPr>
              <a:t>rotational/angular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positions 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95" dirty="0">
                <a:latin typeface="Arial"/>
                <a:cs typeface="Arial"/>
              </a:rPr>
              <a:t>respect </a:t>
            </a:r>
            <a:r>
              <a:rPr sz="2400" spc="15" dirty="0">
                <a:latin typeface="Arial"/>
                <a:cs typeface="Arial"/>
              </a:rPr>
              <a:t>to </a:t>
            </a:r>
            <a:r>
              <a:rPr sz="2400" spc="-120" dirty="0">
                <a:latin typeface="Arial"/>
                <a:cs typeface="Arial"/>
              </a:rPr>
              <a:t>x, </a:t>
            </a:r>
            <a:r>
              <a:rPr sz="2400" spc="-114" dirty="0">
                <a:latin typeface="Arial"/>
                <a:cs typeface="Arial"/>
              </a:rPr>
              <a:t>y and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z </a:t>
            </a:r>
            <a:r>
              <a:rPr sz="2400" spc="-180" dirty="0">
                <a:latin typeface="Arial"/>
                <a:cs typeface="Arial"/>
              </a:rPr>
              <a:t>axes.</a:t>
            </a:r>
            <a:endParaRPr sz="2400">
              <a:latin typeface="Arial"/>
              <a:cs typeface="Arial"/>
            </a:endParaRPr>
          </a:p>
          <a:p>
            <a:pPr marL="355600" marR="50927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kinematic </a:t>
            </a:r>
            <a:r>
              <a:rPr sz="2400" spc="-100" dirty="0">
                <a:latin typeface="Arial"/>
                <a:cs typeface="Arial"/>
              </a:rPr>
              <a:t>pair, depending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constraints </a:t>
            </a:r>
            <a:r>
              <a:rPr sz="2400" spc="-100" dirty="0">
                <a:latin typeface="Arial"/>
                <a:cs typeface="Arial"/>
              </a:rPr>
              <a:t>imposed </a:t>
            </a:r>
            <a:r>
              <a:rPr sz="2400" spc="-80" dirty="0">
                <a:latin typeface="Arial"/>
                <a:cs typeface="Arial"/>
              </a:rPr>
              <a:t>on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35" dirty="0">
                <a:latin typeface="Arial"/>
                <a:cs typeface="Arial"/>
              </a:rPr>
              <a:t>motion,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loose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some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six degrees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freedom.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3657600"/>
            <a:ext cx="2745059" cy="2427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</a:t>
            </a:fld>
            <a:endParaRPr spc="-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833" y="10160"/>
            <a:ext cx="4687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0" dirty="0"/>
              <a:t>Classification </a:t>
            </a:r>
            <a:r>
              <a:rPr sz="2800" spc="-120" dirty="0"/>
              <a:t>of </a:t>
            </a:r>
            <a:r>
              <a:rPr sz="2800" spc="-175" dirty="0"/>
              <a:t>Kinematic</a:t>
            </a:r>
            <a:r>
              <a:rPr sz="2800" spc="-330" dirty="0"/>
              <a:t> </a:t>
            </a:r>
            <a:r>
              <a:rPr sz="2800" spc="-165" dirty="0"/>
              <a:t>Pairs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440182"/>
            <a:ext cx="8961120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i="1" spc="-75" dirty="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sz="2400" b="1" i="1" spc="-225" dirty="0">
                <a:solidFill>
                  <a:srgbClr val="FF0000"/>
                </a:solidFill>
                <a:latin typeface="Arial"/>
                <a:cs typeface="Arial"/>
              </a:rPr>
              <a:t>According </a:t>
            </a:r>
            <a:r>
              <a:rPr sz="2400" b="1" i="1" spc="-1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i="1" spc="-114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b="1" i="1" spc="-135" dirty="0">
                <a:solidFill>
                  <a:srgbClr val="FF0000"/>
                </a:solidFill>
                <a:latin typeface="Arial"/>
                <a:cs typeface="Arial"/>
              </a:rPr>
              <a:t>type </a:t>
            </a:r>
            <a:r>
              <a:rPr sz="2400" b="1" i="1" spc="-12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400" b="1" i="1" spc="-105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2400" b="1" i="1" spc="-150" dirty="0">
                <a:solidFill>
                  <a:srgbClr val="FF0000"/>
                </a:solidFill>
                <a:latin typeface="Arial"/>
                <a:cs typeface="Arial"/>
              </a:rPr>
              <a:t>motion </a:t>
            </a:r>
            <a:r>
              <a:rPr sz="2400" b="1" i="1" spc="-135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2400" b="1" i="1" spc="-114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b="1" i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55" dirty="0">
                <a:solidFill>
                  <a:srgbClr val="FF0000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90" dirty="0">
                <a:solidFill>
                  <a:srgbClr val="974707"/>
                </a:solidFill>
                <a:latin typeface="Trebuchet MS"/>
                <a:cs typeface="Trebuchet MS"/>
              </a:rPr>
              <a:t>(</a:t>
            </a:r>
            <a:r>
              <a:rPr sz="2400" b="1" i="1" spc="-90" dirty="0">
                <a:solidFill>
                  <a:srgbClr val="974707"/>
                </a:solidFill>
                <a:latin typeface="Arial"/>
                <a:cs typeface="Arial"/>
              </a:rPr>
              <a:t>a) </a:t>
            </a:r>
            <a:r>
              <a:rPr sz="2400" b="1" i="1" spc="-195" dirty="0">
                <a:solidFill>
                  <a:srgbClr val="974707"/>
                </a:solidFill>
                <a:latin typeface="Arial"/>
                <a:cs typeface="Arial"/>
              </a:rPr>
              <a:t>Sliding</a:t>
            </a:r>
            <a:r>
              <a:rPr sz="2400" b="1" i="1" spc="-19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400" b="1" i="1" spc="-130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355600" marR="186055">
              <a:lnSpc>
                <a:spcPct val="100000"/>
              </a:lnSpc>
              <a:spcBef>
                <a:spcPts val="575"/>
              </a:spcBef>
            </a:pPr>
            <a:r>
              <a:rPr sz="2400" i="1" spc="-6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400" i="1" spc="-120" dirty="0">
                <a:solidFill>
                  <a:srgbClr val="006FC0"/>
                </a:solidFill>
                <a:latin typeface="Trebuchet MS"/>
                <a:cs typeface="Trebuchet MS"/>
              </a:rPr>
              <a:t>are </a:t>
            </a:r>
            <a:r>
              <a:rPr sz="2400" i="1" spc="-125" dirty="0">
                <a:solidFill>
                  <a:srgbClr val="006FC0"/>
                </a:solidFill>
                <a:latin typeface="Trebuchet MS"/>
                <a:cs typeface="Trebuchet MS"/>
              </a:rPr>
              <a:t>connected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in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such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70" dirty="0">
                <a:solidFill>
                  <a:srgbClr val="006FC0"/>
                </a:solidFill>
                <a:latin typeface="Trebuchet MS"/>
                <a:cs typeface="Trebuchet MS"/>
              </a:rPr>
              <a:t>way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that 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one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80" dirty="0">
                <a:solidFill>
                  <a:srgbClr val="006FC0"/>
                </a:solidFill>
                <a:latin typeface="Trebuchet MS"/>
                <a:cs typeface="Trebuchet MS"/>
              </a:rPr>
              <a:t>can</a:t>
            </a:r>
            <a:r>
              <a:rPr sz="2400" i="1" spc="-1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only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slide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06FC0"/>
                </a:solidFill>
                <a:latin typeface="Arial"/>
                <a:cs typeface="Arial"/>
              </a:rPr>
              <a:t>relative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other,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known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4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sliding 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80"/>
              </a:spcBef>
            </a:pPr>
            <a:r>
              <a:rPr sz="2400" spc="-17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006FC0"/>
                </a:solidFill>
                <a:latin typeface="Arial"/>
                <a:cs typeface="Arial"/>
              </a:rPr>
              <a:t>piston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90" dirty="0">
                <a:solidFill>
                  <a:srgbClr val="006FC0"/>
                </a:solidFill>
                <a:latin typeface="Arial"/>
                <a:cs typeface="Arial"/>
              </a:rPr>
              <a:t>cylinder, </a:t>
            </a:r>
            <a:r>
              <a:rPr sz="2400" spc="-135" dirty="0">
                <a:solidFill>
                  <a:srgbClr val="006FC0"/>
                </a:solidFill>
                <a:latin typeface="Arial"/>
                <a:cs typeface="Arial"/>
              </a:rPr>
              <a:t>cross-head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guides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reciprocating 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steam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engine,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ram</a:t>
            </a:r>
            <a:r>
              <a:rPr sz="24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Arial"/>
                <a:cs typeface="Arial"/>
              </a:rPr>
              <a:t>its</a:t>
            </a:r>
            <a:r>
              <a:rPr sz="24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guides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shaper,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tail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stock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on</a:t>
            </a:r>
            <a:r>
              <a:rPr sz="24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lathe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bed 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etc. </a:t>
            </a:r>
            <a:r>
              <a:rPr sz="2400" spc="-110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examples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85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sliding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 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25" dirty="0">
                <a:solidFill>
                  <a:srgbClr val="006FC0"/>
                </a:solidFill>
                <a:latin typeface="Arial"/>
                <a:cs typeface="Arial"/>
              </a:rPr>
              <a:t>little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consideration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will </a:t>
            </a:r>
            <a:r>
              <a:rPr sz="2400" spc="-150" dirty="0">
                <a:solidFill>
                  <a:srgbClr val="006FC0"/>
                </a:solidFill>
                <a:latin typeface="Arial"/>
                <a:cs typeface="Arial"/>
              </a:rPr>
              <a:t>show, 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that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sliding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 </a:t>
            </a:r>
            <a:r>
              <a:rPr sz="2400" spc="-180" dirty="0">
                <a:solidFill>
                  <a:srgbClr val="006FC0"/>
                </a:solidFill>
                <a:latin typeface="Arial"/>
                <a:cs typeface="Arial"/>
              </a:rPr>
              <a:t>has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completely </a:t>
            </a:r>
            <a:r>
              <a:rPr sz="2400" spc="-90" dirty="0">
                <a:solidFill>
                  <a:srgbClr val="006FC0"/>
                </a:solidFill>
                <a:latin typeface="Arial"/>
                <a:cs typeface="Arial"/>
              </a:rPr>
              <a:t>constrained</a:t>
            </a:r>
            <a:r>
              <a:rPr sz="2400" spc="-3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0670" y="4190998"/>
            <a:ext cx="3783329" cy="266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12</a:t>
            </a:fld>
            <a:endParaRPr spc="-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599430" cy="58064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675"/>
              </a:spcBef>
              <a:buFont typeface="Trebuchet MS"/>
              <a:buAutoNum type="alphaLcParenBoth" startAt="2"/>
              <a:tabLst>
                <a:tab pos="432434" algn="l"/>
              </a:tabLst>
            </a:pPr>
            <a:r>
              <a:rPr sz="2400" b="1" i="1" spc="-200" dirty="0">
                <a:solidFill>
                  <a:srgbClr val="974707"/>
                </a:solidFill>
                <a:latin typeface="Arial"/>
                <a:cs typeface="Arial"/>
              </a:rPr>
              <a:t>Turning</a:t>
            </a:r>
            <a:r>
              <a:rPr sz="2400" b="1" i="1" spc="-1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400" b="1" i="1" spc="-130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355600" marR="17780">
              <a:lnSpc>
                <a:spcPct val="100000"/>
              </a:lnSpc>
              <a:spcBef>
                <a:spcPts val="580"/>
              </a:spcBef>
            </a:pPr>
            <a:r>
              <a:rPr sz="2400" i="1" spc="-6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400" i="1" spc="-125" dirty="0">
                <a:solidFill>
                  <a:srgbClr val="006FC0"/>
                </a:solidFill>
                <a:latin typeface="Trebuchet MS"/>
                <a:cs typeface="Trebuchet MS"/>
              </a:rPr>
              <a:t>are  connected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in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such</a:t>
            </a:r>
            <a:r>
              <a:rPr sz="2400" i="1" spc="-1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2400" i="1" spc="-1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70" dirty="0">
                <a:solidFill>
                  <a:srgbClr val="006FC0"/>
                </a:solidFill>
                <a:latin typeface="Trebuchet MS"/>
                <a:cs typeface="Trebuchet MS"/>
              </a:rPr>
              <a:t>way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that</a:t>
            </a:r>
            <a:r>
              <a:rPr sz="2400" i="1" spc="-19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one</a:t>
            </a:r>
            <a:r>
              <a:rPr sz="2400" i="1" spc="-18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80" dirty="0">
                <a:solidFill>
                  <a:srgbClr val="006FC0"/>
                </a:solidFill>
                <a:latin typeface="Trebuchet MS"/>
                <a:cs typeface="Trebuchet MS"/>
              </a:rPr>
              <a:t>can</a:t>
            </a:r>
            <a:r>
              <a:rPr sz="2400" i="1" spc="-1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only 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turn 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or </a:t>
            </a: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revolve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about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fixed </a:t>
            </a:r>
            <a:r>
              <a:rPr sz="2400" spc="-155" dirty="0">
                <a:solidFill>
                  <a:srgbClr val="006FC0"/>
                </a:solidFill>
                <a:latin typeface="Arial"/>
                <a:cs typeface="Arial"/>
              </a:rPr>
              <a:t>axis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of 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another 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link,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known </a:t>
            </a:r>
            <a:r>
              <a:rPr sz="2400" spc="-225" dirty="0">
                <a:solidFill>
                  <a:srgbClr val="006FC0"/>
                </a:solidFill>
                <a:latin typeface="Arial"/>
                <a:cs typeface="Arial"/>
              </a:rPr>
              <a:t>as 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turning 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580"/>
              </a:spcBef>
              <a:buFont typeface="Trebuchet MS"/>
              <a:buAutoNum type="alphaLcParenBoth" startAt="3"/>
              <a:tabLst>
                <a:tab pos="396875" algn="l"/>
              </a:tabLst>
            </a:pPr>
            <a:r>
              <a:rPr sz="2400" b="1" i="1" spc="-200" dirty="0">
                <a:solidFill>
                  <a:srgbClr val="974707"/>
                </a:solidFill>
                <a:latin typeface="Arial"/>
                <a:cs typeface="Arial"/>
              </a:rPr>
              <a:t>Spherical</a:t>
            </a:r>
            <a:r>
              <a:rPr sz="2400" b="1" i="1" spc="-130" dirty="0">
                <a:solidFill>
                  <a:srgbClr val="974707"/>
                </a:solidFill>
                <a:latin typeface="Arial"/>
                <a:cs typeface="Arial"/>
              </a:rPr>
              <a:t> pair.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75"/>
              </a:spcBef>
            </a:pPr>
            <a:r>
              <a:rPr sz="2400" i="1" spc="-6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400" i="1" spc="-125" dirty="0">
                <a:solidFill>
                  <a:srgbClr val="006FC0"/>
                </a:solidFill>
                <a:latin typeface="Trebuchet MS"/>
                <a:cs typeface="Trebuchet MS"/>
              </a:rPr>
              <a:t>are  connected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in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such</a:t>
            </a:r>
            <a:r>
              <a:rPr sz="2400" i="1" spc="-1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2400" i="1" spc="-18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70" dirty="0">
                <a:solidFill>
                  <a:srgbClr val="006FC0"/>
                </a:solidFill>
                <a:latin typeface="Trebuchet MS"/>
                <a:cs typeface="Trebuchet MS"/>
              </a:rPr>
              <a:t>way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that</a:t>
            </a:r>
            <a:r>
              <a:rPr sz="2400" i="1" spc="-20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one</a:t>
            </a:r>
            <a:r>
              <a:rPr sz="2400" i="1" spc="-1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element 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(with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spherical 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shape) </a:t>
            </a:r>
            <a:r>
              <a:rPr sz="2400" spc="-50" dirty="0">
                <a:solidFill>
                  <a:srgbClr val="006FC0"/>
                </a:solidFill>
                <a:latin typeface="Arial"/>
                <a:cs typeface="Arial"/>
              </a:rPr>
              <a:t>turns 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or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swivels 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about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other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fixed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element,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006FC0"/>
                </a:solidFill>
                <a:latin typeface="Arial"/>
                <a:cs typeface="Arial"/>
              </a:rPr>
              <a:t>pair  formed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called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spherical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 </a:t>
            </a:r>
            <a:r>
              <a:rPr sz="2400" spc="-17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ball 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socket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joint,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attachment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car  </a:t>
            </a:r>
            <a:r>
              <a:rPr sz="2400" spc="-50" dirty="0">
                <a:solidFill>
                  <a:srgbClr val="006FC0"/>
                </a:solidFill>
                <a:latin typeface="Arial"/>
                <a:cs typeface="Arial"/>
              </a:rPr>
              <a:t>mirror,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pen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stand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etc., </a:t>
            </a:r>
            <a:r>
              <a:rPr sz="2400" spc="-110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examples</a:t>
            </a:r>
            <a:r>
              <a:rPr sz="2400" spc="-4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of 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spherical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1096" y="0"/>
            <a:ext cx="3422904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3505200"/>
            <a:ext cx="2514600" cy="3075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13</a:t>
            </a:fld>
            <a:endParaRPr spc="-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692140" cy="59524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675"/>
              </a:spcBef>
              <a:buFont typeface="Trebuchet MS"/>
              <a:buAutoNum type="alphaLcParenBoth" startAt="4"/>
              <a:tabLst>
                <a:tab pos="432434" algn="l"/>
              </a:tabLst>
            </a:pPr>
            <a:r>
              <a:rPr sz="2400" b="1" i="1" spc="-185" dirty="0">
                <a:solidFill>
                  <a:srgbClr val="974707"/>
                </a:solidFill>
                <a:latin typeface="Arial"/>
                <a:cs typeface="Arial"/>
              </a:rPr>
              <a:t>Rolling</a:t>
            </a:r>
            <a:r>
              <a:rPr sz="2400" b="1" i="1" spc="-1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400" b="1" i="1" spc="-130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80"/>
              </a:spcBef>
            </a:pPr>
            <a:r>
              <a:rPr sz="2400" i="1" spc="-6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400" i="1" spc="-125" dirty="0">
                <a:solidFill>
                  <a:srgbClr val="006FC0"/>
                </a:solidFill>
                <a:latin typeface="Trebuchet MS"/>
                <a:cs typeface="Trebuchet MS"/>
              </a:rPr>
              <a:t>are  connected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in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such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2400" i="1" spc="-18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70" dirty="0">
                <a:solidFill>
                  <a:srgbClr val="006FC0"/>
                </a:solidFill>
                <a:latin typeface="Trebuchet MS"/>
                <a:cs typeface="Trebuchet MS"/>
              </a:rPr>
              <a:t>way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that</a:t>
            </a:r>
            <a:r>
              <a:rPr sz="2400" i="1" spc="-20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one</a:t>
            </a: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006FC0"/>
                </a:solidFill>
                <a:latin typeface="Trebuchet MS"/>
                <a:cs typeface="Trebuchet MS"/>
              </a:rPr>
              <a:t>rolls</a:t>
            </a:r>
            <a:r>
              <a:rPr sz="2400" i="1" spc="-1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over 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another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fixed 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link,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known </a:t>
            </a:r>
            <a:r>
              <a:rPr sz="2400" spc="-225" dirty="0">
                <a:solidFill>
                  <a:srgbClr val="006FC0"/>
                </a:solidFill>
                <a:latin typeface="Arial"/>
                <a:cs typeface="Arial"/>
              </a:rPr>
              <a:t>as  </a:t>
            </a:r>
            <a:r>
              <a:rPr sz="2400" spc="-50" dirty="0">
                <a:solidFill>
                  <a:srgbClr val="006FC0"/>
                </a:solidFill>
                <a:latin typeface="Arial"/>
                <a:cs typeface="Arial"/>
              </a:rPr>
              <a:t>rolling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Ball and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roller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bearings </a:t>
            </a:r>
            <a:r>
              <a:rPr sz="2400" spc="-110" dirty="0">
                <a:solidFill>
                  <a:srgbClr val="006FC0"/>
                </a:solidFill>
                <a:latin typeface="Arial"/>
                <a:cs typeface="Arial"/>
              </a:rPr>
              <a:t>are  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examples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50" dirty="0">
                <a:solidFill>
                  <a:srgbClr val="006FC0"/>
                </a:solidFill>
                <a:latin typeface="Arial"/>
                <a:cs typeface="Arial"/>
              </a:rPr>
              <a:t>rolling</a:t>
            </a:r>
            <a:r>
              <a:rPr sz="2400" spc="-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20370" indent="-407670">
              <a:lnSpc>
                <a:spcPct val="100000"/>
              </a:lnSpc>
              <a:spcBef>
                <a:spcPts val="1970"/>
              </a:spcBef>
              <a:buFont typeface="Trebuchet MS"/>
              <a:buAutoNum type="alphaLcParenBoth" startAt="5"/>
              <a:tabLst>
                <a:tab pos="421005" algn="l"/>
              </a:tabLst>
            </a:pPr>
            <a:r>
              <a:rPr sz="2400" b="1" i="1" spc="-245" dirty="0">
                <a:solidFill>
                  <a:srgbClr val="974707"/>
                </a:solidFill>
                <a:latin typeface="Arial"/>
                <a:cs typeface="Arial"/>
              </a:rPr>
              <a:t>Screw</a:t>
            </a:r>
            <a:r>
              <a:rPr sz="2400" b="1" i="1" spc="-1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400" b="1" i="1" spc="-130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355600" marR="33020">
              <a:lnSpc>
                <a:spcPct val="100000"/>
              </a:lnSpc>
              <a:spcBef>
                <a:spcPts val="580"/>
              </a:spcBef>
            </a:pPr>
            <a:r>
              <a:rPr sz="2400" i="1" spc="-6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400" i="1" spc="-125" dirty="0">
                <a:solidFill>
                  <a:srgbClr val="006FC0"/>
                </a:solidFill>
                <a:latin typeface="Trebuchet MS"/>
                <a:cs typeface="Trebuchet MS"/>
              </a:rPr>
              <a:t>are  connected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in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such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70" dirty="0">
                <a:solidFill>
                  <a:srgbClr val="006FC0"/>
                </a:solidFill>
                <a:latin typeface="Trebuchet MS"/>
                <a:cs typeface="Trebuchet MS"/>
              </a:rPr>
              <a:t>way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that 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one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element  </a:t>
            </a:r>
            <a:r>
              <a:rPr sz="2400" spc="-155" dirty="0">
                <a:solidFill>
                  <a:srgbClr val="006FC0"/>
                </a:solidFill>
                <a:latin typeface="Arial"/>
                <a:cs typeface="Arial"/>
              </a:rPr>
              <a:t>can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turn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about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other</a:t>
            </a:r>
            <a:r>
              <a:rPr sz="2400" spc="-48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screw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threads, 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known </a:t>
            </a:r>
            <a:r>
              <a:rPr sz="2400" spc="-225" dirty="0">
                <a:solidFill>
                  <a:srgbClr val="006FC0"/>
                </a:solidFill>
                <a:latin typeface="Arial"/>
                <a:cs typeface="Arial"/>
              </a:rPr>
              <a:t>as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screw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 </a:t>
            </a:r>
            <a:r>
              <a:rPr sz="2400" spc="-17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lead 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screw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lathe </a:t>
            </a:r>
            <a:r>
              <a:rPr sz="2400" spc="15" dirty="0">
                <a:solidFill>
                  <a:srgbClr val="006FC0"/>
                </a:solidFill>
                <a:latin typeface="Arial"/>
                <a:cs typeface="Arial"/>
              </a:rPr>
              <a:t>with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nut,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bolt </a:t>
            </a:r>
            <a:r>
              <a:rPr sz="2400" spc="15" dirty="0">
                <a:solidFill>
                  <a:srgbClr val="006FC0"/>
                </a:solidFill>
                <a:latin typeface="Arial"/>
                <a:cs typeface="Arial"/>
              </a:rPr>
              <a:t>with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nut </a:t>
            </a:r>
            <a:r>
              <a:rPr sz="2400" spc="-110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examples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screw</a:t>
            </a:r>
            <a:r>
              <a:rPr sz="2400" spc="-3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600" y="260763"/>
            <a:ext cx="2667000" cy="2967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7211" y="4114800"/>
            <a:ext cx="3256787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14</a:t>
            </a:fld>
            <a:endParaRPr spc="-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68105" cy="59524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220" dirty="0">
                <a:solidFill>
                  <a:srgbClr val="FF0000"/>
                </a:solidFill>
                <a:latin typeface="Trebuchet MS"/>
                <a:cs typeface="Trebuchet MS"/>
              </a:rPr>
              <a:t>2. </a:t>
            </a:r>
            <a:r>
              <a:rPr sz="2400" b="1" i="1" spc="-225" dirty="0">
                <a:solidFill>
                  <a:srgbClr val="FF0000"/>
                </a:solidFill>
                <a:latin typeface="Arial"/>
                <a:cs typeface="Arial"/>
              </a:rPr>
              <a:t>According </a:t>
            </a:r>
            <a:r>
              <a:rPr sz="2400" b="1" i="1" spc="-1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i="1" spc="-114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b="1" i="1" spc="-135" dirty="0">
                <a:solidFill>
                  <a:srgbClr val="FF0000"/>
                </a:solidFill>
                <a:latin typeface="Arial"/>
                <a:cs typeface="Arial"/>
              </a:rPr>
              <a:t>type </a:t>
            </a:r>
            <a:r>
              <a:rPr sz="2400" b="1" i="1" spc="-12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400" b="1" i="1" spc="-175" dirty="0">
                <a:solidFill>
                  <a:srgbClr val="FF0000"/>
                </a:solidFill>
                <a:latin typeface="Arial"/>
                <a:cs typeface="Arial"/>
              </a:rPr>
              <a:t>contact </a:t>
            </a:r>
            <a:r>
              <a:rPr sz="2400" b="1" i="1" spc="-135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2400" b="1" i="1" spc="-114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55" dirty="0">
                <a:solidFill>
                  <a:srgbClr val="FF0000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580"/>
              </a:spcBef>
              <a:buAutoNum type="alphaLcParenBoth"/>
              <a:tabLst>
                <a:tab pos="527685" algn="l"/>
                <a:tab pos="528320" algn="l"/>
              </a:tabLst>
            </a:pPr>
            <a:r>
              <a:rPr sz="2400" b="1" i="1" spc="-200" dirty="0">
                <a:solidFill>
                  <a:srgbClr val="974707"/>
                </a:solidFill>
                <a:latin typeface="Arial"/>
                <a:cs typeface="Arial"/>
              </a:rPr>
              <a:t>Lower</a:t>
            </a:r>
            <a:r>
              <a:rPr sz="2400" b="1" i="1" spc="-1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400" b="1" i="1" spc="-130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527685" marR="334010">
              <a:lnSpc>
                <a:spcPct val="100000"/>
              </a:lnSpc>
              <a:spcBef>
                <a:spcPts val="575"/>
              </a:spcBef>
            </a:pPr>
            <a:r>
              <a:rPr sz="2400" i="1" spc="-6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400" i="1" spc="-100" dirty="0">
                <a:solidFill>
                  <a:srgbClr val="006FC0"/>
                </a:solidFill>
                <a:latin typeface="Trebuchet MS"/>
                <a:cs typeface="Trebuchet MS"/>
              </a:rPr>
              <a:t>have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25" dirty="0">
                <a:solidFill>
                  <a:srgbClr val="006FC0"/>
                </a:solidFill>
                <a:latin typeface="Trebuchet MS"/>
                <a:cs typeface="Trebuchet MS"/>
              </a:rPr>
              <a:t>surface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contact </a:t>
            </a:r>
            <a:r>
              <a:rPr sz="2400" i="1" spc="-100" dirty="0">
                <a:solidFill>
                  <a:srgbClr val="006FC0"/>
                </a:solidFill>
                <a:latin typeface="Trebuchet MS"/>
                <a:cs typeface="Trebuchet MS"/>
              </a:rPr>
              <a:t>when 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relative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motion </a:t>
            </a:r>
            <a:r>
              <a:rPr sz="2400" spc="-135" dirty="0">
                <a:solidFill>
                  <a:srgbClr val="006FC0"/>
                </a:solidFill>
                <a:latin typeface="Arial"/>
                <a:cs typeface="Arial"/>
              </a:rPr>
              <a:t>takes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place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surface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one 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element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slides 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over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surface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006FC0"/>
                </a:solidFill>
                <a:latin typeface="Arial"/>
                <a:cs typeface="Arial"/>
              </a:rPr>
              <a:t>other,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 </a:t>
            </a:r>
            <a:r>
              <a:rPr sz="2400" spc="-60" dirty="0">
                <a:solidFill>
                  <a:srgbClr val="006FC0"/>
                </a:solidFill>
                <a:latin typeface="Arial"/>
                <a:cs typeface="Arial"/>
              </a:rPr>
              <a:t>formed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known </a:t>
            </a:r>
            <a:r>
              <a:rPr sz="2400" spc="-225" dirty="0">
                <a:solidFill>
                  <a:srgbClr val="006FC0"/>
                </a:solidFill>
                <a:latin typeface="Arial"/>
                <a:cs typeface="Arial"/>
              </a:rPr>
              <a:t>as 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lower 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</a:t>
            </a:r>
            <a:r>
              <a:rPr sz="2400" spc="-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6FC0"/>
                </a:solidFill>
                <a:latin typeface="Arial"/>
                <a:cs typeface="Arial"/>
              </a:rPr>
              <a:t>It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006FC0"/>
                </a:solidFill>
                <a:latin typeface="Arial"/>
                <a:cs typeface="Arial"/>
              </a:rPr>
              <a:t>be</a:t>
            </a:r>
            <a:r>
              <a:rPr sz="24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006FC0"/>
                </a:solidFill>
                <a:latin typeface="Arial"/>
                <a:cs typeface="Arial"/>
              </a:rPr>
              <a:t>seen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that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sliding</a:t>
            </a:r>
            <a:r>
              <a:rPr sz="24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pairs,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turning</a:t>
            </a:r>
            <a:r>
              <a:rPr sz="2400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pairs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screw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pairs 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form 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lower</a:t>
            </a:r>
            <a:r>
              <a:rPr sz="2400" spc="-2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pairs.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432434" indent="-419734">
              <a:lnSpc>
                <a:spcPct val="100000"/>
              </a:lnSpc>
              <a:buFont typeface="Trebuchet MS"/>
              <a:buAutoNum type="alphaLcParenBoth" startAt="2"/>
              <a:tabLst>
                <a:tab pos="432434" algn="l"/>
              </a:tabLst>
            </a:pPr>
            <a:r>
              <a:rPr sz="2400" b="1" i="1" spc="-160" dirty="0">
                <a:solidFill>
                  <a:srgbClr val="974707"/>
                </a:solidFill>
                <a:latin typeface="Arial"/>
                <a:cs typeface="Arial"/>
              </a:rPr>
              <a:t>Higher</a:t>
            </a:r>
            <a:r>
              <a:rPr sz="2400" b="1" i="1" spc="-1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400" b="1" i="1" spc="-130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355600" marR="5080" indent="68580">
              <a:lnSpc>
                <a:spcPct val="100000"/>
              </a:lnSpc>
              <a:spcBef>
                <a:spcPts val="580"/>
              </a:spcBef>
            </a:pPr>
            <a:r>
              <a:rPr sz="2400" i="1" spc="-6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400" i="1" spc="-114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25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400" i="1" spc="-100" dirty="0">
                <a:solidFill>
                  <a:srgbClr val="006FC0"/>
                </a:solidFill>
                <a:latin typeface="Trebuchet MS"/>
                <a:cs typeface="Trebuchet MS"/>
              </a:rPr>
              <a:t>have </a:t>
            </a:r>
            <a:r>
              <a:rPr sz="2400" i="1" spc="-3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400" i="1" spc="-160" dirty="0">
                <a:solidFill>
                  <a:srgbClr val="006FC0"/>
                </a:solidFill>
                <a:latin typeface="Trebuchet MS"/>
                <a:cs typeface="Trebuchet MS"/>
              </a:rPr>
              <a:t>line </a:t>
            </a:r>
            <a:r>
              <a:rPr sz="2400" i="1" spc="-120" dirty="0">
                <a:solidFill>
                  <a:srgbClr val="006FC0"/>
                </a:solidFill>
                <a:latin typeface="Trebuchet MS"/>
                <a:cs typeface="Trebuchet MS"/>
              </a:rPr>
              <a:t>or </a:t>
            </a:r>
            <a:r>
              <a:rPr sz="2400" i="1" spc="-135" dirty="0">
                <a:solidFill>
                  <a:srgbClr val="006FC0"/>
                </a:solidFill>
                <a:latin typeface="Trebuchet MS"/>
                <a:cs typeface="Trebuchet MS"/>
              </a:rPr>
              <a:t>point </a:t>
            </a:r>
            <a:r>
              <a:rPr sz="2400" i="1" spc="-130" dirty="0">
                <a:solidFill>
                  <a:srgbClr val="006FC0"/>
                </a:solidFill>
                <a:latin typeface="Trebuchet MS"/>
                <a:cs typeface="Trebuchet MS"/>
              </a:rPr>
              <a:t>contact </a:t>
            </a:r>
            <a:r>
              <a:rPr sz="2400" i="1" spc="-100" dirty="0">
                <a:solidFill>
                  <a:srgbClr val="006FC0"/>
                </a:solidFill>
                <a:latin typeface="Trebuchet MS"/>
                <a:cs typeface="Trebuchet MS"/>
              </a:rPr>
              <a:t>when  </a:t>
            </a:r>
            <a:r>
              <a:rPr sz="2400" i="1" spc="-150" dirty="0">
                <a:solidFill>
                  <a:srgbClr val="006FC0"/>
                </a:solidFill>
                <a:latin typeface="Trebuchet MS"/>
                <a:cs typeface="Trebuchet MS"/>
              </a:rPr>
              <a:t>relative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motion </a:t>
            </a:r>
            <a:r>
              <a:rPr sz="2400" spc="-135" dirty="0">
                <a:solidFill>
                  <a:srgbClr val="006FC0"/>
                </a:solidFill>
                <a:latin typeface="Arial"/>
                <a:cs typeface="Arial"/>
              </a:rPr>
              <a:t>takes 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place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motion </a:t>
            </a:r>
            <a:r>
              <a:rPr sz="2400" spc="-70" dirty="0">
                <a:solidFill>
                  <a:srgbClr val="006FC0"/>
                </a:solidFill>
                <a:latin typeface="Arial"/>
                <a:cs typeface="Arial"/>
              </a:rPr>
              <a:t>between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two  </a:t>
            </a:r>
            <a:r>
              <a:rPr sz="2400" spc="-90" dirty="0">
                <a:solidFill>
                  <a:srgbClr val="006FC0"/>
                </a:solidFill>
                <a:latin typeface="Arial"/>
                <a:cs typeface="Arial"/>
              </a:rPr>
              <a:t>elements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partly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turning</a:t>
            </a:r>
            <a:r>
              <a:rPr sz="2400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partly</a:t>
            </a:r>
            <a:r>
              <a:rPr sz="2400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sliding,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Arial"/>
                <a:cs typeface="Arial"/>
              </a:rPr>
              <a:t>then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is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known</a:t>
            </a:r>
            <a:r>
              <a:rPr sz="24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006FC0"/>
                </a:solidFill>
                <a:latin typeface="Arial"/>
                <a:cs typeface="Arial"/>
              </a:rPr>
              <a:t>as  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higher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pair. 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pair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friction </a:t>
            </a:r>
            <a:r>
              <a:rPr sz="2400" spc="-145" dirty="0">
                <a:solidFill>
                  <a:srgbClr val="006FC0"/>
                </a:solidFill>
                <a:latin typeface="Arial"/>
                <a:cs typeface="Arial"/>
              </a:rPr>
              <a:t>discs,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toothed </a:t>
            </a:r>
            <a:r>
              <a:rPr sz="2400" spc="-105" dirty="0">
                <a:solidFill>
                  <a:srgbClr val="006FC0"/>
                </a:solidFill>
                <a:latin typeface="Arial"/>
                <a:cs typeface="Arial"/>
              </a:rPr>
              <a:t>gearing, 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belt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rope  </a:t>
            </a: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drives, </a:t>
            </a:r>
            <a:r>
              <a:rPr sz="2400" spc="-60" dirty="0">
                <a:solidFill>
                  <a:srgbClr val="006FC0"/>
                </a:solidFill>
                <a:latin typeface="Arial"/>
                <a:cs typeface="Arial"/>
              </a:rPr>
              <a:t>ball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roller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bearings and </a:t>
            </a:r>
            <a:r>
              <a:rPr sz="2400" spc="-160" dirty="0">
                <a:solidFill>
                  <a:srgbClr val="006FC0"/>
                </a:solidFill>
                <a:latin typeface="Arial"/>
                <a:cs typeface="Arial"/>
              </a:rPr>
              <a:t>cam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follower </a:t>
            </a:r>
            <a:r>
              <a:rPr sz="2400" spc="-110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the  </a:t>
            </a: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examples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higher</a:t>
            </a:r>
            <a:r>
              <a:rPr sz="2400" spc="-2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pairs.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3294" y="2514600"/>
            <a:ext cx="3952499" cy="99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262" y="5562600"/>
            <a:ext cx="1734674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599" y="5638785"/>
            <a:ext cx="1845864" cy="1043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15</a:t>
            </a:fld>
            <a:endParaRPr spc="-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16</a:t>
            </a:fld>
            <a:endParaRPr spc="-60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0"/>
            <a:ext cx="8987790" cy="60013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254" dirty="0">
                <a:solidFill>
                  <a:srgbClr val="FF0000"/>
                </a:solidFill>
                <a:latin typeface="Trebuchet MS"/>
                <a:cs typeface="Trebuchet MS"/>
              </a:rPr>
              <a:t>3. </a:t>
            </a:r>
            <a:r>
              <a:rPr sz="2800" b="1" i="1" spc="-265" dirty="0">
                <a:solidFill>
                  <a:srgbClr val="FF0000"/>
                </a:solidFill>
                <a:latin typeface="Arial"/>
                <a:cs typeface="Arial"/>
              </a:rPr>
              <a:t>According </a:t>
            </a:r>
            <a:r>
              <a:rPr sz="2800" b="1" i="1" spc="-114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800" b="1" i="1" spc="-13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800" b="1" i="1" spc="-160" dirty="0">
                <a:solidFill>
                  <a:srgbClr val="FF0000"/>
                </a:solidFill>
                <a:latin typeface="Arial"/>
                <a:cs typeface="Arial"/>
              </a:rPr>
              <a:t>type </a:t>
            </a:r>
            <a:r>
              <a:rPr sz="2800" b="1" i="1" spc="-14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220" dirty="0">
                <a:solidFill>
                  <a:srgbClr val="FF0000"/>
                </a:solidFill>
                <a:latin typeface="Arial"/>
                <a:cs typeface="Arial"/>
              </a:rPr>
              <a:t>closure.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LcParenBoth"/>
              <a:tabLst>
                <a:tab pos="528320" algn="l"/>
              </a:tabLst>
            </a:pPr>
            <a:r>
              <a:rPr sz="2800" b="1" i="1" spc="-229" dirty="0">
                <a:solidFill>
                  <a:srgbClr val="974707"/>
                </a:solidFill>
                <a:latin typeface="Arial"/>
                <a:cs typeface="Arial"/>
              </a:rPr>
              <a:t>Self </a:t>
            </a:r>
            <a:r>
              <a:rPr sz="2800" b="1" i="1" spc="-270" dirty="0">
                <a:solidFill>
                  <a:srgbClr val="974707"/>
                </a:solidFill>
                <a:latin typeface="Arial"/>
                <a:cs typeface="Arial"/>
              </a:rPr>
              <a:t>closed</a:t>
            </a:r>
            <a:r>
              <a:rPr sz="2800" b="1" i="1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800" b="1" i="1" spc="-155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800">
              <a:latin typeface="Arial"/>
              <a:cs typeface="Arial"/>
            </a:endParaRPr>
          </a:p>
          <a:p>
            <a:pPr marL="527685" marR="5080" indent="80645" algn="just">
              <a:lnSpc>
                <a:spcPct val="100000"/>
              </a:lnSpc>
              <a:spcBef>
                <a:spcPts val="675"/>
              </a:spcBef>
            </a:pPr>
            <a:r>
              <a:rPr sz="2800" i="1" spc="-7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800" i="1" spc="-180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800" i="1" spc="-135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800" i="1" spc="-165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800" i="1" spc="-17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800" i="1" spc="-35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800" i="1" spc="-15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800" i="1" spc="-140" dirty="0">
                <a:solidFill>
                  <a:srgbClr val="006FC0"/>
                </a:solidFill>
                <a:latin typeface="Trebuchet MS"/>
                <a:cs typeface="Trebuchet MS"/>
              </a:rPr>
              <a:t>are </a:t>
            </a:r>
            <a:r>
              <a:rPr sz="2800" i="1" spc="-145" dirty="0">
                <a:solidFill>
                  <a:srgbClr val="006FC0"/>
                </a:solidFill>
                <a:latin typeface="Trebuchet MS"/>
                <a:cs typeface="Trebuchet MS"/>
              </a:rPr>
              <a:t>connected </a:t>
            </a:r>
            <a:r>
              <a:rPr sz="2800" i="1" spc="-160" dirty="0">
                <a:solidFill>
                  <a:srgbClr val="006FC0"/>
                </a:solidFill>
                <a:latin typeface="Trebuchet MS"/>
                <a:cs typeface="Trebuchet MS"/>
              </a:rPr>
              <a:t>together  </a:t>
            </a:r>
            <a:r>
              <a:rPr sz="2800" i="1" spc="-145" dirty="0">
                <a:solidFill>
                  <a:srgbClr val="006FC0"/>
                </a:solidFill>
                <a:latin typeface="Trebuchet MS"/>
                <a:cs typeface="Trebuchet MS"/>
              </a:rPr>
              <a:t>mechanically </a:t>
            </a:r>
            <a:r>
              <a:rPr sz="2800" i="1" spc="-160" dirty="0">
                <a:solidFill>
                  <a:srgbClr val="006FC0"/>
                </a:solidFill>
                <a:latin typeface="Trebuchet MS"/>
                <a:cs typeface="Trebuchet MS"/>
              </a:rPr>
              <a:t>in </a:t>
            </a:r>
            <a:r>
              <a:rPr sz="2800" spc="-175" dirty="0">
                <a:solidFill>
                  <a:srgbClr val="006FC0"/>
                </a:solidFill>
                <a:latin typeface="Arial"/>
                <a:cs typeface="Arial"/>
              </a:rPr>
              <a:t>such </a:t>
            </a:r>
            <a:r>
              <a:rPr sz="2800" spc="-22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800" spc="-155" dirty="0">
                <a:solidFill>
                  <a:srgbClr val="006FC0"/>
                </a:solidFill>
                <a:latin typeface="Arial"/>
                <a:cs typeface="Arial"/>
              </a:rPr>
              <a:t>way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that </a:t>
            </a:r>
            <a:r>
              <a:rPr sz="2800" spc="-75" dirty="0">
                <a:solidFill>
                  <a:srgbClr val="006FC0"/>
                </a:solidFill>
                <a:latin typeface="Arial"/>
                <a:cs typeface="Arial"/>
              </a:rPr>
              <a:t>only required kind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of  </a:t>
            </a:r>
            <a:r>
              <a:rPr sz="2800" spc="-70" dirty="0">
                <a:solidFill>
                  <a:srgbClr val="006FC0"/>
                </a:solidFill>
                <a:latin typeface="Arial"/>
                <a:cs typeface="Arial"/>
              </a:rPr>
              <a:t>relative 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motion </a:t>
            </a:r>
            <a:r>
              <a:rPr sz="2800" spc="-145" dirty="0">
                <a:solidFill>
                  <a:srgbClr val="006FC0"/>
                </a:solidFill>
                <a:latin typeface="Arial"/>
                <a:cs typeface="Arial"/>
              </a:rPr>
              <a:t>occurs, </a:t>
            </a:r>
            <a:r>
              <a:rPr sz="2800" spc="80" dirty="0">
                <a:solidFill>
                  <a:srgbClr val="006FC0"/>
                </a:solidFill>
                <a:latin typeface="Arial"/>
                <a:cs typeface="Arial"/>
              </a:rPr>
              <a:t>it </a:t>
            </a:r>
            <a:r>
              <a:rPr sz="2800" spc="-14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then </a:t>
            </a:r>
            <a:r>
              <a:rPr sz="2800" spc="-85" dirty="0">
                <a:solidFill>
                  <a:srgbClr val="006FC0"/>
                </a:solidFill>
                <a:latin typeface="Arial"/>
                <a:cs typeface="Arial"/>
              </a:rPr>
              <a:t>known </a:t>
            </a:r>
            <a:r>
              <a:rPr sz="2800" spc="-254" dirty="0">
                <a:solidFill>
                  <a:srgbClr val="006FC0"/>
                </a:solidFill>
                <a:latin typeface="Arial"/>
                <a:cs typeface="Arial"/>
              </a:rPr>
              <a:t>as </a:t>
            </a:r>
            <a:r>
              <a:rPr sz="2800" spc="-100" dirty="0">
                <a:solidFill>
                  <a:srgbClr val="006FC0"/>
                </a:solidFill>
                <a:latin typeface="Arial"/>
                <a:cs typeface="Arial"/>
              </a:rPr>
              <a:t>self </a:t>
            </a:r>
            <a:r>
              <a:rPr sz="2800" spc="-140" dirty="0">
                <a:solidFill>
                  <a:srgbClr val="006FC0"/>
                </a:solidFill>
                <a:latin typeface="Arial"/>
                <a:cs typeface="Arial"/>
              </a:rPr>
              <a:t>closed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pair.  </a:t>
            </a:r>
            <a:r>
              <a:rPr sz="2800" spc="-204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lower </a:t>
            </a:r>
            <a:r>
              <a:rPr sz="2800" spc="-130" dirty="0">
                <a:solidFill>
                  <a:srgbClr val="006FC0"/>
                </a:solidFill>
                <a:latin typeface="Arial"/>
                <a:cs typeface="Arial"/>
              </a:rPr>
              <a:t>pairs are </a:t>
            </a:r>
            <a:r>
              <a:rPr sz="2800" spc="-100" dirty="0">
                <a:solidFill>
                  <a:srgbClr val="006FC0"/>
                </a:solidFill>
                <a:latin typeface="Arial"/>
                <a:cs typeface="Arial"/>
              </a:rPr>
              <a:t>self </a:t>
            </a:r>
            <a:r>
              <a:rPr sz="2800" spc="-145" dirty="0">
                <a:solidFill>
                  <a:srgbClr val="006FC0"/>
                </a:solidFill>
                <a:latin typeface="Arial"/>
                <a:cs typeface="Arial"/>
              </a:rPr>
              <a:t>closed</a:t>
            </a:r>
            <a:r>
              <a:rPr sz="2800" spc="-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pair.</a:t>
            </a:r>
            <a:endParaRPr sz="2800">
              <a:latin typeface="Arial"/>
              <a:cs typeface="Arial"/>
            </a:endParaRPr>
          </a:p>
          <a:p>
            <a:pPr marL="502284" indent="-489584">
              <a:lnSpc>
                <a:spcPct val="100000"/>
              </a:lnSpc>
              <a:spcBef>
                <a:spcPts val="675"/>
              </a:spcBef>
              <a:buFont typeface="Trebuchet MS"/>
              <a:buAutoNum type="alphaLcParenBoth" startAt="2"/>
              <a:tabLst>
                <a:tab pos="502920" algn="l"/>
              </a:tabLst>
            </a:pPr>
            <a:r>
              <a:rPr sz="2800" b="1" i="1" spc="-290" dirty="0">
                <a:solidFill>
                  <a:srgbClr val="974707"/>
                </a:solidFill>
                <a:latin typeface="Arial"/>
                <a:cs typeface="Arial"/>
              </a:rPr>
              <a:t>Force </a:t>
            </a:r>
            <a:r>
              <a:rPr sz="2800" b="1" i="1" spc="-80" dirty="0">
                <a:solidFill>
                  <a:srgbClr val="974707"/>
                </a:solidFill>
                <a:latin typeface="Arial"/>
                <a:cs typeface="Arial"/>
              </a:rPr>
              <a:t>- </a:t>
            </a:r>
            <a:r>
              <a:rPr sz="2800" b="1" i="1" spc="-270" dirty="0">
                <a:solidFill>
                  <a:srgbClr val="974707"/>
                </a:solidFill>
                <a:latin typeface="Arial"/>
                <a:cs typeface="Arial"/>
              </a:rPr>
              <a:t>closed</a:t>
            </a:r>
            <a:r>
              <a:rPr sz="2800" b="1" i="1" spc="-52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800" b="1" i="1" spc="-155" dirty="0">
                <a:solidFill>
                  <a:srgbClr val="974707"/>
                </a:solidFill>
                <a:latin typeface="Arial"/>
                <a:cs typeface="Arial"/>
              </a:rPr>
              <a:t>pair.</a:t>
            </a:r>
            <a:endParaRPr sz="2800">
              <a:latin typeface="Arial"/>
              <a:cs typeface="Arial"/>
            </a:endParaRPr>
          </a:p>
          <a:p>
            <a:pPr marL="355600" marR="5080" indent="80645" algn="just">
              <a:lnSpc>
                <a:spcPct val="100000"/>
              </a:lnSpc>
              <a:spcBef>
                <a:spcPts val="670"/>
              </a:spcBef>
            </a:pPr>
            <a:r>
              <a:rPr sz="2800" i="1" spc="-75" dirty="0">
                <a:solidFill>
                  <a:srgbClr val="006FC0"/>
                </a:solidFill>
                <a:latin typeface="Trebuchet MS"/>
                <a:cs typeface="Trebuchet MS"/>
              </a:rPr>
              <a:t>When </a:t>
            </a:r>
            <a:r>
              <a:rPr sz="2800" i="1" spc="-175" dirty="0">
                <a:solidFill>
                  <a:srgbClr val="006FC0"/>
                </a:solidFill>
                <a:latin typeface="Trebuchet MS"/>
                <a:cs typeface="Trebuchet MS"/>
              </a:rPr>
              <a:t>the </a:t>
            </a:r>
            <a:r>
              <a:rPr sz="2800" i="1" spc="-130" dirty="0">
                <a:solidFill>
                  <a:srgbClr val="006FC0"/>
                </a:solidFill>
                <a:latin typeface="Trebuchet MS"/>
                <a:cs typeface="Trebuchet MS"/>
              </a:rPr>
              <a:t>two </a:t>
            </a:r>
            <a:r>
              <a:rPr sz="2800" i="1" spc="-160" dirty="0">
                <a:solidFill>
                  <a:srgbClr val="006FC0"/>
                </a:solidFill>
                <a:latin typeface="Trebuchet MS"/>
                <a:cs typeface="Trebuchet MS"/>
              </a:rPr>
              <a:t>elements </a:t>
            </a:r>
            <a:r>
              <a:rPr sz="2800" i="1" spc="-17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2800" i="1" spc="-35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800" i="1" spc="-150" dirty="0">
                <a:solidFill>
                  <a:srgbClr val="006FC0"/>
                </a:solidFill>
                <a:latin typeface="Trebuchet MS"/>
                <a:cs typeface="Trebuchet MS"/>
              </a:rPr>
              <a:t>pair </a:t>
            </a:r>
            <a:r>
              <a:rPr sz="2800" i="1" spc="-135" dirty="0">
                <a:solidFill>
                  <a:srgbClr val="006FC0"/>
                </a:solidFill>
                <a:latin typeface="Trebuchet MS"/>
                <a:cs typeface="Trebuchet MS"/>
              </a:rPr>
              <a:t>are </a:t>
            </a:r>
            <a:r>
              <a:rPr sz="2800" i="1" spc="-140" dirty="0">
                <a:solidFill>
                  <a:srgbClr val="006FC0"/>
                </a:solidFill>
                <a:latin typeface="Trebuchet MS"/>
                <a:cs typeface="Trebuchet MS"/>
              </a:rPr>
              <a:t>not </a:t>
            </a:r>
            <a:r>
              <a:rPr sz="2800" i="1" spc="-145" dirty="0">
                <a:solidFill>
                  <a:srgbClr val="006FC0"/>
                </a:solidFill>
                <a:latin typeface="Trebuchet MS"/>
                <a:cs typeface="Trebuchet MS"/>
              </a:rPr>
              <a:t>connected  mechanically </a:t>
            </a:r>
            <a:r>
              <a:rPr sz="2800" i="1" spc="-165" dirty="0">
                <a:solidFill>
                  <a:srgbClr val="006FC0"/>
                </a:solidFill>
                <a:latin typeface="Trebuchet MS"/>
                <a:cs typeface="Trebuchet MS"/>
              </a:rPr>
              <a:t>but </a:t>
            </a:r>
            <a:r>
              <a:rPr sz="2800" spc="-130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2800" spc="-85" dirty="0">
                <a:solidFill>
                  <a:srgbClr val="006FC0"/>
                </a:solidFill>
                <a:latin typeface="Arial"/>
                <a:cs typeface="Arial"/>
              </a:rPr>
              <a:t>kept 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800" spc="-90" dirty="0">
                <a:solidFill>
                  <a:srgbClr val="006FC0"/>
                </a:solidFill>
                <a:latin typeface="Arial"/>
                <a:cs typeface="Arial"/>
              </a:rPr>
              <a:t>contact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800" spc="-75" dirty="0">
                <a:solidFill>
                  <a:srgbClr val="006FC0"/>
                </a:solidFill>
                <a:latin typeface="Arial"/>
                <a:cs typeface="Arial"/>
              </a:rPr>
              <a:t>action </a:t>
            </a:r>
            <a:r>
              <a:rPr sz="2800" spc="5" dirty="0">
                <a:solidFill>
                  <a:srgbClr val="006FC0"/>
                </a:solidFill>
                <a:latin typeface="Arial"/>
                <a:cs typeface="Arial"/>
              </a:rPr>
              <a:t>of  </a:t>
            </a:r>
            <a:r>
              <a:rPr sz="2800" spc="-85" dirty="0">
                <a:solidFill>
                  <a:srgbClr val="006FC0"/>
                </a:solidFill>
                <a:latin typeface="Arial"/>
                <a:cs typeface="Arial"/>
              </a:rPr>
              <a:t>external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forces, 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800" spc="-65" dirty="0">
                <a:solidFill>
                  <a:srgbClr val="006FC0"/>
                </a:solidFill>
                <a:latin typeface="Arial"/>
                <a:cs typeface="Arial"/>
              </a:rPr>
              <a:t>pair </a:t>
            </a:r>
            <a:r>
              <a:rPr sz="2800" spc="-15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800" spc="-155" dirty="0">
                <a:solidFill>
                  <a:srgbClr val="006FC0"/>
                </a:solidFill>
                <a:latin typeface="Arial"/>
                <a:cs typeface="Arial"/>
              </a:rPr>
              <a:t>said </a:t>
            </a:r>
            <a:r>
              <a:rPr sz="2800" spc="25" dirty="0">
                <a:solidFill>
                  <a:srgbClr val="006FC0"/>
                </a:solidFill>
                <a:latin typeface="Arial"/>
                <a:cs typeface="Arial"/>
              </a:rPr>
              <a:t>to </a:t>
            </a:r>
            <a:r>
              <a:rPr sz="2800" spc="-130" dirty="0">
                <a:solidFill>
                  <a:srgbClr val="006FC0"/>
                </a:solidFill>
                <a:latin typeface="Arial"/>
                <a:cs typeface="Arial"/>
              </a:rPr>
              <a:t>be </a:t>
            </a:r>
            <a:r>
              <a:rPr sz="2800" spc="-22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800" spc="-114" dirty="0">
                <a:solidFill>
                  <a:srgbClr val="006FC0"/>
                </a:solidFill>
                <a:latin typeface="Arial"/>
                <a:cs typeface="Arial"/>
              </a:rPr>
              <a:t>force-closed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pair.  </a:t>
            </a:r>
            <a:r>
              <a:rPr sz="2800" spc="-204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800" spc="-185" dirty="0">
                <a:solidFill>
                  <a:srgbClr val="006FC0"/>
                </a:solidFill>
                <a:latin typeface="Arial"/>
                <a:cs typeface="Arial"/>
              </a:rPr>
              <a:t>cam </a:t>
            </a:r>
            <a:r>
              <a:rPr sz="2800" spc="-135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follower </a:t>
            </a:r>
            <a:r>
              <a:rPr sz="2800" spc="-15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800" spc="-155" dirty="0">
                <a:solidFill>
                  <a:srgbClr val="006FC0"/>
                </a:solidFill>
                <a:latin typeface="Arial"/>
                <a:cs typeface="Arial"/>
              </a:rPr>
              <a:t>an </a:t>
            </a:r>
            <a:r>
              <a:rPr sz="2800" spc="-145" dirty="0">
                <a:solidFill>
                  <a:srgbClr val="006FC0"/>
                </a:solidFill>
                <a:latin typeface="Arial"/>
                <a:cs typeface="Arial"/>
              </a:rPr>
              <a:t>example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800" spc="-90" dirty="0">
                <a:solidFill>
                  <a:srgbClr val="006FC0"/>
                </a:solidFill>
                <a:latin typeface="Arial"/>
                <a:cs typeface="Arial"/>
              </a:rPr>
              <a:t>force </a:t>
            </a:r>
            <a:r>
              <a:rPr sz="2800" spc="-140" dirty="0">
                <a:solidFill>
                  <a:srgbClr val="006FC0"/>
                </a:solidFill>
                <a:latin typeface="Arial"/>
                <a:cs typeface="Arial"/>
              </a:rPr>
              <a:t>closed </a:t>
            </a:r>
            <a:r>
              <a:rPr sz="2800" spc="-120" dirty="0">
                <a:solidFill>
                  <a:srgbClr val="006FC0"/>
                </a:solidFill>
                <a:latin typeface="Arial"/>
                <a:cs typeface="Arial"/>
              </a:rPr>
              <a:t>pair, </a:t>
            </a:r>
            <a:r>
              <a:rPr sz="2800" spc="-265" dirty="0">
                <a:solidFill>
                  <a:srgbClr val="006FC0"/>
                </a:solidFill>
                <a:latin typeface="Arial"/>
                <a:cs typeface="Arial"/>
              </a:rPr>
              <a:t>as  </a:t>
            </a:r>
            <a:r>
              <a:rPr sz="2800" spc="80" dirty="0">
                <a:solidFill>
                  <a:srgbClr val="006FC0"/>
                </a:solidFill>
                <a:latin typeface="Arial"/>
                <a:cs typeface="Arial"/>
              </a:rPr>
              <a:t>it </a:t>
            </a:r>
            <a:r>
              <a:rPr sz="2800" spc="-15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800" spc="-85" dirty="0">
                <a:solidFill>
                  <a:srgbClr val="006FC0"/>
                </a:solidFill>
                <a:latin typeface="Arial"/>
                <a:cs typeface="Arial"/>
              </a:rPr>
              <a:t>kept 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800" spc="-90" dirty="0">
                <a:solidFill>
                  <a:srgbClr val="006FC0"/>
                </a:solidFill>
                <a:latin typeface="Arial"/>
                <a:cs typeface="Arial"/>
              </a:rPr>
              <a:t>contact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forces </a:t>
            </a:r>
            <a:r>
              <a:rPr sz="2800" spc="-105" dirty="0">
                <a:solidFill>
                  <a:srgbClr val="006FC0"/>
                </a:solidFill>
                <a:latin typeface="Arial"/>
                <a:cs typeface="Arial"/>
              </a:rPr>
              <a:t>exerted </a:t>
            </a:r>
            <a:r>
              <a:rPr sz="2800" spc="-114" dirty="0">
                <a:solidFill>
                  <a:srgbClr val="006FC0"/>
                </a:solidFill>
                <a:latin typeface="Arial"/>
                <a:cs typeface="Arial"/>
              </a:rPr>
              <a:t>by spring </a:t>
            </a:r>
            <a:r>
              <a:rPr sz="2800" spc="-130" dirty="0">
                <a:solidFill>
                  <a:srgbClr val="006FC0"/>
                </a:solidFill>
                <a:latin typeface="Arial"/>
                <a:cs typeface="Arial"/>
              </a:rPr>
              <a:t>and  </a:t>
            </a:r>
            <a:r>
              <a:rPr sz="2800" spc="-114" dirty="0">
                <a:solidFill>
                  <a:srgbClr val="006FC0"/>
                </a:solidFill>
                <a:latin typeface="Arial"/>
                <a:cs typeface="Arial"/>
              </a:rPr>
              <a:t>gravity.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160"/>
            <a:ext cx="2411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/>
              <a:t>Kinematic</a:t>
            </a:r>
            <a:r>
              <a:rPr sz="2800" spc="-204" dirty="0"/>
              <a:t> </a:t>
            </a:r>
            <a:r>
              <a:rPr sz="2800" spc="-170" dirty="0"/>
              <a:t>Chain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513334"/>
            <a:ext cx="898842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When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kinematic </a:t>
            </a:r>
            <a:r>
              <a:rPr sz="2400" spc="-105" dirty="0">
                <a:latin typeface="Arial"/>
                <a:cs typeface="Arial"/>
              </a:rPr>
              <a:t>pairs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95" dirty="0">
                <a:latin typeface="Arial"/>
                <a:cs typeface="Arial"/>
              </a:rPr>
              <a:t>coupled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55" dirty="0">
                <a:latin typeface="Arial"/>
                <a:cs typeface="Arial"/>
              </a:rPr>
              <a:t>such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35" dirty="0">
                <a:latin typeface="Arial"/>
                <a:cs typeface="Arial"/>
              </a:rPr>
              <a:t>way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35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last </a:t>
            </a:r>
            <a:r>
              <a:rPr sz="2400" spc="-40" dirty="0">
                <a:latin typeface="Arial"/>
                <a:cs typeface="Arial"/>
              </a:rPr>
              <a:t>link 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joined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first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link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transmit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definite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motion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(</a:t>
            </a:r>
            <a:r>
              <a:rPr sz="2400" i="1" spc="-195" dirty="0">
                <a:latin typeface="Trebuchet MS"/>
                <a:cs typeface="Trebuchet MS"/>
              </a:rPr>
              <a:t>i.e.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completely</a:t>
            </a:r>
            <a:r>
              <a:rPr sz="2400" i="1" spc="-160" dirty="0">
                <a:latin typeface="Trebuchet MS"/>
                <a:cs typeface="Trebuchet MS"/>
              </a:rPr>
              <a:t> </a:t>
            </a:r>
            <a:r>
              <a:rPr sz="2400" i="1" spc="-120" dirty="0">
                <a:latin typeface="Trebuchet MS"/>
                <a:cs typeface="Trebuchet MS"/>
              </a:rPr>
              <a:t>or  </a:t>
            </a:r>
            <a:r>
              <a:rPr sz="2400" spc="-130" dirty="0">
                <a:latin typeface="Arial"/>
                <a:cs typeface="Arial"/>
              </a:rPr>
              <a:t>successfully </a:t>
            </a:r>
            <a:r>
              <a:rPr sz="2400" spc="-90" dirty="0">
                <a:latin typeface="Arial"/>
                <a:cs typeface="Arial"/>
              </a:rPr>
              <a:t>constrained </a:t>
            </a:r>
            <a:r>
              <a:rPr sz="2400" spc="-40" dirty="0">
                <a:latin typeface="Arial"/>
                <a:cs typeface="Arial"/>
              </a:rPr>
              <a:t>motion), </a:t>
            </a:r>
            <a:r>
              <a:rPr sz="2400" spc="75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called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i="1" spc="-130" dirty="0">
                <a:latin typeface="Trebuchet MS"/>
                <a:cs typeface="Trebuchet MS"/>
              </a:rPr>
              <a:t>kinematic</a:t>
            </a:r>
            <a:r>
              <a:rPr sz="2400" i="1" spc="-515" dirty="0">
                <a:latin typeface="Trebuchet MS"/>
                <a:cs typeface="Trebuchet MS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chain.</a:t>
            </a:r>
            <a:endParaRPr sz="2400">
              <a:latin typeface="Trebuchet MS"/>
              <a:cs typeface="Trebuchet MS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75" dirty="0">
                <a:latin typeface="Trebuchet MS"/>
                <a:cs typeface="Trebuchet MS"/>
              </a:rPr>
              <a:t>In </a:t>
            </a:r>
            <a:r>
              <a:rPr sz="2400" i="1" spc="-140" dirty="0">
                <a:latin typeface="Trebuchet MS"/>
                <a:cs typeface="Trebuchet MS"/>
              </a:rPr>
              <a:t>other </a:t>
            </a:r>
            <a:r>
              <a:rPr sz="2400" spc="-90" dirty="0">
                <a:latin typeface="Arial"/>
                <a:cs typeface="Arial"/>
              </a:rPr>
              <a:t>words,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kinematic </a:t>
            </a:r>
            <a:r>
              <a:rPr sz="2400" spc="-105" dirty="0">
                <a:latin typeface="Arial"/>
                <a:cs typeface="Arial"/>
              </a:rPr>
              <a:t>chain </a:t>
            </a:r>
            <a:r>
              <a:rPr sz="2400" spc="-150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65" dirty="0">
                <a:latin typeface="Arial"/>
                <a:cs typeface="Arial"/>
              </a:rPr>
              <a:t>defined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combination </a:t>
            </a:r>
            <a:r>
              <a:rPr sz="2400" spc="-15" dirty="0">
                <a:latin typeface="Arial"/>
                <a:cs typeface="Arial"/>
              </a:rPr>
              <a:t>of  </a:t>
            </a:r>
            <a:r>
              <a:rPr sz="2400" spc="-75" dirty="0">
                <a:latin typeface="Arial"/>
                <a:cs typeface="Arial"/>
              </a:rPr>
              <a:t>kinematic </a:t>
            </a:r>
            <a:r>
              <a:rPr sz="2400" spc="-100" dirty="0">
                <a:latin typeface="Arial"/>
                <a:cs typeface="Arial"/>
              </a:rPr>
              <a:t>pairs, </a:t>
            </a:r>
            <a:r>
              <a:rPr sz="2400" spc="-55" dirty="0">
                <a:latin typeface="Arial"/>
                <a:cs typeface="Arial"/>
              </a:rPr>
              <a:t>joined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55" dirty="0">
                <a:latin typeface="Arial"/>
                <a:cs typeface="Arial"/>
              </a:rPr>
              <a:t>such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40" dirty="0">
                <a:latin typeface="Arial"/>
                <a:cs typeface="Arial"/>
              </a:rPr>
              <a:t>way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50" dirty="0">
                <a:latin typeface="Arial"/>
                <a:cs typeface="Arial"/>
              </a:rPr>
              <a:t>each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75" dirty="0">
                <a:latin typeface="Arial"/>
                <a:cs typeface="Arial"/>
              </a:rPr>
              <a:t>forms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part </a:t>
            </a:r>
            <a:r>
              <a:rPr sz="2400" spc="-15" dirty="0">
                <a:latin typeface="Arial"/>
                <a:cs typeface="Arial"/>
              </a:rPr>
              <a:t>of  </a:t>
            </a:r>
            <a:r>
              <a:rPr sz="2400" spc="5" dirty="0">
                <a:latin typeface="Arial"/>
                <a:cs typeface="Arial"/>
              </a:rPr>
              <a:t>two </a:t>
            </a:r>
            <a:r>
              <a:rPr sz="2400" spc="-105" dirty="0">
                <a:latin typeface="Arial"/>
                <a:cs typeface="Arial"/>
              </a:rPr>
              <a:t>pairs </a:t>
            </a:r>
            <a:r>
              <a:rPr sz="2400" spc="-12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relative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90" dirty="0">
                <a:latin typeface="Arial"/>
                <a:cs typeface="Arial"/>
              </a:rPr>
              <a:t>elements </a:t>
            </a:r>
            <a:r>
              <a:rPr sz="2400" spc="-125" dirty="0">
                <a:latin typeface="Arial"/>
                <a:cs typeface="Arial"/>
              </a:rPr>
              <a:t>is  </a:t>
            </a:r>
            <a:r>
              <a:rPr sz="2400" spc="-75" dirty="0">
                <a:latin typeface="Arial"/>
                <a:cs typeface="Arial"/>
              </a:rPr>
              <a:t>completely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30" dirty="0">
                <a:latin typeface="Arial"/>
                <a:cs typeface="Arial"/>
              </a:rPr>
              <a:t>successfully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constrained.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6192" y="3597881"/>
            <a:ext cx="3197710" cy="2663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17</a:t>
            </a:fld>
            <a:endParaRPr spc="-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207"/>
            <a:ext cx="898779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3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each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link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assumed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form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two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pairs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two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adjacent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links,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then 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relation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05" dirty="0">
                <a:latin typeface="Arial"/>
                <a:cs typeface="Arial"/>
              </a:rPr>
              <a:t>pairs </a:t>
            </a:r>
            <a:r>
              <a:rPr sz="2400" spc="-75" dirty="0">
                <a:latin typeface="Arial"/>
                <a:cs typeface="Arial"/>
              </a:rPr>
              <a:t>( </a:t>
            </a:r>
            <a:r>
              <a:rPr sz="2400" i="1" spc="-105" dirty="0">
                <a:latin typeface="Trebuchet MS"/>
                <a:cs typeface="Trebuchet MS"/>
              </a:rPr>
              <a:t>p </a:t>
            </a:r>
            <a:r>
              <a:rPr sz="2400" i="1" spc="-155" dirty="0">
                <a:latin typeface="Trebuchet MS"/>
                <a:cs typeface="Trebuchet MS"/>
              </a:rPr>
              <a:t>) </a:t>
            </a:r>
            <a:r>
              <a:rPr sz="2400" i="1" spc="-120" dirty="0">
                <a:latin typeface="Trebuchet MS"/>
                <a:cs typeface="Trebuchet MS"/>
              </a:rPr>
              <a:t>forming </a:t>
            </a:r>
            <a:r>
              <a:rPr sz="2400" i="1" spc="-30" dirty="0">
                <a:latin typeface="Trebuchet MS"/>
                <a:cs typeface="Trebuchet MS"/>
              </a:rPr>
              <a:t>a </a:t>
            </a:r>
            <a:r>
              <a:rPr sz="2400" i="1" spc="-130" dirty="0">
                <a:latin typeface="Trebuchet MS"/>
                <a:cs typeface="Trebuchet MS"/>
              </a:rPr>
              <a:t>kinematic  </a:t>
            </a:r>
            <a:r>
              <a:rPr sz="2400" i="1" spc="-105" dirty="0">
                <a:latin typeface="Trebuchet MS"/>
                <a:cs typeface="Trebuchet MS"/>
              </a:rPr>
              <a:t>chain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75" dirty="0">
                <a:latin typeface="Trebuchet MS"/>
                <a:cs typeface="Trebuchet MS"/>
              </a:rPr>
              <a:t>and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the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20" dirty="0">
                <a:latin typeface="Trebuchet MS"/>
                <a:cs typeface="Trebuchet MS"/>
              </a:rPr>
              <a:t>number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of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links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55" dirty="0">
                <a:latin typeface="Trebuchet MS"/>
                <a:cs typeface="Trebuchet MS"/>
              </a:rPr>
              <a:t>(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220" dirty="0">
                <a:latin typeface="Trebuchet MS"/>
                <a:cs typeface="Trebuchet MS"/>
              </a:rPr>
              <a:t>l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55" dirty="0">
                <a:latin typeface="Trebuchet MS"/>
                <a:cs typeface="Trebuchet MS"/>
              </a:rPr>
              <a:t>)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85" dirty="0">
                <a:latin typeface="Trebuchet MS"/>
                <a:cs typeface="Trebuchet MS"/>
              </a:rPr>
              <a:t>may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be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25" dirty="0">
                <a:latin typeface="Trebuchet MS"/>
                <a:cs typeface="Trebuchet MS"/>
              </a:rPr>
              <a:t>expressed</a:t>
            </a:r>
            <a:r>
              <a:rPr sz="2400" i="1" spc="-195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in</a:t>
            </a:r>
            <a:r>
              <a:rPr sz="2400" i="1" spc="-150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form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an  </a:t>
            </a:r>
            <a:r>
              <a:rPr sz="2400" spc="-65" dirty="0">
                <a:latin typeface="Arial"/>
                <a:cs typeface="Arial"/>
              </a:rPr>
              <a:t>equation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1167765" algn="l"/>
                <a:tab pos="1556385" algn="l"/>
                <a:tab pos="1861185" algn="l"/>
                <a:tab pos="3228340" algn="l"/>
                <a:tab pos="4053204" algn="l"/>
                <a:tab pos="4799965" algn="l"/>
                <a:tab pos="5397500" algn="l"/>
                <a:tab pos="6272530" algn="l"/>
                <a:tab pos="6577330" algn="l"/>
                <a:tab pos="7252334" algn="l"/>
                <a:tab pos="7665720" algn="l"/>
                <a:tab pos="8301355" algn="l"/>
              </a:tabLst>
            </a:pPr>
            <a:r>
              <a:rPr sz="2400" spc="-180" dirty="0">
                <a:latin typeface="Arial"/>
                <a:cs typeface="Arial"/>
              </a:rPr>
              <a:t>Sinc</a:t>
            </a:r>
            <a:r>
              <a:rPr sz="2400" spc="-20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70" dirty="0">
                <a:latin typeface="Arial"/>
                <a:cs typeface="Arial"/>
              </a:rPr>
              <a:t>kine</a:t>
            </a:r>
            <a:r>
              <a:rPr sz="2400" spc="-120" dirty="0">
                <a:latin typeface="Arial"/>
                <a:cs typeface="Arial"/>
              </a:rPr>
              <a:t>m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85" dirty="0">
                <a:latin typeface="Arial"/>
                <a:cs typeface="Arial"/>
              </a:rPr>
              <a:t>ic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80" dirty="0">
                <a:latin typeface="Arial"/>
                <a:cs typeface="Arial"/>
              </a:rPr>
              <a:t>hai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a</a:t>
            </a:r>
            <a:r>
              <a:rPr sz="2400" spc="-130" dirty="0">
                <a:latin typeface="Arial"/>
                <a:cs typeface="Arial"/>
              </a:rPr>
              <a:t>ch</a:t>
            </a:r>
            <a:r>
              <a:rPr sz="2400" dirty="0">
                <a:latin typeface="Arial"/>
                <a:cs typeface="Arial"/>
              </a:rPr>
              <a:t>	l</a:t>
            </a:r>
            <a:r>
              <a:rPr sz="2400" spc="-60" dirty="0">
                <a:latin typeface="Arial"/>
                <a:cs typeface="Arial"/>
              </a:rPr>
              <a:t>ink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15" dirty="0">
                <a:latin typeface="Arial"/>
                <a:cs typeface="Arial"/>
              </a:rPr>
              <a:t>f</a:t>
            </a:r>
            <a:r>
              <a:rPr sz="2400" spc="-105" dirty="0">
                <a:latin typeface="Arial"/>
                <a:cs typeface="Arial"/>
              </a:rPr>
              <a:t>orm</a:t>
            </a:r>
            <a:r>
              <a:rPr sz="2400" spc="-8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30" dirty="0">
                <a:latin typeface="Arial"/>
                <a:cs typeface="Arial"/>
              </a:rPr>
              <a:t>par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45" dirty="0">
                <a:latin typeface="Arial"/>
                <a:cs typeface="Arial"/>
              </a:rPr>
              <a:t>w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60" dirty="0">
                <a:latin typeface="Arial"/>
                <a:cs typeface="Arial"/>
              </a:rPr>
              <a:t>pai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50" dirty="0">
                <a:latin typeface="Arial"/>
                <a:cs typeface="Arial"/>
              </a:rPr>
              <a:t>s,  </a:t>
            </a:r>
            <a:r>
              <a:rPr sz="2400" spc="-50" dirty="0">
                <a:latin typeface="Arial"/>
                <a:cs typeface="Arial"/>
              </a:rPr>
              <a:t>therefore </a:t>
            </a:r>
            <a:r>
              <a:rPr sz="2400" spc="-45" dirty="0">
                <a:latin typeface="Arial"/>
                <a:cs typeface="Arial"/>
              </a:rPr>
              <a:t>there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25" dirty="0">
                <a:latin typeface="Arial"/>
                <a:cs typeface="Arial"/>
              </a:rPr>
              <a:t>many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number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pairs.</a:t>
            </a:r>
            <a:endParaRPr sz="2400">
              <a:latin typeface="Arial"/>
              <a:cs typeface="Arial"/>
            </a:endParaRPr>
          </a:p>
          <a:p>
            <a:pPr marL="355600" marR="2533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Another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relation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between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number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(</a:t>
            </a:r>
            <a:r>
              <a:rPr sz="2400" i="1" spc="-150" dirty="0">
                <a:latin typeface="Trebuchet MS"/>
                <a:cs typeface="Trebuchet MS"/>
              </a:rPr>
              <a:t>l)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75" dirty="0">
                <a:latin typeface="Trebuchet MS"/>
                <a:cs typeface="Trebuchet MS"/>
              </a:rPr>
              <a:t>and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the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120" dirty="0">
                <a:latin typeface="Trebuchet MS"/>
                <a:cs typeface="Trebuchet MS"/>
              </a:rPr>
              <a:t>number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145" dirty="0">
                <a:latin typeface="Trebuchet MS"/>
                <a:cs typeface="Trebuchet MS"/>
              </a:rPr>
              <a:t>of  </a:t>
            </a:r>
            <a:r>
              <a:rPr sz="2400" i="1" spc="-150" dirty="0">
                <a:latin typeface="Trebuchet MS"/>
                <a:cs typeface="Trebuchet MS"/>
              </a:rPr>
              <a:t>joints </a:t>
            </a:r>
            <a:r>
              <a:rPr sz="2400" i="1" spc="-155" dirty="0">
                <a:latin typeface="Trebuchet MS"/>
                <a:cs typeface="Trebuchet MS"/>
              </a:rPr>
              <a:t>( </a:t>
            </a:r>
            <a:r>
              <a:rPr sz="2400" i="1" spc="-310" dirty="0">
                <a:latin typeface="Trebuchet MS"/>
                <a:cs typeface="Trebuchet MS"/>
              </a:rPr>
              <a:t>j </a:t>
            </a:r>
            <a:r>
              <a:rPr sz="2400" i="1" spc="-155" dirty="0">
                <a:latin typeface="Trebuchet MS"/>
                <a:cs typeface="Trebuchet MS"/>
              </a:rPr>
              <a:t>) </a:t>
            </a:r>
            <a:r>
              <a:rPr sz="2400" i="1" spc="-114" dirty="0">
                <a:latin typeface="Trebuchet MS"/>
                <a:cs typeface="Trebuchet MS"/>
              </a:rPr>
              <a:t>which </a:t>
            </a:r>
            <a:r>
              <a:rPr sz="2400" spc="-50" dirty="0">
                <a:latin typeface="Arial"/>
                <a:cs typeface="Arial"/>
              </a:rPr>
              <a:t>constitute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kinematic </a:t>
            </a:r>
            <a:r>
              <a:rPr sz="2400" spc="-100" dirty="0">
                <a:latin typeface="Arial"/>
                <a:cs typeface="Arial"/>
              </a:rPr>
              <a:t>chain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14" dirty="0">
                <a:latin typeface="Arial"/>
                <a:cs typeface="Arial"/>
              </a:rPr>
              <a:t>given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25" dirty="0">
                <a:latin typeface="Arial"/>
                <a:cs typeface="Arial"/>
              </a:rPr>
              <a:t>expression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2161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equations </a:t>
            </a:r>
            <a:r>
              <a:rPr sz="2400" b="1" spc="-90" dirty="0">
                <a:latin typeface="Trebuchet MS"/>
                <a:cs typeface="Trebuchet MS"/>
              </a:rPr>
              <a:t>(</a:t>
            </a:r>
            <a:r>
              <a:rPr sz="2400" b="1" i="1" spc="-90" dirty="0">
                <a:latin typeface="Arial"/>
                <a:cs typeface="Arial"/>
              </a:rPr>
              <a:t>i) </a:t>
            </a:r>
            <a:r>
              <a:rPr sz="2400" b="1" i="1" spc="-160" dirty="0">
                <a:latin typeface="Arial"/>
                <a:cs typeface="Arial"/>
              </a:rPr>
              <a:t>and </a:t>
            </a:r>
            <a:r>
              <a:rPr sz="2400" b="1" i="1" spc="-70" dirty="0">
                <a:latin typeface="Arial"/>
                <a:cs typeface="Arial"/>
              </a:rPr>
              <a:t>(ii) </a:t>
            </a:r>
            <a:r>
              <a:rPr sz="2400" b="1" i="1" spc="-105" dirty="0">
                <a:latin typeface="Arial"/>
                <a:cs typeface="Arial"/>
              </a:rPr>
              <a:t>are </a:t>
            </a:r>
            <a:r>
              <a:rPr sz="2400" b="1" i="1" spc="-150" dirty="0">
                <a:latin typeface="Arial"/>
                <a:cs typeface="Arial"/>
              </a:rPr>
              <a:t>applicable </a:t>
            </a:r>
            <a:r>
              <a:rPr sz="2400" b="1" i="1" spc="-180" dirty="0">
                <a:latin typeface="Arial"/>
                <a:cs typeface="Arial"/>
              </a:rPr>
              <a:t>only </a:t>
            </a:r>
            <a:r>
              <a:rPr sz="2400" b="1" i="1" spc="-105" dirty="0">
                <a:latin typeface="Arial"/>
                <a:cs typeface="Arial"/>
              </a:rPr>
              <a:t>to </a:t>
            </a:r>
            <a:r>
              <a:rPr sz="2400" b="1" i="1" spc="-145" dirty="0">
                <a:latin typeface="Arial"/>
                <a:cs typeface="Arial"/>
              </a:rPr>
              <a:t>kinematic </a:t>
            </a:r>
            <a:r>
              <a:rPr sz="2400" b="1" i="1" spc="-195" dirty="0">
                <a:latin typeface="Arial"/>
                <a:cs typeface="Arial"/>
              </a:rPr>
              <a:t>chains, </a:t>
            </a:r>
            <a:r>
              <a:rPr sz="2400" b="1" i="1" spc="-140" dirty="0">
                <a:latin typeface="Arial"/>
                <a:cs typeface="Arial"/>
              </a:rPr>
              <a:t>in  </a:t>
            </a:r>
            <a:r>
              <a:rPr sz="2400" b="1" i="1" spc="-185" dirty="0">
                <a:latin typeface="Arial"/>
                <a:cs typeface="Arial"/>
              </a:rPr>
              <a:t>which </a:t>
            </a:r>
            <a:r>
              <a:rPr sz="2400" b="1" i="1" spc="-130" dirty="0">
                <a:latin typeface="Arial"/>
                <a:cs typeface="Arial"/>
              </a:rPr>
              <a:t>lower </a:t>
            </a:r>
            <a:r>
              <a:rPr sz="2400" b="1" i="1" spc="-170" dirty="0">
                <a:latin typeface="Arial"/>
                <a:cs typeface="Arial"/>
              </a:rPr>
              <a:t>pairs </a:t>
            </a:r>
            <a:r>
              <a:rPr sz="2400" b="1" i="1" spc="-105" dirty="0">
                <a:latin typeface="Arial"/>
                <a:cs typeface="Arial"/>
              </a:rPr>
              <a:t>are</a:t>
            </a:r>
            <a:r>
              <a:rPr sz="2400" b="1" i="1" spc="-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1388911"/>
            <a:ext cx="2040110" cy="65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3657600"/>
            <a:ext cx="2116800" cy="806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18</a:t>
            </a:fld>
            <a:endParaRPr spc="-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0"/>
            <a:ext cx="8762621" cy="350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4029075"/>
            <a:ext cx="8696324" cy="138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19</a:t>
            </a:fld>
            <a:endParaRPr spc="-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</a:t>
            </a:fld>
            <a:endParaRPr spc="-60" dirty="0"/>
          </a:p>
        </p:txBody>
      </p:sp>
      <p:sp>
        <p:nvSpPr>
          <p:cNvPr id="2" name="object 2"/>
          <p:cNvSpPr txBox="1"/>
          <p:nvPr/>
        </p:nvSpPr>
        <p:spPr>
          <a:xfrm>
            <a:off x="231140" y="62051"/>
            <a:ext cx="3787775" cy="1099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b="1" spc="-175" dirty="0">
                <a:latin typeface="Trebuchet MS"/>
                <a:cs typeface="Trebuchet MS"/>
              </a:rPr>
              <a:t>Introduction:</a:t>
            </a:r>
            <a:endParaRPr sz="3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385"/>
              </a:spcBef>
              <a:tabLst>
                <a:tab pos="2451100" algn="l"/>
                <a:tab pos="3417570" algn="l"/>
              </a:tabLst>
            </a:pPr>
            <a:r>
              <a:rPr sz="3200" spc="-305" dirty="0">
                <a:latin typeface="Arial"/>
                <a:cs typeface="Arial"/>
              </a:rPr>
              <a:t>D</a:t>
            </a:r>
            <a:r>
              <a:rPr sz="3200" spc="-260" dirty="0">
                <a:latin typeface="Arial"/>
                <a:cs typeface="Arial"/>
              </a:rPr>
              <a:t>e</a:t>
            </a:r>
            <a:r>
              <a:rPr sz="3200" spc="55" dirty="0">
                <a:latin typeface="Arial"/>
                <a:cs typeface="Arial"/>
              </a:rPr>
              <a:t>f</a:t>
            </a:r>
            <a:r>
              <a:rPr sz="3200" spc="3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niti</a:t>
            </a:r>
            <a:r>
              <a:rPr sz="3200" spc="15" dirty="0">
                <a:latin typeface="Arial"/>
                <a:cs typeface="Arial"/>
              </a:rPr>
              <a:t>o</a:t>
            </a:r>
            <a:r>
              <a:rPr sz="3200" spc="-240" dirty="0">
                <a:latin typeface="Arial"/>
                <a:cs typeface="Arial"/>
              </a:rPr>
              <a:t>n</a:t>
            </a:r>
            <a:r>
              <a:rPr sz="3200" spc="-210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65" dirty="0">
                <a:latin typeface="Arial"/>
                <a:cs typeface="Arial"/>
              </a:rPr>
              <a:t>Lin</a:t>
            </a:r>
            <a:r>
              <a:rPr sz="3200" spc="-180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0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6283" y="647445"/>
            <a:ext cx="1497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0" dirty="0">
                <a:latin typeface="Arial"/>
                <a:cs typeface="Arial"/>
              </a:rPr>
              <a:t>element,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1996" y="647445"/>
            <a:ext cx="2840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9764" algn="l"/>
              </a:tabLst>
            </a:pPr>
            <a:r>
              <a:rPr sz="3200" spc="-95" dirty="0">
                <a:latin typeface="Arial"/>
                <a:cs typeface="Arial"/>
              </a:rPr>
              <a:t>kinematic	</a:t>
            </a:r>
            <a:r>
              <a:rPr sz="3200" spc="-135" dirty="0">
                <a:latin typeface="Arial"/>
                <a:cs typeface="Arial"/>
              </a:rPr>
              <a:t>pairs,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1086357"/>
            <a:ext cx="8337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20" dirty="0">
                <a:latin typeface="Arial"/>
                <a:cs typeface="Arial"/>
              </a:rPr>
              <a:t>Degrees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90" dirty="0">
                <a:latin typeface="Arial"/>
                <a:cs typeface="Arial"/>
              </a:rPr>
              <a:t>freedom, </a:t>
            </a:r>
            <a:r>
              <a:rPr sz="3200" spc="-120" dirty="0">
                <a:latin typeface="Arial"/>
                <a:cs typeface="Arial"/>
              </a:rPr>
              <a:t>Grubler’s </a:t>
            </a:r>
            <a:r>
              <a:rPr sz="3200" spc="-40" dirty="0">
                <a:latin typeface="Arial"/>
                <a:cs typeface="Arial"/>
              </a:rPr>
              <a:t>criterion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(without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1842" y="1524965"/>
            <a:ext cx="5848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37740" algn="l"/>
                <a:tab pos="3813175" algn="l"/>
              </a:tabLst>
            </a:pPr>
            <a:r>
              <a:rPr sz="3200" spc="-130" dirty="0">
                <a:latin typeface="Arial"/>
                <a:cs typeface="Arial"/>
              </a:rPr>
              <a:t>Kinematic	</a:t>
            </a:r>
            <a:r>
              <a:rPr sz="3200" spc="-125" dirty="0">
                <a:latin typeface="Arial"/>
                <a:cs typeface="Arial"/>
              </a:rPr>
              <a:t>chain,	</a:t>
            </a:r>
            <a:r>
              <a:rPr sz="3200" spc="-140" dirty="0">
                <a:latin typeface="Arial"/>
                <a:cs typeface="Arial"/>
              </a:rPr>
              <a:t>Mechanism,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4826" y="1964563"/>
            <a:ext cx="6367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9580" algn="l"/>
                <a:tab pos="2390140" algn="l"/>
                <a:tab pos="4745355" algn="l"/>
              </a:tabLst>
            </a:pPr>
            <a:r>
              <a:rPr sz="3200" spc="-5" dirty="0">
                <a:latin typeface="Arial"/>
                <a:cs typeface="Arial"/>
              </a:rPr>
              <a:t>Mobility	of	</a:t>
            </a:r>
            <a:r>
              <a:rPr sz="3200" spc="-135" dirty="0">
                <a:latin typeface="Arial"/>
                <a:cs typeface="Arial"/>
              </a:rPr>
              <a:t>Mechanism,	</a:t>
            </a:r>
            <a:r>
              <a:rPr sz="3200" spc="-125" dirty="0">
                <a:latin typeface="Arial"/>
                <a:cs typeface="Arial"/>
              </a:rPr>
              <a:t>Inversion,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040" y="1524965"/>
            <a:ext cx="1927225" cy="13925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0"/>
              </a:spcBef>
            </a:pPr>
            <a:r>
              <a:rPr sz="3200" spc="-65" dirty="0">
                <a:latin typeface="Arial"/>
                <a:cs typeface="Arial"/>
              </a:rPr>
              <a:t>der</a:t>
            </a:r>
            <a:r>
              <a:rPr sz="3200" spc="-45" dirty="0">
                <a:latin typeface="Arial"/>
                <a:cs typeface="Arial"/>
              </a:rPr>
              <a:t>i</a:t>
            </a:r>
            <a:r>
              <a:rPr sz="3200" spc="-200" dirty="0">
                <a:latin typeface="Arial"/>
                <a:cs typeface="Arial"/>
              </a:rPr>
              <a:t>v</a:t>
            </a:r>
            <a:r>
              <a:rPr sz="3200" spc="-270" dirty="0">
                <a:latin typeface="Arial"/>
                <a:cs typeface="Arial"/>
              </a:rPr>
              <a:t>a</a:t>
            </a:r>
            <a:r>
              <a:rPr sz="3200" spc="114" dirty="0">
                <a:latin typeface="Arial"/>
                <a:cs typeface="Arial"/>
              </a:rPr>
              <a:t>t</a:t>
            </a:r>
            <a:r>
              <a:rPr sz="3200" spc="75" dirty="0">
                <a:latin typeface="Arial"/>
                <a:cs typeface="Arial"/>
              </a:rPr>
              <a:t>i</a:t>
            </a:r>
            <a:r>
              <a:rPr sz="3200" spc="-90" dirty="0">
                <a:latin typeface="Arial"/>
                <a:cs typeface="Arial"/>
              </a:rPr>
              <a:t>on),  </a:t>
            </a:r>
            <a:r>
              <a:rPr sz="3200" spc="-100" dirty="0">
                <a:latin typeface="Arial"/>
                <a:cs typeface="Arial"/>
              </a:rPr>
              <a:t>Structure,  </a:t>
            </a:r>
            <a:r>
              <a:rPr sz="3200" spc="-110" dirty="0">
                <a:latin typeface="Arial"/>
                <a:cs typeface="Arial"/>
              </a:rPr>
              <a:t>Machine.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040" y="2939923"/>
            <a:ext cx="8338184" cy="1391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spc="-130" dirty="0">
                <a:latin typeface="Arial"/>
                <a:cs typeface="Arial"/>
              </a:rPr>
              <a:t>Kinematic </a:t>
            </a:r>
            <a:r>
              <a:rPr sz="3200" spc="-235" dirty="0">
                <a:latin typeface="Arial"/>
                <a:cs typeface="Arial"/>
              </a:rPr>
              <a:t>Chains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140" dirty="0">
                <a:latin typeface="Arial"/>
                <a:cs typeface="Arial"/>
              </a:rPr>
              <a:t>Inversions: </a:t>
            </a:r>
            <a:r>
              <a:rPr sz="3200" spc="-150" dirty="0">
                <a:latin typeface="Arial"/>
                <a:cs typeface="Arial"/>
              </a:rPr>
              <a:t>Inversions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spc="-170" dirty="0">
                <a:latin typeface="Arial"/>
                <a:cs typeface="Arial"/>
              </a:rPr>
              <a:t>Four </a:t>
            </a:r>
            <a:r>
              <a:rPr sz="3200" spc="-100" dirty="0">
                <a:latin typeface="Arial"/>
                <a:cs typeface="Arial"/>
              </a:rPr>
              <a:t>bar </a:t>
            </a:r>
            <a:r>
              <a:rPr sz="3200" spc="-114" dirty="0">
                <a:latin typeface="Arial"/>
                <a:cs typeface="Arial"/>
              </a:rPr>
              <a:t>chain; </a:t>
            </a:r>
            <a:r>
              <a:rPr sz="3200" spc="-200" dirty="0">
                <a:latin typeface="Arial"/>
                <a:cs typeface="Arial"/>
              </a:rPr>
              <a:t>Single </a:t>
            </a:r>
            <a:r>
              <a:rPr sz="3200" spc="-95" dirty="0">
                <a:latin typeface="Arial"/>
                <a:cs typeface="Arial"/>
              </a:rPr>
              <a:t>slider </a:t>
            </a:r>
            <a:r>
              <a:rPr sz="3200" spc="-150" dirty="0">
                <a:latin typeface="Arial"/>
                <a:cs typeface="Arial"/>
              </a:rPr>
              <a:t>crank </a:t>
            </a:r>
            <a:r>
              <a:rPr sz="3200" spc="-135" dirty="0">
                <a:latin typeface="Arial"/>
                <a:cs typeface="Arial"/>
              </a:rPr>
              <a:t>chain </a:t>
            </a:r>
            <a:r>
              <a:rPr sz="3200" spc="-145" dirty="0">
                <a:latin typeface="Arial"/>
                <a:cs typeface="Arial"/>
              </a:rPr>
              <a:t>and  </a:t>
            </a:r>
            <a:r>
              <a:rPr sz="3200" spc="-135" dirty="0">
                <a:latin typeface="Arial"/>
                <a:cs typeface="Arial"/>
              </a:rPr>
              <a:t>Double </a:t>
            </a:r>
            <a:r>
              <a:rPr sz="3200" spc="-95" dirty="0">
                <a:latin typeface="Arial"/>
                <a:cs typeface="Arial"/>
              </a:rPr>
              <a:t>slider </a:t>
            </a:r>
            <a:r>
              <a:rPr sz="3200" spc="-150" dirty="0">
                <a:latin typeface="Arial"/>
                <a:cs typeface="Arial"/>
              </a:rPr>
              <a:t>crank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chain.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912"/>
            <a:ext cx="8696700" cy="366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20</a:t>
            </a:fld>
            <a:endParaRPr spc="-6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12" y="304800"/>
            <a:ext cx="8848725" cy="405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21</a:t>
            </a:fld>
            <a:endParaRPr spc="-6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6868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22</a:t>
            </a:fld>
            <a:endParaRPr spc="-6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4" y="76200"/>
            <a:ext cx="8695194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828" y="2743200"/>
            <a:ext cx="8848344" cy="200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23</a:t>
            </a:fld>
            <a:endParaRPr spc="-6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0"/>
            <a:ext cx="760082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24</a:t>
            </a:fld>
            <a:endParaRPr spc="-6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25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1986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0" dirty="0"/>
              <a:t>M</a:t>
            </a:r>
            <a:r>
              <a:rPr sz="3200" spc="70" dirty="0"/>
              <a:t>e</a:t>
            </a:r>
            <a:r>
              <a:rPr sz="3200" spc="-175" dirty="0"/>
              <a:t>chanism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574294"/>
            <a:ext cx="897699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011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When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one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kinematic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chain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fixed,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chain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  </a:t>
            </a:r>
            <a:r>
              <a:rPr sz="2400" spc="-75" dirty="0">
                <a:latin typeface="Arial"/>
                <a:cs typeface="Arial"/>
              </a:rPr>
              <a:t>known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i="1" spc="-114" dirty="0">
                <a:latin typeface="Trebuchet MS"/>
                <a:cs typeface="Trebuchet MS"/>
              </a:rPr>
              <a:t>mechanism.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35" dirty="0">
                <a:latin typeface="Trebuchet MS"/>
                <a:cs typeface="Trebuchet MS"/>
              </a:rPr>
              <a:t>It</a:t>
            </a:r>
            <a:r>
              <a:rPr sz="2400" i="1" spc="-200" dirty="0">
                <a:latin typeface="Trebuchet MS"/>
                <a:cs typeface="Trebuchet MS"/>
              </a:rPr>
              <a:t> </a:t>
            </a:r>
            <a:r>
              <a:rPr sz="2400" i="1" spc="-85" dirty="0">
                <a:latin typeface="Trebuchet MS"/>
                <a:cs typeface="Trebuchet MS"/>
              </a:rPr>
              <a:t>may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used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transmitting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transforming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motion</a:t>
            </a:r>
            <a:endParaRPr sz="2400">
              <a:latin typeface="Arial"/>
              <a:cs typeface="Arial"/>
            </a:endParaRPr>
          </a:p>
          <a:p>
            <a:pPr marL="355600" marR="18542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20" dirty="0">
                <a:latin typeface="Arial"/>
                <a:cs typeface="Arial"/>
              </a:rPr>
              <a:t>mechanism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30" dirty="0">
                <a:latin typeface="Arial"/>
                <a:cs typeface="Arial"/>
              </a:rPr>
              <a:t>four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known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i="1" spc="-135" dirty="0">
                <a:latin typeface="Trebuchet MS"/>
                <a:cs typeface="Trebuchet MS"/>
              </a:rPr>
              <a:t>simple </a:t>
            </a:r>
            <a:r>
              <a:rPr sz="2400" i="1" spc="-120" dirty="0">
                <a:latin typeface="Trebuchet MS"/>
                <a:cs typeface="Trebuchet MS"/>
              </a:rPr>
              <a:t>mechanism, </a:t>
            </a:r>
            <a:r>
              <a:rPr sz="2400" i="1" spc="-75" dirty="0">
                <a:latin typeface="Trebuchet MS"/>
                <a:cs typeface="Trebuchet MS"/>
              </a:rPr>
              <a:t>and</a:t>
            </a:r>
            <a:r>
              <a:rPr sz="2400" i="1" spc="-500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the  </a:t>
            </a:r>
            <a:r>
              <a:rPr sz="2400" i="1" spc="-100" dirty="0">
                <a:latin typeface="Trebuchet MS"/>
                <a:cs typeface="Trebuchet MS"/>
              </a:rPr>
              <a:t>mechanism </a:t>
            </a:r>
            <a:r>
              <a:rPr sz="2400" i="1" spc="-145" dirty="0">
                <a:latin typeface="Trebuchet MS"/>
                <a:cs typeface="Trebuchet MS"/>
              </a:rPr>
              <a:t>with </a:t>
            </a:r>
            <a:r>
              <a:rPr sz="2400" i="1" spc="-120" dirty="0">
                <a:latin typeface="Trebuchet MS"/>
                <a:cs typeface="Trebuchet MS"/>
              </a:rPr>
              <a:t>more </a:t>
            </a:r>
            <a:r>
              <a:rPr sz="2400" spc="-50" dirty="0">
                <a:latin typeface="Arial"/>
                <a:cs typeface="Arial"/>
              </a:rPr>
              <a:t>than </a:t>
            </a:r>
            <a:r>
              <a:rPr sz="2400" spc="-25" dirty="0">
                <a:latin typeface="Arial"/>
                <a:cs typeface="Arial"/>
              </a:rPr>
              <a:t>four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known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i="1" spc="-95" dirty="0">
                <a:latin typeface="Trebuchet MS"/>
                <a:cs typeface="Trebuchet MS"/>
              </a:rPr>
              <a:t>compound  </a:t>
            </a:r>
            <a:r>
              <a:rPr sz="2400" i="1" spc="-114" dirty="0">
                <a:latin typeface="Trebuchet MS"/>
                <a:cs typeface="Trebuchet MS"/>
              </a:rPr>
              <a:t>mechanism.</a:t>
            </a:r>
            <a:endParaRPr sz="2400">
              <a:latin typeface="Trebuchet MS"/>
              <a:cs typeface="Trebuchet MS"/>
            </a:endParaRPr>
          </a:p>
          <a:p>
            <a:pPr marL="355600" marR="7162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65" dirty="0">
                <a:latin typeface="Trebuchet MS"/>
                <a:cs typeface="Trebuchet MS"/>
              </a:rPr>
              <a:t>When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30" dirty="0">
                <a:latin typeface="Trebuchet MS"/>
                <a:cs typeface="Trebuchet MS"/>
              </a:rPr>
              <a:t>a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00" dirty="0">
                <a:latin typeface="Trebuchet MS"/>
                <a:cs typeface="Trebuchet MS"/>
              </a:rPr>
              <a:t>mechanism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114" dirty="0">
                <a:latin typeface="Trebuchet MS"/>
                <a:cs typeface="Trebuchet MS"/>
              </a:rPr>
              <a:t>is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45" dirty="0">
                <a:latin typeface="Trebuchet MS"/>
                <a:cs typeface="Trebuchet MS"/>
              </a:rPr>
              <a:t>required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45" dirty="0">
                <a:latin typeface="Trebuchet MS"/>
                <a:cs typeface="Trebuchet MS"/>
              </a:rPr>
              <a:t>to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transmit</a:t>
            </a:r>
            <a:r>
              <a:rPr sz="2400" i="1" spc="-195" dirty="0">
                <a:latin typeface="Trebuchet MS"/>
                <a:cs typeface="Trebuchet MS"/>
              </a:rPr>
              <a:t> </a:t>
            </a:r>
            <a:r>
              <a:rPr sz="2400" i="1" spc="-114" dirty="0">
                <a:latin typeface="Trebuchet MS"/>
                <a:cs typeface="Trebuchet MS"/>
              </a:rPr>
              <a:t>power</a:t>
            </a:r>
            <a:r>
              <a:rPr sz="2400" i="1" spc="-14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some  </a:t>
            </a:r>
            <a:r>
              <a:rPr sz="2400" spc="-50" dirty="0">
                <a:latin typeface="Arial"/>
                <a:cs typeface="Arial"/>
              </a:rPr>
              <a:t>particular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type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work,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it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becomes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machine.</a:t>
            </a:r>
            <a:endParaRPr sz="2400">
              <a:latin typeface="Trebuchet MS"/>
              <a:cs typeface="Trebuchet MS"/>
            </a:endParaRPr>
          </a:p>
          <a:p>
            <a:pPr marL="355600" marR="45275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75" dirty="0">
                <a:latin typeface="Trebuchet MS"/>
                <a:cs typeface="Trebuchet MS"/>
              </a:rPr>
              <a:t>In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95" dirty="0">
                <a:latin typeface="Trebuchet MS"/>
                <a:cs typeface="Trebuchet MS"/>
              </a:rPr>
              <a:t>such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14" dirty="0">
                <a:latin typeface="Trebuchet MS"/>
                <a:cs typeface="Trebuchet MS"/>
              </a:rPr>
              <a:t>cases,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the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100" dirty="0">
                <a:latin typeface="Trebuchet MS"/>
                <a:cs typeface="Trebuchet MS"/>
              </a:rPr>
              <a:t>various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links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20" dirty="0">
                <a:latin typeface="Trebuchet MS"/>
                <a:cs typeface="Trebuchet MS"/>
              </a:rPr>
              <a:t>or</a:t>
            </a:r>
            <a:r>
              <a:rPr sz="2400" i="1" spc="-15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Arial"/>
                <a:cs typeface="Arial"/>
              </a:rPr>
              <a:t>elements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have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125" dirty="0">
                <a:latin typeface="Arial"/>
                <a:cs typeface="Arial"/>
              </a:rPr>
              <a:t> designed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to  </a:t>
            </a:r>
            <a:r>
              <a:rPr sz="2400" spc="-50" dirty="0">
                <a:latin typeface="Arial"/>
                <a:cs typeface="Arial"/>
              </a:rPr>
              <a:t>withstand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forces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(both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static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kinetic)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safely.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5059045" algn="l"/>
              </a:tabLst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25" dirty="0">
                <a:latin typeface="Arial"/>
                <a:cs typeface="Arial"/>
              </a:rPr>
              <a:t>little </a:t>
            </a:r>
            <a:r>
              <a:rPr sz="2400" spc="-80" dirty="0">
                <a:latin typeface="Arial"/>
                <a:cs typeface="Arial"/>
              </a:rPr>
              <a:t>consideration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114" dirty="0">
                <a:latin typeface="Arial"/>
                <a:cs typeface="Arial"/>
              </a:rPr>
              <a:t>show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	</a:t>
            </a:r>
            <a:r>
              <a:rPr sz="2400" spc="-125" dirty="0">
                <a:latin typeface="Arial"/>
                <a:cs typeface="Arial"/>
              </a:rPr>
              <a:t>mechanism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 regarded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machine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70" dirty="0">
                <a:latin typeface="Arial"/>
                <a:cs typeface="Arial"/>
              </a:rPr>
              <a:t>which </a:t>
            </a:r>
            <a:r>
              <a:rPr sz="2400" spc="-145" dirty="0">
                <a:latin typeface="Arial"/>
                <a:cs typeface="Arial"/>
              </a:rPr>
              <a:t>each </a:t>
            </a:r>
            <a:r>
              <a:rPr sz="2400" spc="-25" dirty="0">
                <a:latin typeface="Arial"/>
                <a:cs typeface="Arial"/>
              </a:rPr>
              <a:t>part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0" dirty="0">
                <a:latin typeface="Arial"/>
                <a:cs typeface="Arial"/>
              </a:rPr>
              <a:t>reduced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simplest </a:t>
            </a:r>
            <a:r>
              <a:rPr sz="2400" spc="-30" dirty="0">
                <a:latin typeface="Arial"/>
                <a:cs typeface="Arial"/>
              </a:rPr>
              <a:t>form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45" dirty="0">
                <a:latin typeface="Arial"/>
                <a:cs typeface="Arial"/>
              </a:rPr>
              <a:t>transmit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required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26</a:t>
            </a:fld>
            <a:endParaRPr spc="-60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0"/>
            <a:ext cx="8987790" cy="63969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85" dirty="0">
                <a:latin typeface="Trebuchet MS"/>
                <a:cs typeface="Trebuchet MS"/>
              </a:rPr>
              <a:t>Mechanisms </a:t>
            </a:r>
            <a:r>
              <a:rPr sz="2200" b="1" spc="-110" dirty="0">
                <a:latin typeface="Trebuchet MS"/>
                <a:cs typeface="Trebuchet MS"/>
              </a:rPr>
              <a:t>and </a:t>
            </a:r>
            <a:r>
              <a:rPr sz="2200" b="1" spc="-114" dirty="0">
                <a:latin typeface="Trebuchet MS"/>
                <a:cs typeface="Trebuchet MS"/>
              </a:rPr>
              <a:t>Simple</a:t>
            </a:r>
            <a:r>
              <a:rPr sz="2200" b="1" spc="-295" dirty="0">
                <a:latin typeface="Trebuchet MS"/>
                <a:cs typeface="Trebuchet MS"/>
              </a:rPr>
              <a:t> </a:t>
            </a:r>
            <a:r>
              <a:rPr sz="2200" b="1" spc="-85" dirty="0">
                <a:latin typeface="Trebuchet MS"/>
                <a:cs typeface="Trebuchet MS"/>
              </a:rPr>
              <a:t>Machines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i="1" spc="-170" dirty="0">
                <a:latin typeface="Arial"/>
                <a:cs typeface="Arial"/>
              </a:rPr>
              <a:t>Mechanism</a:t>
            </a:r>
            <a:r>
              <a:rPr sz="2200" i="1" spc="-170" dirty="0">
                <a:latin typeface="Trebuchet MS"/>
                <a:cs typeface="Trebuchet MS"/>
              </a:rPr>
              <a:t>: </a:t>
            </a:r>
            <a:r>
              <a:rPr sz="2200" i="1" spc="-140" dirty="0">
                <a:latin typeface="Trebuchet MS"/>
                <a:cs typeface="Trebuchet MS"/>
              </a:rPr>
              <a:t>the </a:t>
            </a:r>
            <a:r>
              <a:rPr sz="2200" i="1" spc="-120" dirty="0">
                <a:latin typeface="Trebuchet MS"/>
                <a:cs typeface="Trebuchet MS"/>
              </a:rPr>
              <a:t>fundamental </a:t>
            </a:r>
            <a:r>
              <a:rPr sz="2200" i="1" spc="-114" dirty="0">
                <a:latin typeface="Trebuchet MS"/>
                <a:cs typeface="Trebuchet MS"/>
              </a:rPr>
              <a:t>physical or </a:t>
            </a:r>
            <a:r>
              <a:rPr sz="2200" i="1" spc="-120" dirty="0">
                <a:latin typeface="Trebuchet MS"/>
                <a:cs typeface="Trebuchet MS"/>
              </a:rPr>
              <a:t>chemical </a:t>
            </a:r>
            <a:r>
              <a:rPr sz="2200" i="1" spc="-95" dirty="0">
                <a:latin typeface="Trebuchet MS"/>
                <a:cs typeface="Trebuchet MS"/>
              </a:rPr>
              <a:t>processes </a:t>
            </a:r>
            <a:r>
              <a:rPr sz="2200" i="1" spc="-125" dirty="0">
                <a:latin typeface="Trebuchet MS"/>
                <a:cs typeface="Trebuchet MS"/>
              </a:rPr>
              <a:t>involved in</a:t>
            </a:r>
            <a:r>
              <a:rPr sz="2200" i="1" spc="165" dirty="0">
                <a:latin typeface="Trebuchet MS"/>
                <a:cs typeface="Trebuchet MS"/>
              </a:rPr>
              <a:t> </a:t>
            </a:r>
            <a:r>
              <a:rPr sz="2200" i="1" spc="-114" dirty="0">
                <a:latin typeface="Trebuchet MS"/>
                <a:cs typeface="Trebuchet MS"/>
              </a:rPr>
              <a:t>or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i="1" spc="-110" dirty="0">
                <a:latin typeface="Trebuchet MS"/>
                <a:cs typeface="Trebuchet MS"/>
              </a:rPr>
              <a:t>responsible </a:t>
            </a:r>
            <a:r>
              <a:rPr sz="2200" i="1" spc="-155" dirty="0">
                <a:latin typeface="Trebuchet MS"/>
                <a:cs typeface="Trebuchet MS"/>
              </a:rPr>
              <a:t>for </a:t>
            </a:r>
            <a:r>
              <a:rPr sz="2200" i="1" spc="-55" dirty="0">
                <a:latin typeface="Trebuchet MS"/>
                <a:cs typeface="Trebuchet MS"/>
              </a:rPr>
              <a:t>an </a:t>
            </a:r>
            <a:r>
              <a:rPr sz="2200" i="1" spc="-130" dirty="0">
                <a:latin typeface="Trebuchet MS"/>
                <a:cs typeface="Trebuchet MS"/>
              </a:rPr>
              <a:t>action, </a:t>
            </a:r>
            <a:r>
              <a:rPr sz="2200" i="1" spc="-114" dirty="0">
                <a:latin typeface="Trebuchet MS"/>
                <a:cs typeface="Trebuchet MS"/>
              </a:rPr>
              <a:t>reaction </a:t>
            </a:r>
            <a:r>
              <a:rPr sz="2200" i="1" spc="-110" dirty="0">
                <a:latin typeface="Trebuchet MS"/>
                <a:cs typeface="Trebuchet MS"/>
              </a:rPr>
              <a:t>or </a:t>
            </a:r>
            <a:r>
              <a:rPr sz="2200" i="1" spc="-135" dirty="0">
                <a:latin typeface="Trebuchet MS"/>
                <a:cs typeface="Trebuchet MS"/>
              </a:rPr>
              <a:t>other </a:t>
            </a:r>
            <a:r>
              <a:rPr sz="2200" i="1" spc="-114" dirty="0">
                <a:latin typeface="Trebuchet MS"/>
                <a:cs typeface="Trebuchet MS"/>
              </a:rPr>
              <a:t>natural</a:t>
            </a:r>
            <a:r>
              <a:rPr sz="2200" i="1" spc="-90" dirty="0">
                <a:latin typeface="Trebuchet MS"/>
                <a:cs typeface="Trebuchet MS"/>
              </a:rPr>
              <a:t> </a:t>
            </a:r>
            <a:r>
              <a:rPr sz="2200" i="1" spc="-110" dirty="0">
                <a:latin typeface="Trebuchet MS"/>
                <a:cs typeface="Trebuchet MS"/>
              </a:rPr>
              <a:t>phenomenon.</a:t>
            </a:r>
            <a:endParaRPr sz="2200">
              <a:latin typeface="Trebuchet MS"/>
              <a:cs typeface="Trebuchet MS"/>
            </a:endParaRPr>
          </a:p>
          <a:p>
            <a:pPr marL="355600" marR="1651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i="1" spc="-140" dirty="0">
                <a:latin typeface="Arial"/>
                <a:cs typeface="Arial"/>
              </a:rPr>
              <a:t>Machine</a:t>
            </a:r>
            <a:r>
              <a:rPr sz="2200" i="1" spc="-140" dirty="0">
                <a:latin typeface="Trebuchet MS"/>
                <a:cs typeface="Trebuchet MS"/>
              </a:rPr>
              <a:t>: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55" dirty="0">
                <a:latin typeface="Trebuchet MS"/>
                <a:cs typeface="Trebuchet MS"/>
              </a:rPr>
              <a:t>an</a:t>
            </a:r>
            <a:r>
              <a:rPr sz="2200" i="1" spc="-175" dirty="0">
                <a:latin typeface="Trebuchet MS"/>
                <a:cs typeface="Trebuchet MS"/>
              </a:rPr>
              <a:t> </a:t>
            </a:r>
            <a:r>
              <a:rPr sz="2200" i="1" spc="-85" dirty="0">
                <a:latin typeface="Trebuchet MS"/>
                <a:cs typeface="Trebuchet MS"/>
              </a:rPr>
              <a:t>assemblage</a:t>
            </a:r>
            <a:r>
              <a:rPr sz="2200" i="1" spc="-175" dirty="0">
                <a:latin typeface="Trebuchet MS"/>
                <a:cs typeface="Trebuchet MS"/>
              </a:rPr>
              <a:t> </a:t>
            </a:r>
            <a:r>
              <a:rPr sz="2200" i="1" spc="-140" dirty="0">
                <a:latin typeface="Trebuchet MS"/>
                <a:cs typeface="Trebuchet MS"/>
              </a:rPr>
              <a:t>of</a:t>
            </a:r>
            <a:r>
              <a:rPr sz="2200" i="1" spc="-155" dirty="0">
                <a:latin typeface="Trebuchet MS"/>
                <a:cs typeface="Trebuchet MS"/>
              </a:rPr>
              <a:t> </a:t>
            </a:r>
            <a:r>
              <a:rPr sz="2200" i="1" spc="-110" dirty="0">
                <a:latin typeface="Trebuchet MS"/>
                <a:cs typeface="Trebuchet MS"/>
              </a:rPr>
              <a:t>parts</a:t>
            </a:r>
            <a:r>
              <a:rPr sz="2200" i="1" spc="-180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that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20" dirty="0">
                <a:latin typeface="Trebuchet MS"/>
                <a:cs typeface="Trebuchet MS"/>
              </a:rPr>
              <a:t>transmit</a:t>
            </a:r>
            <a:r>
              <a:rPr sz="2200" i="1" spc="-175" dirty="0">
                <a:latin typeface="Trebuchet MS"/>
                <a:cs typeface="Trebuchet MS"/>
              </a:rPr>
              <a:t> </a:t>
            </a:r>
            <a:r>
              <a:rPr sz="2200" i="1" spc="-145" dirty="0">
                <a:latin typeface="Trebuchet MS"/>
                <a:cs typeface="Trebuchet MS"/>
              </a:rPr>
              <a:t>forces,</a:t>
            </a:r>
            <a:r>
              <a:rPr sz="2200" i="1" spc="-160" dirty="0">
                <a:latin typeface="Trebuchet MS"/>
                <a:cs typeface="Trebuchet MS"/>
              </a:rPr>
              <a:t> </a:t>
            </a:r>
            <a:r>
              <a:rPr sz="2200" i="1" spc="-110" dirty="0">
                <a:latin typeface="Trebuchet MS"/>
                <a:cs typeface="Trebuchet MS"/>
              </a:rPr>
              <a:t>motion</a:t>
            </a:r>
            <a:r>
              <a:rPr sz="2200" i="1" spc="-185" dirty="0">
                <a:latin typeface="Trebuchet MS"/>
                <a:cs typeface="Trebuchet MS"/>
              </a:rPr>
              <a:t> </a:t>
            </a:r>
            <a:r>
              <a:rPr sz="2200" i="1" spc="-70" dirty="0">
                <a:latin typeface="Trebuchet MS"/>
                <a:cs typeface="Trebuchet MS"/>
              </a:rPr>
              <a:t>and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05" dirty="0">
                <a:latin typeface="Trebuchet MS"/>
                <a:cs typeface="Trebuchet MS"/>
              </a:rPr>
              <a:t>energy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in  </a:t>
            </a:r>
            <a:r>
              <a:rPr sz="2200" i="1" spc="-30" dirty="0">
                <a:latin typeface="Trebuchet MS"/>
                <a:cs typeface="Trebuchet MS"/>
              </a:rPr>
              <a:t>a </a:t>
            </a:r>
            <a:r>
              <a:rPr sz="2200" i="1" spc="-135" dirty="0">
                <a:latin typeface="Trebuchet MS"/>
                <a:cs typeface="Trebuchet MS"/>
              </a:rPr>
              <a:t>predetermined</a:t>
            </a:r>
            <a:r>
              <a:rPr sz="2200" i="1" spc="-310" dirty="0">
                <a:latin typeface="Trebuchet MS"/>
                <a:cs typeface="Trebuchet MS"/>
              </a:rPr>
              <a:t> </a:t>
            </a:r>
            <a:r>
              <a:rPr sz="2200" i="1" spc="-145" dirty="0">
                <a:latin typeface="Trebuchet MS"/>
                <a:cs typeface="Trebuchet MS"/>
              </a:rPr>
              <a:t>manner.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20" dirty="0">
                <a:latin typeface="Arial"/>
                <a:cs typeface="Arial"/>
              </a:rPr>
              <a:t>term </a:t>
            </a:r>
            <a:r>
              <a:rPr sz="2200" b="1" i="1" spc="-195" dirty="0">
                <a:latin typeface="Arial"/>
                <a:cs typeface="Arial"/>
              </a:rPr>
              <a:t>mechanism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70" dirty="0">
                <a:latin typeface="Arial"/>
                <a:cs typeface="Arial"/>
              </a:rPr>
              <a:t>applied </a:t>
            </a:r>
            <a:r>
              <a:rPr sz="2200" spc="15" dirty="0">
                <a:latin typeface="Arial"/>
                <a:cs typeface="Arial"/>
              </a:rPr>
              <a:t>to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combination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75" dirty="0">
                <a:latin typeface="Arial"/>
                <a:cs typeface="Arial"/>
              </a:rPr>
              <a:t>geometrical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bodies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65" dirty="0">
                <a:latin typeface="Arial"/>
                <a:cs typeface="Arial"/>
              </a:rPr>
              <a:t>which </a:t>
            </a:r>
            <a:r>
              <a:rPr sz="2200" spc="-50" dirty="0">
                <a:latin typeface="Arial"/>
                <a:cs typeface="Arial"/>
              </a:rPr>
              <a:t>constitute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100" dirty="0">
                <a:latin typeface="Arial"/>
                <a:cs typeface="Arial"/>
              </a:rPr>
              <a:t>machine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25" dirty="0">
                <a:latin typeface="Arial"/>
                <a:cs typeface="Arial"/>
              </a:rPr>
              <a:t>part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95" dirty="0">
                <a:latin typeface="Arial"/>
                <a:cs typeface="Arial"/>
              </a:rPr>
              <a:t>machine.</a:t>
            </a:r>
            <a:endParaRPr sz="2200">
              <a:latin typeface="Arial"/>
              <a:cs typeface="Arial"/>
            </a:endParaRPr>
          </a:p>
          <a:p>
            <a:pPr marL="355600" marR="51435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00" dirty="0">
                <a:latin typeface="Arial"/>
                <a:cs typeface="Arial"/>
              </a:rPr>
              <a:t>A </a:t>
            </a:r>
            <a:r>
              <a:rPr sz="2200" b="1" i="1" spc="-190" dirty="0">
                <a:latin typeface="Arial"/>
                <a:cs typeface="Arial"/>
              </a:rPr>
              <a:t>mechanism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50" dirty="0">
                <a:latin typeface="Arial"/>
                <a:cs typeface="Arial"/>
              </a:rPr>
              <a:t>therefore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65" dirty="0">
                <a:latin typeface="Arial"/>
                <a:cs typeface="Arial"/>
              </a:rPr>
              <a:t>defined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65" dirty="0">
                <a:latin typeface="Arial"/>
                <a:cs typeface="Arial"/>
              </a:rPr>
              <a:t>combination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40" dirty="0">
                <a:latin typeface="Arial"/>
                <a:cs typeface="Arial"/>
              </a:rPr>
              <a:t>rigid </a:t>
            </a:r>
            <a:r>
              <a:rPr sz="2200" spc="-20" dirty="0">
                <a:latin typeface="Arial"/>
                <a:cs typeface="Arial"/>
              </a:rPr>
              <a:t>or  </a:t>
            </a:r>
            <a:r>
              <a:rPr sz="2200" spc="-75" dirty="0">
                <a:latin typeface="Arial"/>
                <a:cs typeface="Arial"/>
              </a:rPr>
              <a:t>resistant </a:t>
            </a:r>
            <a:r>
              <a:rPr sz="2200" spc="-95" dirty="0">
                <a:latin typeface="Arial"/>
                <a:cs typeface="Arial"/>
              </a:rPr>
              <a:t>bodies, </a:t>
            </a:r>
            <a:r>
              <a:rPr sz="2200" spc="-55" dirty="0">
                <a:latin typeface="Arial"/>
                <a:cs typeface="Arial"/>
              </a:rPr>
              <a:t>formed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95" dirty="0">
                <a:latin typeface="Arial"/>
                <a:cs typeface="Arial"/>
              </a:rPr>
              <a:t>connected </a:t>
            </a:r>
            <a:r>
              <a:rPr sz="2200" spc="-160" dirty="0">
                <a:latin typeface="Arial"/>
                <a:cs typeface="Arial"/>
              </a:rPr>
              <a:t>so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50" dirty="0">
                <a:latin typeface="Arial"/>
                <a:cs typeface="Arial"/>
              </a:rPr>
              <a:t>they </a:t>
            </a:r>
            <a:r>
              <a:rPr sz="2200" spc="-105" dirty="0">
                <a:latin typeface="Arial"/>
                <a:cs typeface="Arial"/>
              </a:rPr>
              <a:t>move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30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definite  </a:t>
            </a:r>
            <a:r>
              <a:rPr sz="2200" spc="-55" dirty="0">
                <a:latin typeface="Arial"/>
                <a:cs typeface="Arial"/>
              </a:rPr>
              <a:t>relative </a:t>
            </a:r>
            <a:r>
              <a:rPr sz="2200" spc="-60" dirty="0">
                <a:latin typeface="Arial"/>
                <a:cs typeface="Arial"/>
              </a:rPr>
              <a:t>motions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90" dirty="0">
                <a:latin typeface="Arial"/>
                <a:cs typeface="Arial"/>
              </a:rPr>
              <a:t>respect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44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one </a:t>
            </a:r>
            <a:r>
              <a:rPr sz="2200" spc="-55" dirty="0">
                <a:latin typeface="Arial"/>
                <a:cs typeface="Arial"/>
              </a:rPr>
              <a:t>another </a:t>
            </a:r>
            <a:r>
              <a:rPr sz="2200" spc="-6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i="1" spc="-140" dirty="0">
                <a:latin typeface="Trebuchet MS"/>
                <a:cs typeface="Trebuchet MS"/>
              </a:rPr>
              <a:t>similarity </a:t>
            </a:r>
            <a:r>
              <a:rPr sz="2200" spc="-70" dirty="0">
                <a:latin typeface="Arial"/>
                <a:cs typeface="Arial"/>
              </a:rPr>
              <a:t>between </a:t>
            </a:r>
            <a:r>
              <a:rPr sz="2200" i="1" spc="-95" dirty="0">
                <a:latin typeface="Trebuchet MS"/>
                <a:cs typeface="Trebuchet MS"/>
              </a:rPr>
              <a:t>machines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i="1" spc="-90" dirty="0">
                <a:latin typeface="Trebuchet MS"/>
                <a:cs typeface="Trebuchet MS"/>
              </a:rPr>
              <a:t>mechanisms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2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that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5" dirty="0">
                <a:latin typeface="Arial"/>
                <a:cs typeface="Arial"/>
              </a:rPr>
              <a:t>they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spc="-25" dirty="0">
                <a:latin typeface="Arial"/>
                <a:cs typeface="Arial"/>
              </a:rPr>
              <a:t>both </a:t>
            </a:r>
            <a:r>
              <a:rPr sz="2200" spc="-80" dirty="0">
                <a:latin typeface="Arial"/>
                <a:cs typeface="Arial"/>
              </a:rPr>
              <a:t>combinations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40" dirty="0">
                <a:latin typeface="Arial"/>
                <a:cs typeface="Arial"/>
              </a:rPr>
              <a:t>rigid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bodies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relative </a:t>
            </a:r>
            <a:r>
              <a:rPr sz="2200" spc="-25" dirty="0">
                <a:latin typeface="Arial"/>
                <a:cs typeface="Arial"/>
              </a:rPr>
              <a:t>motion </a:t>
            </a:r>
            <a:r>
              <a:rPr sz="2200" spc="-114" dirty="0">
                <a:latin typeface="Arial"/>
                <a:cs typeface="Arial"/>
              </a:rPr>
              <a:t>among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0" dirty="0">
                <a:latin typeface="Arial"/>
                <a:cs typeface="Arial"/>
              </a:rPr>
              <a:t>rigid</a:t>
            </a:r>
            <a:r>
              <a:rPr sz="2200" spc="-45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bodies are </a:t>
            </a:r>
            <a:r>
              <a:rPr sz="2200" spc="-40" dirty="0">
                <a:latin typeface="Arial"/>
                <a:cs typeface="Arial"/>
              </a:rPr>
              <a:t>definite.</a:t>
            </a:r>
            <a:endParaRPr sz="2200">
              <a:latin typeface="Arial"/>
              <a:cs typeface="Arial"/>
            </a:endParaRPr>
          </a:p>
          <a:p>
            <a:pPr marL="355600" marR="4191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i="1" spc="-155" dirty="0">
                <a:solidFill>
                  <a:srgbClr val="FF0000"/>
                </a:solidFill>
                <a:latin typeface="Trebuchet MS"/>
                <a:cs typeface="Trebuchet MS"/>
              </a:rPr>
              <a:t>difference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2200" i="1" spc="-100" dirty="0">
                <a:solidFill>
                  <a:srgbClr val="FF0000"/>
                </a:solidFill>
                <a:latin typeface="Trebuchet MS"/>
                <a:cs typeface="Trebuchet MS"/>
              </a:rPr>
              <a:t>machine </a:t>
            </a:r>
            <a:r>
              <a:rPr sz="2200" spc="-10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200" i="1" spc="-95" dirty="0">
                <a:solidFill>
                  <a:srgbClr val="FF0000"/>
                </a:solidFill>
                <a:latin typeface="Trebuchet MS"/>
                <a:cs typeface="Trebuchet MS"/>
              </a:rPr>
              <a:t>mechanism </a:t>
            </a:r>
            <a:r>
              <a:rPr sz="2200" spc="-114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that </a:t>
            </a:r>
            <a:r>
              <a:rPr sz="2200" spc="-120" dirty="0">
                <a:solidFill>
                  <a:srgbClr val="FF0000"/>
                </a:solidFill>
                <a:latin typeface="Arial"/>
                <a:cs typeface="Arial"/>
              </a:rPr>
              <a:t>machines  </a:t>
            </a:r>
            <a:r>
              <a:rPr sz="2200" spc="-60" dirty="0">
                <a:solidFill>
                  <a:srgbClr val="FF0000"/>
                </a:solidFill>
                <a:latin typeface="Arial"/>
                <a:cs typeface="Arial"/>
              </a:rPr>
              <a:t>transform </a:t>
            </a:r>
            <a:r>
              <a:rPr sz="2200" spc="-105" dirty="0">
                <a:solidFill>
                  <a:srgbClr val="FF0000"/>
                </a:solidFill>
                <a:latin typeface="Arial"/>
                <a:cs typeface="Arial"/>
              </a:rPr>
              <a:t>energy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spc="-75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200" spc="-50" dirty="0">
                <a:solidFill>
                  <a:srgbClr val="FF0000"/>
                </a:solidFill>
                <a:latin typeface="Arial"/>
                <a:cs typeface="Arial"/>
              </a:rPr>
              <a:t>work, </a:t>
            </a:r>
            <a:r>
              <a:rPr sz="2200" spc="-40" dirty="0">
                <a:solidFill>
                  <a:srgbClr val="FF0000"/>
                </a:solidFill>
                <a:latin typeface="Arial"/>
                <a:cs typeface="Arial"/>
              </a:rPr>
              <a:t>while </a:t>
            </a:r>
            <a:r>
              <a:rPr sz="2200" spc="-125" dirty="0">
                <a:solidFill>
                  <a:srgbClr val="FF0000"/>
                </a:solidFill>
                <a:latin typeface="Arial"/>
                <a:cs typeface="Arial"/>
              </a:rPr>
              <a:t>mechanisms </a:t>
            </a:r>
            <a:r>
              <a:rPr sz="2200" spc="-75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200" spc="-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0000"/>
                </a:solidFill>
                <a:latin typeface="Arial"/>
                <a:cs typeface="Arial"/>
              </a:rPr>
              <a:t>necessarily </a:t>
            </a:r>
            <a:r>
              <a:rPr sz="2200" spc="-45" dirty="0">
                <a:solidFill>
                  <a:srgbClr val="FF0000"/>
                </a:solidFill>
                <a:latin typeface="Arial"/>
                <a:cs typeface="Arial"/>
              </a:rPr>
              <a:t>perform  this</a:t>
            </a:r>
            <a:r>
              <a:rPr sz="22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Arial"/>
                <a:cs typeface="Arial"/>
              </a:rPr>
              <a:t>function.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60" dirty="0">
                <a:solidFill>
                  <a:srgbClr val="FF0000"/>
                </a:solidFill>
                <a:latin typeface="Arial"/>
                <a:cs typeface="Arial"/>
              </a:rPr>
              <a:t>All </a:t>
            </a:r>
            <a:r>
              <a:rPr sz="2200" spc="-120" dirty="0">
                <a:solidFill>
                  <a:srgbClr val="FF0000"/>
                </a:solidFill>
                <a:latin typeface="Arial"/>
                <a:cs typeface="Arial"/>
              </a:rPr>
              <a:t>machines </a:t>
            </a:r>
            <a:r>
              <a:rPr sz="2200" spc="-100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2200" spc="-120" dirty="0">
                <a:solidFill>
                  <a:srgbClr val="FF0000"/>
                </a:solidFill>
                <a:latin typeface="Arial"/>
                <a:cs typeface="Arial"/>
              </a:rPr>
              <a:t>mechanisms. </a:t>
            </a:r>
            <a:r>
              <a:rPr sz="2200" spc="-75" dirty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sz="2200" spc="-50" dirty="0">
                <a:solidFill>
                  <a:srgbClr val="FF0000"/>
                </a:solidFill>
                <a:latin typeface="Arial"/>
                <a:cs typeface="Arial"/>
              </a:rPr>
              <a:t>all </a:t>
            </a:r>
            <a:r>
              <a:rPr sz="2200" spc="-130" dirty="0">
                <a:solidFill>
                  <a:srgbClr val="FF0000"/>
                </a:solidFill>
                <a:latin typeface="Arial"/>
                <a:cs typeface="Arial"/>
              </a:rPr>
              <a:t>mechanisms </a:t>
            </a:r>
            <a:r>
              <a:rPr sz="2200" spc="-100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200" spc="-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0000"/>
                </a:solidFill>
                <a:latin typeface="Arial"/>
                <a:cs typeface="Arial"/>
              </a:rPr>
              <a:t>machines.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207"/>
            <a:ext cx="893127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63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30" dirty="0">
                <a:latin typeface="Trebuchet MS"/>
                <a:cs typeface="Trebuchet MS"/>
              </a:rPr>
              <a:t>Planar </a:t>
            </a:r>
            <a:r>
              <a:rPr sz="2400" b="1" spc="-120" dirty="0">
                <a:latin typeface="Trebuchet MS"/>
                <a:cs typeface="Trebuchet MS"/>
              </a:rPr>
              <a:t>mechanisms</a:t>
            </a:r>
            <a:r>
              <a:rPr sz="2400" spc="-120" dirty="0">
                <a:latin typeface="Arial"/>
                <a:cs typeface="Arial"/>
              </a:rPr>
              <a:t>: </a:t>
            </a:r>
            <a:r>
              <a:rPr sz="2400" spc="-105" dirty="0">
                <a:latin typeface="Arial"/>
                <a:cs typeface="Arial"/>
              </a:rPr>
              <a:t>When </a:t>
            </a:r>
            <a:r>
              <a:rPr sz="2400" spc="-50" dirty="0">
                <a:latin typeface="Arial"/>
                <a:cs typeface="Arial"/>
              </a:rPr>
              <a:t>all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25" dirty="0">
                <a:latin typeface="Arial"/>
                <a:cs typeface="Arial"/>
              </a:rPr>
              <a:t>mechanism </a:t>
            </a:r>
            <a:r>
              <a:rPr sz="2400" spc="-150" dirty="0">
                <a:latin typeface="Arial"/>
                <a:cs typeface="Arial"/>
              </a:rPr>
              <a:t>have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plane  </a:t>
            </a:r>
            <a:r>
              <a:rPr sz="2400" spc="-35" dirty="0">
                <a:latin typeface="Arial"/>
                <a:cs typeface="Arial"/>
              </a:rPr>
              <a:t>motion, </a:t>
            </a:r>
            <a:r>
              <a:rPr sz="2400" spc="75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called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planar </a:t>
            </a:r>
            <a:r>
              <a:rPr sz="2400" spc="-114" dirty="0">
                <a:latin typeface="Arial"/>
                <a:cs typeface="Arial"/>
              </a:rPr>
              <a:t>mechanism. </a:t>
            </a:r>
            <a:r>
              <a:rPr sz="2400" spc="-60" dirty="0">
                <a:latin typeface="Arial"/>
                <a:cs typeface="Arial"/>
              </a:rPr>
              <a:t>All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planar  </a:t>
            </a:r>
            <a:r>
              <a:rPr sz="2400" spc="-125" dirty="0">
                <a:latin typeface="Arial"/>
                <a:cs typeface="Arial"/>
              </a:rPr>
              <a:t>mechanism </a:t>
            </a:r>
            <a:r>
              <a:rPr sz="2400" spc="-114" dirty="0">
                <a:latin typeface="Arial"/>
                <a:cs typeface="Arial"/>
              </a:rPr>
              <a:t>move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25" dirty="0">
                <a:latin typeface="Arial"/>
                <a:cs typeface="Arial"/>
              </a:rPr>
              <a:t>planes </a:t>
            </a:r>
            <a:r>
              <a:rPr sz="2400" spc="-70" dirty="0">
                <a:latin typeface="Arial"/>
                <a:cs typeface="Arial"/>
              </a:rPr>
              <a:t>parallel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reference </a:t>
            </a:r>
            <a:r>
              <a:rPr sz="2400" spc="-90" dirty="0">
                <a:latin typeface="Arial"/>
                <a:cs typeface="Arial"/>
              </a:rPr>
              <a:t>plane.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Degrees </a:t>
            </a:r>
            <a:r>
              <a:rPr sz="2400" b="1" spc="-100" dirty="0">
                <a:latin typeface="Trebuchet MS"/>
                <a:cs typeface="Trebuchet MS"/>
              </a:rPr>
              <a:t>of </a:t>
            </a:r>
            <a:r>
              <a:rPr sz="2400" b="1" spc="-114" dirty="0">
                <a:latin typeface="Trebuchet MS"/>
                <a:cs typeface="Trebuchet MS"/>
              </a:rPr>
              <a:t>freedom/mobility </a:t>
            </a:r>
            <a:r>
              <a:rPr sz="2400" b="1" spc="-100" dirty="0">
                <a:latin typeface="Trebuchet MS"/>
                <a:cs typeface="Trebuchet MS"/>
              </a:rPr>
              <a:t>of </a:t>
            </a:r>
            <a:r>
              <a:rPr sz="2400" b="1" spc="-95" dirty="0">
                <a:latin typeface="Trebuchet MS"/>
                <a:cs typeface="Trebuchet MS"/>
              </a:rPr>
              <a:t>a </a:t>
            </a:r>
            <a:r>
              <a:rPr sz="2400" b="1" spc="-145" dirty="0">
                <a:latin typeface="Trebuchet MS"/>
                <a:cs typeface="Trebuchet MS"/>
              </a:rPr>
              <a:t>mechanism: </a:t>
            </a:r>
            <a:r>
              <a:rPr sz="2400" spc="35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number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55" dirty="0">
                <a:latin typeface="Arial"/>
                <a:cs typeface="Arial"/>
              </a:rPr>
              <a:t>inputs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(number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independent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coordinates)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describe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65" dirty="0">
                <a:latin typeface="Arial"/>
                <a:cs typeface="Arial"/>
              </a:rPr>
              <a:t>configuration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55" dirty="0">
                <a:latin typeface="Arial"/>
                <a:cs typeface="Arial"/>
              </a:rPr>
              <a:t>position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all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114" dirty="0">
                <a:latin typeface="Arial"/>
                <a:cs typeface="Arial"/>
              </a:rPr>
              <a:t>mechanism, </a:t>
            </a:r>
            <a:r>
              <a:rPr sz="2400" spc="15" dirty="0">
                <a:latin typeface="Arial"/>
                <a:cs typeface="Arial"/>
              </a:rPr>
              <a:t>with  </a:t>
            </a:r>
            <a:r>
              <a:rPr sz="2400" spc="-95" dirty="0">
                <a:latin typeface="Arial"/>
                <a:cs typeface="Arial"/>
              </a:rPr>
              <a:t>respect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fixed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link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any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given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instant.</a:t>
            </a:r>
            <a:endParaRPr sz="2400">
              <a:latin typeface="Arial"/>
              <a:cs typeface="Arial"/>
            </a:endParaRPr>
          </a:p>
          <a:p>
            <a:pPr marL="355600" marR="16827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5" dirty="0">
                <a:latin typeface="Trebuchet MS"/>
                <a:cs typeface="Trebuchet MS"/>
              </a:rPr>
              <a:t>Grubler’s </a:t>
            </a:r>
            <a:r>
              <a:rPr sz="2400" b="1" spc="-140" dirty="0">
                <a:latin typeface="Trebuchet MS"/>
                <a:cs typeface="Trebuchet MS"/>
              </a:rPr>
              <a:t>equation: </a:t>
            </a:r>
            <a:r>
              <a:rPr sz="2400" spc="-90" dirty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40" dirty="0">
                <a:latin typeface="Arial"/>
                <a:cs typeface="Arial"/>
              </a:rPr>
              <a:t>degrees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freedom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20" dirty="0">
                <a:latin typeface="Arial"/>
                <a:cs typeface="Arial"/>
              </a:rPr>
              <a:t>mechanism 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14" dirty="0">
                <a:latin typeface="Arial"/>
                <a:cs typeface="Arial"/>
              </a:rPr>
              <a:t>given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3352800"/>
            <a:ext cx="4322063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27</a:t>
            </a:fld>
            <a:endParaRPr spc="-6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99164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28</a:t>
            </a:fld>
            <a:endParaRPr spc="-6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62" y="102644"/>
            <a:ext cx="7228789" cy="2297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365246"/>
            <a:ext cx="7696200" cy="441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29</a:t>
            </a:fld>
            <a:endParaRPr spc="-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4428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90" dirty="0"/>
              <a:t>Kinematic </a:t>
            </a:r>
            <a:r>
              <a:rPr sz="3200" spc="-245" dirty="0"/>
              <a:t>Link </a:t>
            </a:r>
            <a:r>
              <a:rPr sz="3200" spc="-160" dirty="0"/>
              <a:t>or</a:t>
            </a:r>
            <a:r>
              <a:rPr sz="3200" spc="-375" dirty="0"/>
              <a:t> </a:t>
            </a:r>
            <a:r>
              <a:rPr sz="3200" spc="-200" dirty="0"/>
              <a:t>Element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574294"/>
            <a:ext cx="897001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9464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29" dirty="0">
                <a:latin typeface="Arial"/>
                <a:cs typeface="Arial"/>
              </a:rPr>
              <a:t>Each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part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machine,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moves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relative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some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part,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  </a:t>
            </a:r>
            <a:r>
              <a:rPr sz="2400" spc="-75" dirty="0">
                <a:latin typeface="Arial"/>
                <a:cs typeface="Arial"/>
              </a:rPr>
              <a:t>known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i="1" spc="-130" dirty="0">
                <a:latin typeface="Trebuchet MS"/>
                <a:cs typeface="Trebuchet MS"/>
              </a:rPr>
              <a:t>kinematic </a:t>
            </a:r>
            <a:r>
              <a:rPr sz="2400" i="1" spc="-150" dirty="0">
                <a:latin typeface="Trebuchet MS"/>
                <a:cs typeface="Trebuchet MS"/>
              </a:rPr>
              <a:t>link </a:t>
            </a:r>
            <a:r>
              <a:rPr sz="2400" i="1" spc="-130" dirty="0">
                <a:latin typeface="Trebuchet MS"/>
                <a:cs typeface="Trebuchet MS"/>
              </a:rPr>
              <a:t>(or simply </a:t>
            </a:r>
            <a:r>
              <a:rPr sz="2400" i="1" spc="-150" dirty="0">
                <a:latin typeface="Trebuchet MS"/>
                <a:cs typeface="Trebuchet MS"/>
              </a:rPr>
              <a:t>link) </a:t>
            </a:r>
            <a:r>
              <a:rPr sz="2400" i="1" spc="-120" dirty="0">
                <a:latin typeface="Trebuchet MS"/>
                <a:cs typeface="Trebuchet MS"/>
              </a:rPr>
              <a:t>or</a:t>
            </a:r>
            <a:r>
              <a:rPr sz="2400" i="1" spc="-370" dirty="0">
                <a:latin typeface="Trebuchet MS"/>
                <a:cs typeface="Trebuchet MS"/>
              </a:rPr>
              <a:t> </a:t>
            </a:r>
            <a:r>
              <a:rPr sz="2400" i="1" spc="-165" dirty="0">
                <a:latin typeface="Trebuchet MS"/>
                <a:cs typeface="Trebuchet MS"/>
              </a:rPr>
              <a:t>element.</a:t>
            </a:r>
            <a:endParaRPr sz="2400">
              <a:latin typeface="Trebuchet MS"/>
              <a:cs typeface="Trebuchet MS"/>
            </a:endParaRPr>
          </a:p>
          <a:p>
            <a:pPr marL="355600" marR="11112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80" dirty="0">
                <a:latin typeface="Trebuchet MS"/>
                <a:cs typeface="Trebuchet MS"/>
              </a:rPr>
              <a:t>A</a:t>
            </a:r>
            <a:r>
              <a:rPr sz="2400" i="1" spc="-195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link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85" dirty="0">
                <a:latin typeface="Trebuchet MS"/>
                <a:cs typeface="Trebuchet MS"/>
              </a:rPr>
              <a:t>may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110" dirty="0">
                <a:latin typeface="Trebuchet MS"/>
                <a:cs typeface="Trebuchet MS"/>
              </a:rPr>
              <a:t>consist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of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several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45" dirty="0">
                <a:latin typeface="Trebuchet MS"/>
                <a:cs typeface="Trebuchet MS"/>
              </a:rPr>
              <a:t>parts,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114" dirty="0">
                <a:latin typeface="Trebuchet MS"/>
                <a:cs typeface="Trebuchet MS"/>
              </a:rPr>
              <a:t>which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120" dirty="0">
                <a:latin typeface="Trebuchet MS"/>
                <a:cs typeface="Trebuchet MS"/>
              </a:rPr>
              <a:t>are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rigidly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Arial"/>
                <a:cs typeface="Arial"/>
              </a:rPr>
              <a:t>fastened  </a:t>
            </a:r>
            <a:r>
              <a:rPr sz="2400" spc="-75" dirty="0">
                <a:latin typeface="Arial"/>
                <a:cs typeface="Arial"/>
              </a:rPr>
              <a:t>together,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so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they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move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relative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one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another.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For </a:t>
            </a:r>
            <a:r>
              <a:rPr sz="2400" spc="-114" dirty="0">
                <a:latin typeface="Arial"/>
                <a:cs typeface="Arial"/>
              </a:rPr>
              <a:t>example,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0" dirty="0">
                <a:latin typeface="Arial"/>
                <a:cs typeface="Arial"/>
              </a:rPr>
              <a:t>reciprocating </a:t>
            </a:r>
            <a:r>
              <a:rPr sz="2400" spc="-120" dirty="0">
                <a:latin typeface="Arial"/>
                <a:cs typeface="Arial"/>
              </a:rPr>
              <a:t>steam </a:t>
            </a:r>
            <a:r>
              <a:rPr sz="2400" spc="-100" dirty="0">
                <a:latin typeface="Arial"/>
                <a:cs typeface="Arial"/>
              </a:rPr>
              <a:t>engine,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10" dirty="0">
                <a:latin typeface="Arial"/>
                <a:cs typeface="Arial"/>
              </a:rPr>
              <a:t>shown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60" dirty="0">
                <a:latin typeface="Arial"/>
                <a:cs typeface="Arial"/>
              </a:rPr>
              <a:t>Fig. </a:t>
            </a:r>
            <a:r>
              <a:rPr sz="2400" spc="-95" dirty="0">
                <a:latin typeface="Arial"/>
                <a:cs typeface="Arial"/>
              </a:rPr>
              <a:t>1,  </a:t>
            </a:r>
            <a:r>
              <a:rPr sz="2400" spc="-70" dirty="0">
                <a:latin typeface="Arial"/>
                <a:cs typeface="Arial"/>
              </a:rPr>
              <a:t>piston, piston </a:t>
            </a:r>
            <a:r>
              <a:rPr sz="2400" spc="-50" dirty="0">
                <a:latin typeface="Arial"/>
                <a:cs typeface="Arial"/>
              </a:rPr>
              <a:t>rod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45" dirty="0">
                <a:latin typeface="Arial"/>
                <a:cs typeface="Arial"/>
              </a:rPr>
              <a:t>crosshead </a:t>
            </a:r>
            <a:r>
              <a:rPr sz="2400" spc="-50" dirty="0">
                <a:latin typeface="Arial"/>
                <a:cs typeface="Arial"/>
              </a:rPr>
              <a:t>constitute </a:t>
            </a:r>
            <a:r>
              <a:rPr sz="2400" spc="-100" dirty="0">
                <a:latin typeface="Arial"/>
                <a:cs typeface="Arial"/>
              </a:rPr>
              <a:t>one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25" dirty="0">
                <a:latin typeface="Arial"/>
                <a:cs typeface="Arial"/>
              </a:rPr>
              <a:t>; </a:t>
            </a:r>
            <a:r>
              <a:rPr sz="2400" spc="-95" dirty="0">
                <a:latin typeface="Arial"/>
                <a:cs typeface="Arial"/>
              </a:rPr>
              <a:t>connecting </a:t>
            </a:r>
            <a:r>
              <a:rPr sz="2400" spc="-55" dirty="0">
                <a:latin typeface="Arial"/>
                <a:cs typeface="Arial"/>
              </a:rPr>
              <a:t>rod 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95" dirty="0">
                <a:latin typeface="Arial"/>
                <a:cs typeface="Arial"/>
              </a:rPr>
              <a:t>big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5" dirty="0">
                <a:latin typeface="Arial"/>
                <a:cs typeface="Arial"/>
              </a:rPr>
              <a:t>small </a:t>
            </a:r>
            <a:r>
              <a:rPr sz="2400" spc="-100" dirty="0">
                <a:latin typeface="Arial"/>
                <a:cs typeface="Arial"/>
              </a:rPr>
              <a:t>end </a:t>
            </a:r>
            <a:r>
              <a:rPr sz="2400" spc="-114" dirty="0">
                <a:latin typeface="Arial"/>
                <a:cs typeface="Arial"/>
              </a:rPr>
              <a:t>bearings </a:t>
            </a:r>
            <a:r>
              <a:rPr sz="2400" spc="-50" dirty="0">
                <a:latin typeface="Arial"/>
                <a:cs typeface="Arial"/>
              </a:rPr>
              <a:t>constitute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45" dirty="0">
                <a:latin typeface="Arial"/>
                <a:cs typeface="Arial"/>
              </a:rPr>
              <a:t>second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25" dirty="0">
                <a:latin typeface="Arial"/>
                <a:cs typeface="Arial"/>
              </a:rPr>
              <a:t>;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crank, </a:t>
            </a:r>
            <a:r>
              <a:rPr sz="2400" spc="-114" dirty="0">
                <a:latin typeface="Arial"/>
                <a:cs typeface="Arial"/>
              </a:rPr>
              <a:t>crank  </a:t>
            </a:r>
            <a:r>
              <a:rPr sz="2400" spc="-70" dirty="0">
                <a:latin typeface="Arial"/>
                <a:cs typeface="Arial"/>
              </a:rPr>
              <a:t>shaft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flywheel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third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cylinder, </a:t>
            </a:r>
            <a:r>
              <a:rPr sz="2400" spc="-105" dirty="0">
                <a:latin typeface="Arial"/>
                <a:cs typeface="Arial"/>
              </a:rPr>
              <a:t>engine </a:t>
            </a:r>
            <a:r>
              <a:rPr sz="2400" spc="-75" dirty="0">
                <a:latin typeface="Arial"/>
                <a:cs typeface="Arial"/>
              </a:rPr>
              <a:t>frame </a:t>
            </a:r>
            <a:r>
              <a:rPr sz="2400" spc="-110" dirty="0">
                <a:latin typeface="Arial"/>
                <a:cs typeface="Arial"/>
              </a:rPr>
              <a:t>and  </a:t>
            </a:r>
            <a:r>
              <a:rPr sz="2400" spc="-85" dirty="0">
                <a:latin typeface="Arial"/>
                <a:cs typeface="Arial"/>
              </a:rPr>
              <a:t>main </a:t>
            </a:r>
            <a:r>
              <a:rPr sz="2400" spc="-114" dirty="0">
                <a:latin typeface="Arial"/>
                <a:cs typeface="Arial"/>
              </a:rPr>
              <a:t>bearings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fourth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link.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6260" y="4182977"/>
            <a:ext cx="7196059" cy="2554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</a:t>
            </a:fld>
            <a:endParaRPr spc="-6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2588" y="254643"/>
            <a:ext cx="3654587" cy="2189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03292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438400"/>
            <a:ext cx="805434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011" y="5182139"/>
            <a:ext cx="8296198" cy="1628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30</a:t>
            </a:fld>
            <a:endParaRPr spc="-6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31</a:t>
            </a:fld>
            <a:endParaRPr spc="-60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0"/>
            <a:ext cx="893635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4" dirty="0">
                <a:solidFill>
                  <a:srgbClr val="FF0000"/>
                </a:solidFill>
                <a:latin typeface="Arial"/>
                <a:cs typeface="Arial"/>
              </a:rPr>
              <a:t>Types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000" spc="-125" dirty="0">
                <a:solidFill>
                  <a:srgbClr val="FF0000"/>
                </a:solidFill>
                <a:latin typeface="Arial"/>
                <a:cs typeface="Arial"/>
              </a:rPr>
              <a:t>Kinematic</a:t>
            </a:r>
            <a:r>
              <a:rPr sz="3000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225" dirty="0">
                <a:solidFill>
                  <a:srgbClr val="FF0000"/>
                </a:solidFill>
                <a:latin typeface="Arial"/>
                <a:cs typeface="Arial"/>
              </a:rPr>
              <a:t>Chains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20" dirty="0">
                <a:latin typeface="Arial"/>
                <a:cs typeface="Arial"/>
              </a:rPr>
              <a:t>The </a:t>
            </a:r>
            <a:r>
              <a:rPr sz="3000" spc="-95" dirty="0">
                <a:latin typeface="Arial"/>
                <a:cs typeface="Arial"/>
              </a:rPr>
              <a:t>most </a:t>
            </a:r>
            <a:r>
              <a:rPr sz="3000" spc="-30" dirty="0">
                <a:latin typeface="Arial"/>
                <a:cs typeface="Arial"/>
              </a:rPr>
              <a:t>important </a:t>
            </a:r>
            <a:r>
              <a:rPr sz="3000" spc="-90" dirty="0">
                <a:latin typeface="Arial"/>
                <a:cs typeface="Arial"/>
              </a:rPr>
              <a:t>kinematic </a:t>
            </a:r>
            <a:r>
              <a:rPr sz="3000" spc="-160" dirty="0">
                <a:latin typeface="Arial"/>
                <a:cs typeface="Arial"/>
              </a:rPr>
              <a:t>chains </a:t>
            </a:r>
            <a:r>
              <a:rPr sz="3000" spc="-135" dirty="0">
                <a:latin typeface="Arial"/>
                <a:cs typeface="Arial"/>
              </a:rPr>
              <a:t>are </a:t>
            </a:r>
            <a:r>
              <a:rPr sz="3000" spc="-105" dirty="0">
                <a:latin typeface="Arial"/>
                <a:cs typeface="Arial"/>
              </a:rPr>
              <a:t>those </a:t>
            </a:r>
            <a:r>
              <a:rPr sz="3000" spc="-90" dirty="0">
                <a:latin typeface="Arial"/>
                <a:cs typeface="Arial"/>
              </a:rPr>
              <a:t>which  </a:t>
            </a:r>
            <a:r>
              <a:rPr sz="3000" spc="-140" dirty="0">
                <a:latin typeface="Arial"/>
                <a:cs typeface="Arial"/>
              </a:rPr>
              <a:t>consist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35" dirty="0">
                <a:latin typeface="Arial"/>
                <a:cs typeface="Arial"/>
              </a:rPr>
              <a:t>four </a:t>
            </a:r>
            <a:r>
              <a:rPr sz="3000" spc="-55" dirty="0">
                <a:latin typeface="Arial"/>
                <a:cs typeface="Arial"/>
              </a:rPr>
              <a:t>lower </a:t>
            </a:r>
            <a:r>
              <a:rPr sz="3000" spc="-125" dirty="0">
                <a:latin typeface="Arial"/>
                <a:cs typeface="Arial"/>
              </a:rPr>
              <a:t>pairs, </a:t>
            </a:r>
            <a:r>
              <a:rPr sz="3000" spc="-185" dirty="0">
                <a:latin typeface="Arial"/>
                <a:cs typeface="Arial"/>
              </a:rPr>
              <a:t>each </a:t>
            </a:r>
            <a:r>
              <a:rPr sz="3000" spc="-70" dirty="0">
                <a:latin typeface="Arial"/>
                <a:cs typeface="Arial"/>
              </a:rPr>
              <a:t>pair </a:t>
            </a:r>
            <a:r>
              <a:rPr sz="3000" spc="-125" dirty="0">
                <a:latin typeface="Arial"/>
                <a:cs typeface="Arial"/>
              </a:rPr>
              <a:t>being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110" dirty="0">
                <a:latin typeface="Arial"/>
                <a:cs typeface="Arial"/>
              </a:rPr>
              <a:t>sliding</a:t>
            </a:r>
            <a:r>
              <a:rPr sz="3000" spc="-61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pair  </a:t>
            </a:r>
            <a:r>
              <a:rPr sz="3000" spc="-25" dirty="0">
                <a:latin typeface="Arial"/>
                <a:cs typeface="Arial"/>
              </a:rPr>
              <a:t>or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50" dirty="0">
                <a:latin typeface="Arial"/>
                <a:cs typeface="Arial"/>
              </a:rPr>
              <a:t>turning</a:t>
            </a:r>
            <a:r>
              <a:rPr sz="3000" spc="-215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pair.</a:t>
            </a:r>
            <a:endParaRPr sz="3000">
              <a:latin typeface="Arial"/>
              <a:cs typeface="Arial"/>
            </a:endParaRPr>
          </a:p>
          <a:p>
            <a:pPr marL="355600" marR="83185" indent="-342900">
              <a:lnSpc>
                <a:spcPct val="800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20" dirty="0">
                <a:latin typeface="Arial"/>
                <a:cs typeface="Arial"/>
              </a:rPr>
              <a:t>The </a:t>
            </a:r>
            <a:r>
              <a:rPr sz="3000" spc="-55" dirty="0">
                <a:latin typeface="Arial"/>
                <a:cs typeface="Arial"/>
              </a:rPr>
              <a:t>following three </a:t>
            </a:r>
            <a:r>
              <a:rPr sz="3000" spc="-120" dirty="0">
                <a:latin typeface="Arial"/>
                <a:cs typeface="Arial"/>
              </a:rPr>
              <a:t>types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90" dirty="0">
                <a:latin typeface="Arial"/>
                <a:cs typeface="Arial"/>
              </a:rPr>
              <a:t>kinematic </a:t>
            </a:r>
            <a:r>
              <a:rPr sz="3000" spc="-160" dirty="0">
                <a:latin typeface="Arial"/>
                <a:cs typeface="Arial"/>
              </a:rPr>
              <a:t>chains </a:t>
            </a:r>
            <a:r>
              <a:rPr sz="3000" spc="15" dirty="0">
                <a:latin typeface="Arial"/>
                <a:cs typeface="Arial"/>
              </a:rPr>
              <a:t>with</a:t>
            </a:r>
            <a:r>
              <a:rPr sz="3000" spc="-605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four  </a:t>
            </a:r>
            <a:r>
              <a:rPr sz="3000" spc="-55" dirty="0">
                <a:latin typeface="Arial"/>
                <a:cs typeface="Arial"/>
              </a:rPr>
              <a:t>lower </a:t>
            </a:r>
            <a:r>
              <a:rPr sz="3000" spc="-135" dirty="0">
                <a:latin typeface="Arial"/>
                <a:cs typeface="Arial"/>
              </a:rPr>
              <a:t>pairs are </a:t>
            </a:r>
            <a:r>
              <a:rPr sz="3000" spc="-30" dirty="0">
                <a:latin typeface="Arial"/>
                <a:cs typeface="Arial"/>
              </a:rPr>
              <a:t>important </a:t>
            </a:r>
            <a:r>
              <a:rPr sz="3000" spc="-35" dirty="0">
                <a:latin typeface="Arial"/>
                <a:cs typeface="Arial"/>
              </a:rPr>
              <a:t>from the </a:t>
            </a:r>
            <a:r>
              <a:rPr sz="3000" spc="-105" dirty="0">
                <a:latin typeface="Arial"/>
                <a:cs typeface="Arial"/>
              </a:rPr>
              <a:t>subject </a:t>
            </a:r>
            <a:r>
              <a:rPr sz="3000" spc="-30" dirty="0">
                <a:latin typeface="Arial"/>
                <a:cs typeface="Arial"/>
              </a:rPr>
              <a:t>point </a:t>
            </a:r>
            <a:r>
              <a:rPr sz="3000" spc="-10" dirty="0">
                <a:latin typeface="Arial"/>
                <a:cs typeface="Arial"/>
              </a:rPr>
              <a:t>of  </a:t>
            </a:r>
            <a:r>
              <a:rPr sz="3000" spc="-90" dirty="0">
                <a:latin typeface="Arial"/>
                <a:cs typeface="Arial"/>
              </a:rPr>
              <a:t>view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1308100" lvl="1" indent="-381000">
              <a:lnSpc>
                <a:spcPct val="100000"/>
              </a:lnSpc>
              <a:buAutoNum type="arabicPeriod"/>
              <a:tabLst>
                <a:tab pos="1308735" algn="l"/>
              </a:tabLst>
            </a:pPr>
            <a:r>
              <a:rPr sz="3000" b="1" spc="-225" dirty="0">
                <a:latin typeface="Trebuchet MS"/>
                <a:cs typeface="Trebuchet MS"/>
              </a:rPr>
              <a:t>Four </a:t>
            </a:r>
            <a:r>
              <a:rPr sz="3000" b="1" spc="-165" dirty="0">
                <a:latin typeface="Trebuchet MS"/>
                <a:cs typeface="Trebuchet MS"/>
              </a:rPr>
              <a:t>bar </a:t>
            </a:r>
            <a:r>
              <a:rPr sz="3000" b="1" spc="-185" dirty="0">
                <a:latin typeface="Trebuchet MS"/>
                <a:cs typeface="Trebuchet MS"/>
              </a:rPr>
              <a:t>chain </a:t>
            </a:r>
            <a:r>
              <a:rPr sz="3000" b="1" spc="-155" dirty="0">
                <a:latin typeface="Trebuchet MS"/>
                <a:cs typeface="Trebuchet MS"/>
              </a:rPr>
              <a:t>or </a:t>
            </a:r>
            <a:r>
              <a:rPr sz="3000" b="1" spc="-180" dirty="0">
                <a:latin typeface="Trebuchet MS"/>
                <a:cs typeface="Trebuchet MS"/>
              </a:rPr>
              <a:t>quadric </a:t>
            </a:r>
            <a:r>
              <a:rPr sz="3000" b="1" spc="-235" dirty="0">
                <a:latin typeface="Trebuchet MS"/>
                <a:cs typeface="Trebuchet MS"/>
              </a:rPr>
              <a:t>cyclic</a:t>
            </a:r>
            <a:r>
              <a:rPr sz="3000" b="1" spc="-450" dirty="0">
                <a:latin typeface="Trebuchet MS"/>
                <a:cs typeface="Trebuchet MS"/>
              </a:rPr>
              <a:t> </a:t>
            </a:r>
            <a:r>
              <a:rPr sz="3000" b="1" spc="-210" dirty="0">
                <a:latin typeface="Trebuchet MS"/>
                <a:cs typeface="Trebuchet MS"/>
              </a:rPr>
              <a:t>chain,</a:t>
            </a:r>
            <a:endParaRPr sz="3000">
              <a:latin typeface="Trebuchet MS"/>
              <a:cs typeface="Trebuchet MS"/>
            </a:endParaRPr>
          </a:p>
          <a:p>
            <a:pPr marL="1308735" lvl="1" indent="-381635">
              <a:lnSpc>
                <a:spcPct val="100000"/>
              </a:lnSpc>
              <a:buAutoNum type="arabicPeriod"/>
              <a:tabLst>
                <a:tab pos="1309370" algn="l"/>
              </a:tabLst>
            </a:pPr>
            <a:r>
              <a:rPr sz="3000" b="1" spc="-150" dirty="0">
                <a:latin typeface="Trebuchet MS"/>
                <a:cs typeface="Trebuchet MS"/>
              </a:rPr>
              <a:t>Single </a:t>
            </a:r>
            <a:r>
              <a:rPr sz="3000" b="1" spc="-165" dirty="0">
                <a:latin typeface="Trebuchet MS"/>
                <a:cs typeface="Trebuchet MS"/>
              </a:rPr>
              <a:t>slider </a:t>
            </a:r>
            <a:r>
              <a:rPr sz="3000" b="1" spc="-210" dirty="0">
                <a:latin typeface="Trebuchet MS"/>
                <a:cs typeface="Trebuchet MS"/>
              </a:rPr>
              <a:t>crank chain,</a:t>
            </a:r>
            <a:r>
              <a:rPr sz="3000" b="1" spc="-420" dirty="0">
                <a:latin typeface="Trebuchet MS"/>
                <a:cs typeface="Trebuchet MS"/>
              </a:rPr>
              <a:t> </a:t>
            </a:r>
            <a:r>
              <a:rPr sz="3000" b="1" spc="-140" dirty="0">
                <a:latin typeface="Trebuchet MS"/>
                <a:cs typeface="Trebuchet MS"/>
              </a:rPr>
              <a:t>and</a:t>
            </a:r>
            <a:endParaRPr sz="3000">
              <a:latin typeface="Trebuchet MS"/>
              <a:cs typeface="Trebuchet MS"/>
            </a:endParaRPr>
          </a:p>
          <a:p>
            <a:pPr marL="1308100" lvl="1" indent="-381000">
              <a:lnSpc>
                <a:spcPct val="100000"/>
              </a:lnSpc>
              <a:buAutoNum type="arabicPeriod"/>
              <a:tabLst>
                <a:tab pos="1308735" algn="l"/>
              </a:tabLst>
            </a:pPr>
            <a:r>
              <a:rPr sz="3000" b="1" spc="-140" dirty="0">
                <a:latin typeface="Trebuchet MS"/>
                <a:cs typeface="Trebuchet MS"/>
              </a:rPr>
              <a:t>Double </a:t>
            </a:r>
            <a:r>
              <a:rPr sz="3000" b="1" spc="-165" dirty="0">
                <a:latin typeface="Trebuchet MS"/>
                <a:cs typeface="Trebuchet MS"/>
              </a:rPr>
              <a:t>slider </a:t>
            </a:r>
            <a:r>
              <a:rPr sz="3000" b="1" spc="-210" dirty="0">
                <a:latin typeface="Trebuchet MS"/>
                <a:cs typeface="Trebuchet MS"/>
              </a:rPr>
              <a:t>crank</a:t>
            </a:r>
            <a:r>
              <a:rPr sz="3000" b="1" spc="-395" dirty="0">
                <a:latin typeface="Trebuchet MS"/>
                <a:cs typeface="Trebuchet MS"/>
              </a:rPr>
              <a:t> </a:t>
            </a:r>
            <a:r>
              <a:rPr sz="3000" b="1" spc="-204" dirty="0">
                <a:latin typeface="Trebuchet MS"/>
                <a:cs typeface="Trebuchet MS"/>
              </a:rPr>
              <a:t>chain.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256"/>
            <a:ext cx="4004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5" dirty="0"/>
              <a:t>Four </a:t>
            </a:r>
            <a:r>
              <a:rPr sz="2000" spc="-100" dirty="0"/>
              <a:t>Bar </a:t>
            </a:r>
            <a:r>
              <a:rPr sz="2000" spc="-114" dirty="0"/>
              <a:t>Chain </a:t>
            </a:r>
            <a:r>
              <a:rPr sz="2000" spc="-100" dirty="0"/>
              <a:t>or </a:t>
            </a:r>
            <a:r>
              <a:rPr sz="2000" spc="-110" dirty="0"/>
              <a:t>Quadric </a:t>
            </a:r>
            <a:r>
              <a:rPr sz="2000" spc="-155" dirty="0"/>
              <a:t>Cycle</a:t>
            </a:r>
            <a:r>
              <a:rPr sz="2000" spc="-395" dirty="0"/>
              <a:t> </a:t>
            </a:r>
            <a:r>
              <a:rPr sz="2000" spc="-120" dirty="0"/>
              <a:t>Chain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630093" y="4391025"/>
            <a:ext cx="2466294" cy="211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77139"/>
            <a:ext cx="8936990" cy="597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415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35" dirty="0">
                <a:latin typeface="Arial"/>
                <a:cs typeface="Arial"/>
              </a:rPr>
              <a:t>We </a:t>
            </a:r>
            <a:r>
              <a:rPr sz="1800" spc="-110" dirty="0">
                <a:latin typeface="Arial"/>
                <a:cs typeface="Arial"/>
              </a:rPr>
              <a:t>have </a:t>
            </a:r>
            <a:r>
              <a:rPr sz="1800" spc="-75" dirty="0">
                <a:latin typeface="Arial"/>
                <a:cs typeface="Arial"/>
              </a:rPr>
              <a:t>already </a:t>
            </a:r>
            <a:r>
              <a:rPr sz="1800" spc="-114" dirty="0">
                <a:latin typeface="Arial"/>
                <a:cs typeface="Arial"/>
              </a:rPr>
              <a:t>discussed </a:t>
            </a:r>
            <a:r>
              <a:rPr sz="1800" dirty="0">
                <a:latin typeface="Arial"/>
                <a:cs typeface="Arial"/>
              </a:rPr>
              <a:t>that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55" dirty="0">
                <a:latin typeface="Arial"/>
                <a:cs typeface="Arial"/>
              </a:rPr>
              <a:t>kinematic </a:t>
            </a:r>
            <a:r>
              <a:rPr sz="1800" spc="-80" dirty="0">
                <a:latin typeface="Arial"/>
                <a:cs typeface="Arial"/>
              </a:rPr>
              <a:t>chain </a:t>
            </a:r>
            <a:r>
              <a:rPr sz="1800" spc="-100" dirty="0">
                <a:latin typeface="Arial"/>
                <a:cs typeface="Arial"/>
              </a:rPr>
              <a:t>is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0" dirty="0">
                <a:latin typeface="Arial"/>
                <a:cs typeface="Arial"/>
              </a:rPr>
              <a:t>combination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0" dirty="0">
                <a:latin typeface="Arial"/>
                <a:cs typeface="Arial"/>
              </a:rPr>
              <a:t>four or </a:t>
            </a:r>
            <a:r>
              <a:rPr sz="1800" spc="-60" dirty="0">
                <a:latin typeface="Arial"/>
                <a:cs typeface="Arial"/>
              </a:rPr>
              <a:t>more  </a:t>
            </a:r>
            <a:r>
              <a:rPr sz="1800" spc="-55" dirty="0">
                <a:latin typeface="Arial"/>
                <a:cs typeface="Arial"/>
              </a:rPr>
              <a:t>kinematic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pairs,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such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relative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motion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between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links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elements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is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completely  </a:t>
            </a:r>
            <a:r>
              <a:rPr sz="1800" spc="-70" dirty="0">
                <a:latin typeface="Arial"/>
                <a:cs typeface="Arial"/>
              </a:rPr>
              <a:t>constrained.</a:t>
            </a:r>
            <a:endParaRPr sz="1800">
              <a:latin typeface="Arial"/>
              <a:cs typeface="Arial"/>
            </a:endParaRPr>
          </a:p>
          <a:p>
            <a:pPr marL="355600" marR="52451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simplest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10" dirty="0">
                <a:latin typeface="Arial"/>
                <a:cs typeface="Arial"/>
              </a:rPr>
              <a:t>basic </a:t>
            </a:r>
            <a:r>
              <a:rPr sz="1800" spc="-55" dirty="0">
                <a:latin typeface="Arial"/>
                <a:cs typeface="Arial"/>
              </a:rPr>
              <a:t>kinematic </a:t>
            </a:r>
            <a:r>
              <a:rPr sz="1800" spc="-85" dirty="0">
                <a:latin typeface="Arial"/>
                <a:cs typeface="Arial"/>
              </a:rPr>
              <a:t>chain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20" dirty="0">
                <a:latin typeface="Arial"/>
                <a:cs typeface="Arial"/>
              </a:rPr>
              <a:t>four </a:t>
            </a:r>
            <a:r>
              <a:rPr sz="1800" spc="-60" dirty="0">
                <a:latin typeface="Arial"/>
                <a:cs typeface="Arial"/>
              </a:rPr>
              <a:t>bar </a:t>
            </a:r>
            <a:r>
              <a:rPr sz="1800" spc="-85" dirty="0">
                <a:latin typeface="Arial"/>
                <a:cs typeface="Arial"/>
              </a:rPr>
              <a:t>chain </a:t>
            </a:r>
            <a:r>
              <a:rPr sz="1800" spc="-15" dirty="0">
                <a:latin typeface="Arial"/>
                <a:cs typeface="Arial"/>
              </a:rPr>
              <a:t>or </a:t>
            </a:r>
            <a:r>
              <a:rPr sz="1800" spc="-60" dirty="0">
                <a:latin typeface="Arial"/>
                <a:cs typeface="Arial"/>
              </a:rPr>
              <a:t>quadric </a:t>
            </a:r>
            <a:r>
              <a:rPr sz="1800" spc="-105" dirty="0">
                <a:latin typeface="Arial"/>
                <a:cs typeface="Arial"/>
              </a:rPr>
              <a:t>cycle </a:t>
            </a:r>
            <a:r>
              <a:rPr sz="1800" spc="-80" dirty="0">
                <a:latin typeface="Arial"/>
                <a:cs typeface="Arial"/>
              </a:rPr>
              <a:t>chain, </a:t>
            </a:r>
            <a:r>
              <a:rPr sz="1800" spc="-170" dirty="0">
                <a:latin typeface="Arial"/>
                <a:cs typeface="Arial"/>
              </a:rPr>
              <a:t>as  </a:t>
            </a:r>
            <a:r>
              <a:rPr sz="1800" spc="-80" dirty="0">
                <a:latin typeface="Arial"/>
                <a:cs typeface="Arial"/>
              </a:rPr>
              <a:t>shown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Fig.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25" dirty="0">
                <a:latin typeface="Arial"/>
                <a:cs typeface="Arial"/>
              </a:rPr>
              <a:t>It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consists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four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links,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each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forms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turning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pair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i="1" spc="-130" dirty="0">
                <a:latin typeface="Trebuchet MS"/>
                <a:cs typeface="Trebuchet MS"/>
              </a:rPr>
              <a:t>A, </a:t>
            </a:r>
            <a:r>
              <a:rPr sz="1800" i="1" spc="-135" dirty="0">
                <a:latin typeface="Trebuchet MS"/>
                <a:cs typeface="Trebuchet MS"/>
              </a:rPr>
              <a:t>B,</a:t>
            </a:r>
            <a:r>
              <a:rPr sz="1800" i="1" spc="-140" dirty="0">
                <a:latin typeface="Trebuchet MS"/>
                <a:cs typeface="Trebuchet MS"/>
              </a:rPr>
              <a:t> </a:t>
            </a:r>
            <a:r>
              <a:rPr sz="1800" i="1" spc="-135" dirty="0">
                <a:latin typeface="Trebuchet MS"/>
                <a:cs typeface="Trebuchet MS"/>
              </a:rPr>
              <a:t>C</a:t>
            </a:r>
            <a:r>
              <a:rPr sz="1800" i="1" spc="-140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and</a:t>
            </a:r>
            <a:r>
              <a:rPr sz="1800" i="1" spc="-130" dirty="0">
                <a:latin typeface="Trebuchet MS"/>
                <a:cs typeface="Trebuchet MS"/>
              </a:rPr>
              <a:t> D.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120" dirty="0">
                <a:latin typeface="Trebuchet MS"/>
                <a:cs typeface="Trebuchet MS"/>
              </a:rPr>
              <a:t>The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114" dirty="0">
                <a:latin typeface="Trebuchet MS"/>
                <a:cs typeface="Trebuchet MS"/>
              </a:rPr>
              <a:t>four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links</a:t>
            </a:r>
            <a:r>
              <a:rPr sz="1800" i="1" spc="-130" dirty="0">
                <a:latin typeface="Trebuchet MS"/>
                <a:cs typeface="Trebuchet MS"/>
              </a:rPr>
              <a:t> </a:t>
            </a:r>
            <a:r>
              <a:rPr sz="1800" i="1" spc="-65" dirty="0">
                <a:latin typeface="Trebuchet MS"/>
                <a:cs typeface="Trebuchet MS"/>
              </a:rPr>
              <a:t>may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i="1" spc="-95" dirty="0">
                <a:latin typeface="Trebuchet MS"/>
                <a:cs typeface="Trebuchet MS"/>
              </a:rPr>
              <a:t>be </a:t>
            </a:r>
            <a:r>
              <a:rPr sz="1800" i="1" spc="-114" dirty="0">
                <a:latin typeface="Trebuchet MS"/>
                <a:cs typeface="Trebuchet MS"/>
              </a:rPr>
              <a:t>of </a:t>
            </a:r>
            <a:r>
              <a:rPr sz="1800" spc="-25" dirty="0">
                <a:latin typeface="Arial"/>
                <a:cs typeface="Arial"/>
              </a:rPr>
              <a:t>different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lengths.</a:t>
            </a:r>
            <a:endParaRPr sz="1800">
              <a:latin typeface="Arial"/>
              <a:cs typeface="Arial"/>
            </a:endParaRPr>
          </a:p>
          <a:p>
            <a:pPr marL="355600" marR="220979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very </a:t>
            </a:r>
            <a:r>
              <a:rPr sz="1800" spc="-20" dirty="0">
                <a:latin typeface="Arial"/>
                <a:cs typeface="Arial"/>
              </a:rPr>
              <a:t>important </a:t>
            </a:r>
            <a:r>
              <a:rPr sz="1800" spc="-65" dirty="0">
                <a:latin typeface="Arial"/>
                <a:cs typeface="Arial"/>
              </a:rPr>
              <a:t>consideration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90" dirty="0">
                <a:latin typeface="Arial"/>
                <a:cs typeface="Arial"/>
              </a:rPr>
              <a:t>designing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mechanism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90" dirty="0">
                <a:latin typeface="Arial"/>
                <a:cs typeface="Arial"/>
              </a:rPr>
              <a:t>ensure </a:t>
            </a:r>
            <a:r>
              <a:rPr sz="1800" dirty="0">
                <a:latin typeface="Arial"/>
                <a:cs typeface="Arial"/>
              </a:rPr>
              <a:t>that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input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crank  </a:t>
            </a:r>
            <a:r>
              <a:rPr sz="1800" spc="-130" dirty="0">
                <a:latin typeface="Arial"/>
                <a:cs typeface="Arial"/>
              </a:rPr>
              <a:t>makes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complete </a:t>
            </a:r>
            <a:r>
              <a:rPr sz="1800" spc="-35" dirty="0">
                <a:latin typeface="Arial"/>
                <a:cs typeface="Arial"/>
              </a:rPr>
              <a:t>revolution </a:t>
            </a:r>
            <a:r>
              <a:rPr sz="1800" spc="-45" dirty="0">
                <a:latin typeface="Arial"/>
                <a:cs typeface="Arial"/>
              </a:rPr>
              <a:t>relative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20" dirty="0">
                <a:latin typeface="Arial"/>
                <a:cs typeface="Arial"/>
              </a:rPr>
              <a:t>the other </a:t>
            </a:r>
            <a:r>
              <a:rPr sz="1800" spc="-65" dirty="0">
                <a:latin typeface="Arial"/>
                <a:cs typeface="Arial"/>
              </a:rPr>
              <a:t>links. </a:t>
            </a: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95" dirty="0">
                <a:latin typeface="Arial"/>
                <a:cs typeface="Arial"/>
              </a:rPr>
              <a:t>mechanism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5" dirty="0">
                <a:latin typeface="Arial"/>
                <a:cs typeface="Arial"/>
              </a:rPr>
              <a:t>which </a:t>
            </a:r>
            <a:r>
              <a:rPr sz="1800" spc="-60" dirty="0">
                <a:latin typeface="Arial"/>
                <a:cs typeface="Arial"/>
              </a:rPr>
              <a:t>no </a:t>
            </a:r>
            <a:r>
              <a:rPr sz="1800" spc="-35" dirty="0">
                <a:latin typeface="Arial"/>
                <a:cs typeface="Arial"/>
              </a:rPr>
              <a:t>link  </a:t>
            </a:r>
            <a:r>
              <a:rPr sz="1800" spc="-130" dirty="0">
                <a:latin typeface="Arial"/>
                <a:cs typeface="Arial"/>
              </a:rPr>
              <a:t>makes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complete </a:t>
            </a:r>
            <a:r>
              <a:rPr sz="1800" spc="-35" dirty="0">
                <a:latin typeface="Arial"/>
                <a:cs typeface="Arial"/>
              </a:rPr>
              <a:t>revolution </a:t>
            </a:r>
            <a:r>
              <a:rPr sz="1800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not </a:t>
            </a:r>
            <a:r>
              <a:rPr sz="1800" spc="-85" dirty="0">
                <a:latin typeface="Arial"/>
                <a:cs typeface="Arial"/>
              </a:rPr>
              <a:t>be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useful.</a:t>
            </a:r>
            <a:endParaRPr sz="1800">
              <a:latin typeface="Arial"/>
              <a:cs typeface="Arial"/>
            </a:endParaRPr>
          </a:p>
          <a:p>
            <a:pPr marL="355600" marR="49149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5" dirty="0">
                <a:latin typeface="Arial"/>
                <a:cs typeface="Arial"/>
              </a:rPr>
              <a:t>In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four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bar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chain,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one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links,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particular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shortest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link,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make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complete  </a:t>
            </a:r>
            <a:r>
              <a:rPr sz="1800" spc="-35" dirty="0">
                <a:latin typeface="Arial"/>
                <a:cs typeface="Arial"/>
              </a:rPr>
              <a:t>revolution </a:t>
            </a:r>
            <a:r>
              <a:rPr sz="1800" spc="-45" dirty="0">
                <a:latin typeface="Arial"/>
                <a:cs typeface="Arial"/>
              </a:rPr>
              <a:t>relative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20" dirty="0">
                <a:latin typeface="Arial"/>
                <a:cs typeface="Arial"/>
              </a:rPr>
              <a:t>the other </a:t>
            </a:r>
            <a:r>
              <a:rPr sz="1800" spc="-35" dirty="0">
                <a:latin typeface="Arial"/>
                <a:cs typeface="Arial"/>
              </a:rPr>
              <a:t>three </a:t>
            </a:r>
            <a:r>
              <a:rPr sz="1800" spc="-65" dirty="0">
                <a:latin typeface="Arial"/>
                <a:cs typeface="Arial"/>
              </a:rPr>
              <a:t>links. </a:t>
            </a:r>
            <a:r>
              <a:rPr sz="1800" spc="-160" dirty="0">
                <a:latin typeface="Arial"/>
                <a:cs typeface="Arial"/>
              </a:rPr>
              <a:t>Such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5" dirty="0">
                <a:latin typeface="Arial"/>
                <a:cs typeface="Arial"/>
              </a:rPr>
              <a:t>link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55" dirty="0">
                <a:latin typeface="Arial"/>
                <a:cs typeface="Arial"/>
              </a:rPr>
              <a:t>known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b="1" i="1" spc="-135" dirty="0">
                <a:latin typeface="Arial"/>
                <a:cs typeface="Arial"/>
              </a:rPr>
              <a:t>crank </a:t>
            </a:r>
            <a:r>
              <a:rPr sz="1800" b="1" i="1" spc="-114" dirty="0">
                <a:latin typeface="Arial"/>
                <a:cs typeface="Arial"/>
              </a:rPr>
              <a:t>or</a:t>
            </a:r>
            <a:r>
              <a:rPr sz="1800" b="1" i="1" spc="-330" dirty="0">
                <a:latin typeface="Arial"/>
                <a:cs typeface="Arial"/>
              </a:rPr>
              <a:t> </a:t>
            </a:r>
            <a:r>
              <a:rPr sz="1800" b="1" i="1" spc="-110" dirty="0">
                <a:latin typeface="Arial"/>
                <a:cs typeface="Arial"/>
              </a:rPr>
              <a:t>driver.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65100" marR="2440940">
              <a:lnSpc>
                <a:spcPct val="100000"/>
              </a:lnSpc>
            </a:pPr>
            <a:r>
              <a:rPr sz="1800" b="1" i="1" spc="-90" dirty="0">
                <a:latin typeface="Arial"/>
                <a:cs typeface="Arial"/>
              </a:rPr>
              <a:t>In </a:t>
            </a:r>
            <a:r>
              <a:rPr sz="1800" b="1" i="1" spc="-125" dirty="0">
                <a:latin typeface="Arial"/>
                <a:cs typeface="Arial"/>
              </a:rPr>
              <a:t>Fig. </a:t>
            </a:r>
            <a:r>
              <a:rPr sz="1800" i="1" spc="-30" dirty="0">
                <a:latin typeface="Trebuchet MS"/>
                <a:cs typeface="Trebuchet MS"/>
              </a:rPr>
              <a:t>AD </a:t>
            </a:r>
            <a:r>
              <a:rPr sz="1800" i="1" spc="-120" dirty="0">
                <a:latin typeface="Trebuchet MS"/>
                <a:cs typeface="Trebuchet MS"/>
              </a:rPr>
              <a:t>(link </a:t>
            </a:r>
            <a:r>
              <a:rPr sz="1800" i="1" spc="-35" dirty="0">
                <a:latin typeface="Trebuchet MS"/>
                <a:cs typeface="Trebuchet MS"/>
              </a:rPr>
              <a:t>4 </a:t>
            </a:r>
            <a:r>
              <a:rPr sz="1800" i="1" spc="-120" dirty="0">
                <a:latin typeface="Trebuchet MS"/>
                <a:cs typeface="Trebuchet MS"/>
              </a:rPr>
              <a:t>) </a:t>
            </a:r>
            <a:r>
              <a:rPr sz="1800" i="1" spc="-90" dirty="0">
                <a:latin typeface="Trebuchet MS"/>
                <a:cs typeface="Trebuchet MS"/>
              </a:rPr>
              <a:t>is </a:t>
            </a:r>
            <a:r>
              <a:rPr sz="1800" i="1" spc="-25" dirty="0">
                <a:latin typeface="Trebuchet MS"/>
                <a:cs typeface="Trebuchet MS"/>
              </a:rPr>
              <a:t>a </a:t>
            </a:r>
            <a:r>
              <a:rPr sz="1800" i="1" spc="-105" dirty="0">
                <a:latin typeface="Trebuchet MS"/>
                <a:cs typeface="Trebuchet MS"/>
              </a:rPr>
              <a:t>crank. </a:t>
            </a:r>
            <a:r>
              <a:rPr sz="1800" i="1" spc="-125" dirty="0">
                <a:latin typeface="Trebuchet MS"/>
                <a:cs typeface="Trebuchet MS"/>
              </a:rPr>
              <a:t>The </a:t>
            </a:r>
            <a:r>
              <a:rPr sz="1800" i="1" spc="-120" dirty="0">
                <a:latin typeface="Trebuchet MS"/>
                <a:cs typeface="Trebuchet MS"/>
              </a:rPr>
              <a:t>link </a:t>
            </a:r>
            <a:r>
              <a:rPr sz="1800" i="1" spc="-90" dirty="0">
                <a:latin typeface="Trebuchet MS"/>
                <a:cs typeface="Trebuchet MS"/>
              </a:rPr>
              <a:t>BC </a:t>
            </a:r>
            <a:r>
              <a:rPr sz="1800" i="1" spc="-120" dirty="0">
                <a:latin typeface="Trebuchet MS"/>
                <a:cs typeface="Trebuchet MS"/>
              </a:rPr>
              <a:t>(link </a:t>
            </a:r>
            <a:r>
              <a:rPr sz="1800" i="1" spc="-75" dirty="0">
                <a:latin typeface="Trebuchet MS"/>
                <a:cs typeface="Trebuchet MS"/>
              </a:rPr>
              <a:t>2) </a:t>
            </a:r>
            <a:r>
              <a:rPr sz="1800" i="1" spc="-90" dirty="0">
                <a:latin typeface="Trebuchet MS"/>
                <a:cs typeface="Trebuchet MS"/>
              </a:rPr>
              <a:t>which </a:t>
            </a:r>
            <a:r>
              <a:rPr sz="1800" i="1" spc="-80" dirty="0">
                <a:latin typeface="Trebuchet MS"/>
                <a:cs typeface="Trebuchet MS"/>
              </a:rPr>
              <a:t>makes </a:t>
            </a:r>
            <a:r>
              <a:rPr sz="1800" i="1" spc="-25" dirty="0">
                <a:latin typeface="Trebuchet MS"/>
                <a:cs typeface="Trebuchet MS"/>
              </a:rPr>
              <a:t>a  </a:t>
            </a:r>
            <a:r>
              <a:rPr sz="1800" i="1" spc="-110" dirty="0">
                <a:latin typeface="Trebuchet MS"/>
                <a:cs typeface="Trebuchet MS"/>
              </a:rPr>
              <a:t>partial </a:t>
            </a:r>
            <a:r>
              <a:rPr sz="1800" i="1" spc="-105" dirty="0">
                <a:latin typeface="Trebuchet MS"/>
                <a:cs typeface="Trebuchet MS"/>
              </a:rPr>
              <a:t>rotation </a:t>
            </a:r>
            <a:r>
              <a:rPr sz="1800" i="1" spc="-90" dirty="0">
                <a:latin typeface="Trebuchet MS"/>
                <a:cs typeface="Trebuchet MS"/>
              </a:rPr>
              <a:t>or </a:t>
            </a:r>
            <a:r>
              <a:rPr sz="1800" i="1" spc="-100" dirty="0">
                <a:latin typeface="Trebuchet MS"/>
                <a:cs typeface="Trebuchet MS"/>
              </a:rPr>
              <a:t>oscillates </a:t>
            </a:r>
            <a:r>
              <a:rPr sz="1800" i="1" spc="-90" dirty="0">
                <a:latin typeface="Trebuchet MS"/>
                <a:cs typeface="Trebuchet MS"/>
              </a:rPr>
              <a:t>is </a:t>
            </a:r>
            <a:r>
              <a:rPr sz="1800" i="1" spc="-65" dirty="0">
                <a:latin typeface="Trebuchet MS"/>
                <a:cs typeface="Trebuchet MS"/>
              </a:rPr>
              <a:t>known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b="1" i="1" spc="-110" dirty="0">
                <a:latin typeface="Arial"/>
                <a:cs typeface="Arial"/>
              </a:rPr>
              <a:t>lever </a:t>
            </a:r>
            <a:r>
              <a:rPr sz="1800" b="1" i="1" spc="-114" dirty="0">
                <a:latin typeface="Arial"/>
                <a:cs typeface="Arial"/>
              </a:rPr>
              <a:t>or </a:t>
            </a:r>
            <a:r>
              <a:rPr sz="1800" b="1" i="1" spc="-145" dirty="0">
                <a:latin typeface="Arial"/>
                <a:cs typeface="Arial"/>
              </a:rPr>
              <a:t>rocker </a:t>
            </a:r>
            <a:r>
              <a:rPr sz="1800" b="1" i="1" spc="-114" dirty="0">
                <a:latin typeface="Arial"/>
                <a:cs typeface="Arial"/>
              </a:rPr>
              <a:t>or </a:t>
            </a:r>
            <a:r>
              <a:rPr sz="1800" b="1" i="1" spc="-95" dirty="0">
                <a:latin typeface="Arial"/>
                <a:cs typeface="Arial"/>
              </a:rPr>
              <a:t>follower  </a:t>
            </a:r>
            <a:r>
              <a:rPr sz="1800" b="1" i="1" spc="-120" dirty="0">
                <a:latin typeface="Arial"/>
                <a:cs typeface="Arial"/>
              </a:rPr>
              <a:t>and </a:t>
            </a:r>
            <a:r>
              <a:rPr sz="1800" b="1" i="1" spc="-85" dirty="0">
                <a:latin typeface="Arial"/>
                <a:cs typeface="Arial"/>
              </a:rPr>
              <a:t>the </a:t>
            </a:r>
            <a:r>
              <a:rPr sz="1800" b="1" i="1" spc="-105" dirty="0">
                <a:latin typeface="Arial"/>
                <a:cs typeface="Arial"/>
              </a:rPr>
              <a:t>link </a:t>
            </a:r>
            <a:r>
              <a:rPr sz="1800" b="1" i="1" spc="-270" dirty="0">
                <a:latin typeface="Arial"/>
                <a:cs typeface="Arial"/>
              </a:rPr>
              <a:t>CD </a:t>
            </a:r>
            <a:r>
              <a:rPr sz="1800" b="1" i="1" spc="-90" dirty="0">
                <a:latin typeface="Arial"/>
                <a:cs typeface="Arial"/>
              </a:rPr>
              <a:t>(link </a:t>
            </a:r>
            <a:r>
              <a:rPr sz="1800" b="1" i="1" spc="-65" dirty="0">
                <a:latin typeface="Arial"/>
                <a:cs typeface="Arial"/>
              </a:rPr>
              <a:t>3) </a:t>
            </a:r>
            <a:r>
              <a:rPr sz="1800" b="1" i="1" spc="-140" dirty="0">
                <a:latin typeface="Arial"/>
                <a:cs typeface="Arial"/>
              </a:rPr>
              <a:t>which </a:t>
            </a:r>
            <a:r>
              <a:rPr sz="1800" b="1" i="1" spc="-175" dirty="0">
                <a:latin typeface="Arial"/>
                <a:cs typeface="Arial"/>
              </a:rPr>
              <a:t>connects </a:t>
            </a:r>
            <a:r>
              <a:rPr sz="1800" b="1" i="1" spc="-85" dirty="0">
                <a:latin typeface="Arial"/>
                <a:cs typeface="Arial"/>
              </a:rPr>
              <a:t>the </a:t>
            </a:r>
            <a:r>
              <a:rPr sz="1800" b="1" i="1" spc="-135" dirty="0">
                <a:latin typeface="Arial"/>
                <a:cs typeface="Arial"/>
              </a:rPr>
              <a:t>crank </a:t>
            </a:r>
            <a:r>
              <a:rPr sz="1800" b="1" i="1" spc="-120" dirty="0">
                <a:latin typeface="Arial"/>
                <a:cs typeface="Arial"/>
              </a:rPr>
              <a:t>and </a:t>
            </a:r>
            <a:r>
              <a:rPr sz="1800" b="1" i="1" spc="-110" dirty="0">
                <a:latin typeface="Arial"/>
                <a:cs typeface="Arial"/>
              </a:rPr>
              <a:t>lever </a:t>
            </a:r>
            <a:r>
              <a:rPr sz="1800" b="1" i="1" spc="-175" dirty="0">
                <a:latin typeface="Arial"/>
                <a:cs typeface="Arial"/>
              </a:rPr>
              <a:t>is </a:t>
            </a:r>
            <a:r>
              <a:rPr sz="1800" b="1" i="1" spc="-120" dirty="0">
                <a:latin typeface="Arial"/>
                <a:cs typeface="Arial"/>
              </a:rPr>
              <a:t>called  </a:t>
            </a:r>
            <a:r>
              <a:rPr sz="1800" b="1" i="1" spc="-150" dirty="0">
                <a:latin typeface="Arial"/>
                <a:cs typeface="Arial"/>
              </a:rPr>
              <a:t>connecting </a:t>
            </a:r>
            <a:r>
              <a:rPr sz="1800" b="1" i="1" spc="-130" dirty="0">
                <a:latin typeface="Arial"/>
                <a:cs typeface="Arial"/>
              </a:rPr>
              <a:t>rod </a:t>
            </a:r>
            <a:r>
              <a:rPr sz="1800" b="1" i="1" spc="-114" dirty="0">
                <a:latin typeface="Arial"/>
                <a:cs typeface="Arial"/>
              </a:rPr>
              <a:t>or </a:t>
            </a:r>
            <a:r>
              <a:rPr sz="1800" b="1" i="1" spc="-145" dirty="0">
                <a:latin typeface="Arial"/>
                <a:cs typeface="Arial"/>
              </a:rPr>
              <a:t>coupler. </a:t>
            </a:r>
            <a:r>
              <a:rPr sz="1800" b="1" i="1" spc="-165" dirty="0">
                <a:latin typeface="Arial"/>
                <a:cs typeface="Arial"/>
              </a:rPr>
              <a:t>The </a:t>
            </a:r>
            <a:r>
              <a:rPr sz="1800" b="1" i="1" spc="-120" dirty="0">
                <a:latin typeface="Arial"/>
                <a:cs typeface="Arial"/>
              </a:rPr>
              <a:t>fixed </a:t>
            </a:r>
            <a:r>
              <a:rPr sz="1800" b="1" i="1" spc="-105" dirty="0">
                <a:latin typeface="Arial"/>
                <a:cs typeface="Arial"/>
              </a:rPr>
              <a:t>link </a:t>
            </a:r>
            <a:r>
              <a:rPr sz="1800" b="1" i="1" spc="-250" dirty="0">
                <a:latin typeface="Arial"/>
                <a:cs typeface="Arial"/>
              </a:rPr>
              <a:t>AB </a:t>
            </a:r>
            <a:r>
              <a:rPr sz="1800" b="1" i="1" spc="-90" dirty="0">
                <a:latin typeface="Arial"/>
                <a:cs typeface="Arial"/>
              </a:rPr>
              <a:t>(link </a:t>
            </a:r>
            <a:r>
              <a:rPr sz="1800" b="1" i="1" spc="-65" dirty="0">
                <a:latin typeface="Arial"/>
                <a:cs typeface="Arial"/>
              </a:rPr>
              <a:t>1) </a:t>
            </a:r>
            <a:r>
              <a:rPr sz="1800" b="1" i="1" spc="-175" dirty="0">
                <a:latin typeface="Arial"/>
                <a:cs typeface="Arial"/>
              </a:rPr>
              <a:t>is </a:t>
            </a:r>
            <a:r>
              <a:rPr sz="1800" b="1" i="1" spc="-135" dirty="0">
                <a:latin typeface="Arial"/>
                <a:cs typeface="Arial"/>
              </a:rPr>
              <a:t>known </a:t>
            </a:r>
            <a:r>
              <a:rPr sz="1800" b="1" i="1" spc="-175" dirty="0">
                <a:latin typeface="Arial"/>
                <a:cs typeface="Arial"/>
              </a:rPr>
              <a:t>as  </a:t>
            </a:r>
            <a:r>
              <a:rPr sz="1800" b="1" i="1" spc="-90" dirty="0">
                <a:latin typeface="Arial"/>
                <a:cs typeface="Arial"/>
              </a:rPr>
              <a:t>frame </a:t>
            </a:r>
            <a:r>
              <a:rPr sz="1800" b="1" i="1" spc="-95" dirty="0">
                <a:latin typeface="Arial"/>
                <a:cs typeface="Arial"/>
              </a:rPr>
              <a:t>of </a:t>
            </a:r>
            <a:r>
              <a:rPr sz="1800" b="1" i="1" spc="-85" dirty="0">
                <a:latin typeface="Arial"/>
                <a:cs typeface="Arial"/>
              </a:rPr>
              <a:t>the</a:t>
            </a:r>
            <a:r>
              <a:rPr sz="1800" b="1" i="1" spc="-75" dirty="0">
                <a:latin typeface="Arial"/>
                <a:cs typeface="Arial"/>
              </a:rPr>
              <a:t> </a:t>
            </a:r>
            <a:r>
              <a:rPr sz="1800" b="1" i="1" spc="-145" dirty="0">
                <a:latin typeface="Arial"/>
                <a:cs typeface="Arial"/>
              </a:rPr>
              <a:t>mechanism.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65100" marR="2477135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When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0" dirty="0">
                <a:latin typeface="Arial"/>
                <a:cs typeface="Arial"/>
              </a:rPr>
              <a:t>crank </a:t>
            </a:r>
            <a:r>
              <a:rPr sz="1800" spc="-40" dirty="0">
                <a:latin typeface="Arial"/>
                <a:cs typeface="Arial"/>
              </a:rPr>
              <a:t>(link </a:t>
            </a:r>
            <a:r>
              <a:rPr sz="1800" spc="-75" dirty="0">
                <a:latin typeface="Arial"/>
                <a:cs typeface="Arial"/>
              </a:rPr>
              <a:t>4)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driver,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0" dirty="0">
                <a:latin typeface="Arial"/>
                <a:cs typeface="Arial"/>
              </a:rPr>
              <a:t>mechanism </a:t>
            </a:r>
            <a:r>
              <a:rPr sz="1800" spc="-95" dirty="0">
                <a:latin typeface="Arial"/>
                <a:cs typeface="Arial"/>
              </a:rPr>
              <a:t>is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transforming  </a:t>
            </a:r>
            <a:r>
              <a:rPr sz="1800" spc="-30" dirty="0">
                <a:latin typeface="Arial"/>
                <a:cs typeface="Arial"/>
              </a:rPr>
              <a:t>rotary </a:t>
            </a:r>
            <a:r>
              <a:rPr sz="1800" spc="-20" dirty="0">
                <a:latin typeface="Arial"/>
                <a:cs typeface="Arial"/>
              </a:rPr>
              <a:t>motion </a:t>
            </a:r>
            <a:r>
              <a:rPr sz="1800" spc="-10" dirty="0">
                <a:latin typeface="Arial"/>
                <a:cs typeface="Arial"/>
              </a:rPr>
              <a:t>into </a:t>
            </a:r>
            <a:r>
              <a:rPr sz="1800" spc="-60" dirty="0">
                <a:latin typeface="Arial"/>
                <a:cs typeface="Arial"/>
              </a:rPr>
              <a:t>oscillating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motion.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32</a:t>
            </a:fld>
            <a:endParaRPr spc="-6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6925" y="1274191"/>
            <a:ext cx="6283543" cy="371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33</a:t>
            </a:fld>
            <a:endParaRPr spc="-6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34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461899"/>
            <a:ext cx="5927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/>
              <a:t>Inversions </a:t>
            </a:r>
            <a:r>
              <a:rPr sz="4400" spc="-180" dirty="0"/>
              <a:t>of</a:t>
            </a:r>
            <a:r>
              <a:rPr sz="4400" spc="-525" dirty="0"/>
              <a:t> </a:t>
            </a:r>
            <a:r>
              <a:rPr sz="4400" spc="-260" dirty="0"/>
              <a:t>mechanism: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887334" cy="41414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688340" indent="-342900">
              <a:lnSpc>
                <a:spcPts val="259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40" dirty="0">
                <a:latin typeface="Arial"/>
                <a:cs typeface="Arial"/>
              </a:rPr>
              <a:t>A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mechanism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10" dirty="0">
                <a:latin typeface="Arial"/>
                <a:cs typeface="Arial"/>
              </a:rPr>
              <a:t>one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in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which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one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of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links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of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210" dirty="0">
                <a:latin typeface="Arial"/>
                <a:cs typeface="Arial"/>
              </a:rPr>
              <a:t>a  </a:t>
            </a:r>
            <a:r>
              <a:rPr sz="2700" spc="-80" dirty="0">
                <a:latin typeface="Arial"/>
                <a:cs typeface="Arial"/>
              </a:rPr>
              <a:t>kinematic </a:t>
            </a:r>
            <a:r>
              <a:rPr sz="2700" spc="-114" dirty="0">
                <a:latin typeface="Arial"/>
                <a:cs typeface="Arial"/>
              </a:rPr>
              <a:t>chain </a:t>
            </a:r>
            <a:r>
              <a:rPr sz="2700" spc="-140" dirty="0">
                <a:latin typeface="Arial"/>
                <a:cs typeface="Arial"/>
              </a:rPr>
              <a:t>is</a:t>
            </a:r>
            <a:r>
              <a:rPr sz="2700" spc="-26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fixed.</a:t>
            </a:r>
            <a:endParaRPr sz="2700">
              <a:latin typeface="Arial"/>
              <a:cs typeface="Arial"/>
            </a:endParaRPr>
          </a:p>
          <a:p>
            <a:pPr marL="355600" marR="930275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5" dirty="0">
                <a:latin typeface="Arial"/>
                <a:cs typeface="Arial"/>
              </a:rPr>
              <a:t>Different </a:t>
            </a:r>
            <a:r>
              <a:rPr sz="2700" spc="-150" dirty="0">
                <a:latin typeface="Arial"/>
                <a:cs typeface="Arial"/>
              </a:rPr>
              <a:t>mechanisms </a:t>
            </a:r>
            <a:r>
              <a:rPr sz="2700" spc="-180" dirty="0">
                <a:latin typeface="Arial"/>
                <a:cs typeface="Arial"/>
              </a:rPr>
              <a:t>can </a:t>
            </a:r>
            <a:r>
              <a:rPr sz="2700" spc="-125" dirty="0">
                <a:latin typeface="Arial"/>
                <a:cs typeface="Arial"/>
              </a:rPr>
              <a:t>be </a:t>
            </a:r>
            <a:r>
              <a:rPr sz="2700" spc="-75" dirty="0">
                <a:latin typeface="Arial"/>
                <a:cs typeface="Arial"/>
              </a:rPr>
              <a:t>obtained </a:t>
            </a:r>
            <a:r>
              <a:rPr sz="2700" spc="-114" dirty="0">
                <a:latin typeface="Arial"/>
                <a:cs typeface="Arial"/>
              </a:rPr>
              <a:t>by</a:t>
            </a:r>
            <a:r>
              <a:rPr sz="2700" spc="-380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fixing  </a:t>
            </a:r>
            <a:r>
              <a:rPr sz="2700" spc="-35" dirty="0">
                <a:latin typeface="Arial"/>
                <a:cs typeface="Arial"/>
              </a:rPr>
              <a:t>different </a:t>
            </a:r>
            <a:r>
              <a:rPr sz="2700" spc="-100" dirty="0">
                <a:latin typeface="Arial"/>
                <a:cs typeface="Arial"/>
              </a:rPr>
              <a:t>links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40" dirty="0">
                <a:latin typeface="Arial"/>
                <a:cs typeface="Arial"/>
              </a:rPr>
              <a:t>the </a:t>
            </a:r>
            <a:r>
              <a:rPr sz="2700" spc="-195" dirty="0">
                <a:latin typeface="Arial"/>
                <a:cs typeface="Arial"/>
              </a:rPr>
              <a:t>same </a:t>
            </a:r>
            <a:r>
              <a:rPr sz="2700" spc="-80" dirty="0">
                <a:latin typeface="Arial"/>
                <a:cs typeface="Arial"/>
              </a:rPr>
              <a:t>kinematic</a:t>
            </a:r>
            <a:r>
              <a:rPr sz="2700" spc="-525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chain.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210" dirty="0">
                <a:latin typeface="Arial"/>
                <a:cs typeface="Arial"/>
              </a:rPr>
              <a:t>These </a:t>
            </a:r>
            <a:r>
              <a:rPr sz="2700" spc="-125" dirty="0">
                <a:latin typeface="Arial"/>
                <a:cs typeface="Arial"/>
              </a:rPr>
              <a:t>are </a:t>
            </a:r>
            <a:r>
              <a:rPr sz="2700" spc="-110" dirty="0">
                <a:latin typeface="Arial"/>
                <a:cs typeface="Arial"/>
              </a:rPr>
              <a:t>called </a:t>
            </a:r>
            <a:r>
              <a:rPr sz="2700" spc="-254" dirty="0">
                <a:latin typeface="Arial"/>
                <a:cs typeface="Arial"/>
              </a:rPr>
              <a:t>as </a:t>
            </a:r>
            <a:r>
              <a:rPr sz="2700" spc="-120" dirty="0">
                <a:latin typeface="Arial"/>
                <a:cs typeface="Arial"/>
              </a:rPr>
              <a:t>inversions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28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mechanism.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45" dirty="0">
                <a:latin typeface="Arial"/>
                <a:cs typeface="Arial"/>
              </a:rPr>
              <a:t>By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changing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fixed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link,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number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of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50" dirty="0">
                <a:latin typeface="Arial"/>
                <a:cs typeface="Arial"/>
              </a:rPr>
              <a:t>mechanisms  </a:t>
            </a:r>
            <a:r>
              <a:rPr sz="2700" spc="-75" dirty="0">
                <a:latin typeface="Arial"/>
                <a:cs typeface="Arial"/>
              </a:rPr>
              <a:t>which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75" dirty="0">
                <a:latin typeface="Arial"/>
                <a:cs typeface="Arial"/>
              </a:rPr>
              <a:t>can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be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obtained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05" dirty="0">
                <a:latin typeface="Arial"/>
                <a:cs typeface="Arial"/>
              </a:rPr>
              <a:t>equal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number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of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links.</a:t>
            </a:r>
            <a:endParaRPr sz="2700">
              <a:latin typeface="Arial"/>
              <a:cs typeface="Arial"/>
            </a:endParaRPr>
          </a:p>
          <a:p>
            <a:pPr marL="355600" marR="132080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75" dirty="0">
                <a:latin typeface="Arial"/>
                <a:cs typeface="Arial"/>
              </a:rPr>
              <a:t>Except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70" dirty="0">
                <a:latin typeface="Arial"/>
                <a:cs typeface="Arial"/>
              </a:rPr>
              <a:t>original </a:t>
            </a:r>
            <a:r>
              <a:rPr sz="2700" spc="-130" dirty="0">
                <a:latin typeface="Arial"/>
                <a:cs typeface="Arial"/>
              </a:rPr>
              <a:t>mechanism, </a:t>
            </a:r>
            <a:r>
              <a:rPr sz="2700" spc="-60" dirty="0">
                <a:latin typeface="Arial"/>
                <a:cs typeface="Arial"/>
              </a:rPr>
              <a:t>all </a:t>
            </a:r>
            <a:r>
              <a:rPr sz="2700" spc="-30" dirty="0">
                <a:latin typeface="Arial"/>
                <a:cs typeface="Arial"/>
              </a:rPr>
              <a:t>other</a:t>
            </a:r>
            <a:r>
              <a:rPr sz="2700" spc="-465" dirty="0">
                <a:latin typeface="Arial"/>
                <a:cs typeface="Arial"/>
              </a:rPr>
              <a:t> </a:t>
            </a:r>
            <a:r>
              <a:rPr sz="2700" spc="-150" dirty="0">
                <a:latin typeface="Arial"/>
                <a:cs typeface="Arial"/>
              </a:rPr>
              <a:t>mechanisms  </a:t>
            </a:r>
            <a:r>
              <a:rPr sz="2700" spc="10" dirty="0">
                <a:latin typeface="Arial"/>
                <a:cs typeface="Arial"/>
              </a:rPr>
              <a:t>will </a:t>
            </a:r>
            <a:r>
              <a:rPr sz="2700" spc="-125" dirty="0">
                <a:latin typeface="Arial"/>
                <a:cs typeface="Arial"/>
              </a:rPr>
              <a:t>be </a:t>
            </a:r>
            <a:r>
              <a:rPr sz="2700" spc="-80" dirty="0">
                <a:latin typeface="Arial"/>
                <a:cs typeface="Arial"/>
              </a:rPr>
              <a:t>known </a:t>
            </a:r>
            <a:r>
              <a:rPr sz="2700" spc="-254" dirty="0">
                <a:latin typeface="Arial"/>
                <a:cs typeface="Arial"/>
              </a:rPr>
              <a:t>as </a:t>
            </a:r>
            <a:r>
              <a:rPr sz="2700" spc="-120" dirty="0">
                <a:latin typeface="Arial"/>
                <a:cs typeface="Arial"/>
              </a:rPr>
              <a:t>inversions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70" dirty="0">
                <a:latin typeface="Arial"/>
                <a:cs typeface="Arial"/>
              </a:rPr>
              <a:t>original</a:t>
            </a:r>
            <a:r>
              <a:rPr sz="2700" spc="-434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mechanism.</a:t>
            </a:r>
            <a:endParaRPr sz="2700">
              <a:latin typeface="Arial"/>
              <a:cs typeface="Arial"/>
            </a:endParaRPr>
          </a:p>
          <a:p>
            <a:pPr marL="355600" marR="475615" indent="-342900">
              <a:lnSpc>
                <a:spcPts val="259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95" dirty="0">
                <a:latin typeface="Arial"/>
                <a:cs typeface="Arial"/>
              </a:rPr>
              <a:t>The </a:t>
            </a:r>
            <a:r>
              <a:rPr sz="2700" spc="-100" dirty="0">
                <a:latin typeface="Arial"/>
                <a:cs typeface="Arial"/>
              </a:rPr>
              <a:t>inversion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135" dirty="0">
                <a:latin typeface="Arial"/>
                <a:cs typeface="Arial"/>
              </a:rPr>
              <a:t>mechanism </a:t>
            </a:r>
            <a:r>
              <a:rPr sz="2700" spc="-160" dirty="0">
                <a:latin typeface="Arial"/>
                <a:cs typeface="Arial"/>
              </a:rPr>
              <a:t>does </a:t>
            </a:r>
            <a:r>
              <a:rPr sz="2700" spc="-5" dirty="0">
                <a:latin typeface="Arial"/>
                <a:cs typeface="Arial"/>
              </a:rPr>
              <a:t>not </a:t>
            </a:r>
            <a:r>
              <a:rPr sz="2700" spc="-170" dirty="0">
                <a:latin typeface="Arial"/>
                <a:cs typeface="Arial"/>
              </a:rPr>
              <a:t>change</a:t>
            </a:r>
            <a:r>
              <a:rPr sz="2700" spc="-434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  </a:t>
            </a:r>
            <a:r>
              <a:rPr sz="2700" spc="-25" dirty="0">
                <a:latin typeface="Arial"/>
                <a:cs typeface="Arial"/>
              </a:rPr>
              <a:t>motion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of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its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links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relative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each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other.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641" y="461899"/>
            <a:ext cx="65093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/>
              <a:t>Inversions </a:t>
            </a:r>
            <a:r>
              <a:rPr sz="4400" spc="-180" dirty="0"/>
              <a:t>of </a:t>
            </a:r>
            <a:r>
              <a:rPr sz="4400" spc="-250" dirty="0"/>
              <a:t>four </a:t>
            </a:r>
            <a:r>
              <a:rPr sz="4400" spc="-229" dirty="0"/>
              <a:t>bar</a:t>
            </a:r>
            <a:r>
              <a:rPr sz="4400" spc="-745" dirty="0"/>
              <a:t> </a:t>
            </a:r>
            <a:r>
              <a:rPr sz="4400" spc="-290" dirty="0"/>
              <a:t>chain: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43000" y="1066800"/>
            <a:ext cx="6477000" cy="5425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35</a:t>
            </a:fld>
            <a:endParaRPr spc="-6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160"/>
            <a:ext cx="4153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/>
              <a:t>Inversions </a:t>
            </a:r>
            <a:r>
              <a:rPr sz="2800" spc="-120" dirty="0"/>
              <a:t>of </a:t>
            </a:r>
            <a:r>
              <a:rPr sz="2800" spc="-210" dirty="0"/>
              <a:t>Four </a:t>
            </a:r>
            <a:r>
              <a:rPr sz="2800" spc="-140" dirty="0"/>
              <a:t>Bar</a:t>
            </a:r>
            <a:r>
              <a:rPr sz="2800" spc="-345" dirty="0"/>
              <a:t> </a:t>
            </a:r>
            <a:r>
              <a:rPr sz="2800" spc="-170" dirty="0"/>
              <a:t>Chain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410200" y="2634918"/>
            <a:ext cx="3577389" cy="339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40182"/>
            <a:ext cx="8801735" cy="49002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14" dirty="0">
                <a:latin typeface="Trebuchet MS"/>
                <a:cs typeface="Trebuchet MS"/>
              </a:rPr>
              <a:t>1</a:t>
            </a:r>
            <a:r>
              <a:rPr sz="2400" b="1" i="1" spc="-114" dirty="0">
                <a:latin typeface="Arial"/>
                <a:cs typeface="Arial"/>
              </a:rPr>
              <a:t>. </a:t>
            </a:r>
            <a:r>
              <a:rPr sz="2400" b="1" i="1" spc="-210" dirty="0">
                <a:latin typeface="Arial"/>
                <a:cs typeface="Arial"/>
              </a:rPr>
              <a:t>Beam </a:t>
            </a:r>
            <a:r>
              <a:rPr sz="2400" b="1" i="1" spc="-170" dirty="0">
                <a:latin typeface="Arial"/>
                <a:cs typeface="Arial"/>
              </a:rPr>
              <a:t>engine </a:t>
            </a:r>
            <a:r>
              <a:rPr sz="2400" b="1" i="1" spc="-165" dirty="0">
                <a:latin typeface="Arial"/>
                <a:cs typeface="Arial"/>
              </a:rPr>
              <a:t>(crank </a:t>
            </a:r>
            <a:r>
              <a:rPr sz="2400" b="1" i="1" spc="-160" dirty="0">
                <a:latin typeface="Arial"/>
                <a:cs typeface="Arial"/>
              </a:rPr>
              <a:t>and </a:t>
            </a:r>
            <a:r>
              <a:rPr sz="2400" b="1" i="1" spc="-150" dirty="0">
                <a:latin typeface="Arial"/>
                <a:cs typeface="Arial"/>
              </a:rPr>
              <a:t>lever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180" dirty="0">
                <a:latin typeface="Arial"/>
                <a:cs typeface="Arial"/>
              </a:rPr>
              <a:t>mechanism).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part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mechanism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25" dirty="0">
                <a:latin typeface="Arial"/>
                <a:cs typeface="Arial"/>
              </a:rPr>
              <a:t>beam </a:t>
            </a:r>
            <a:r>
              <a:rPr sz="2400" spc="-105" dirty="0">
                <a:latin typeface="Arial"/>
                <a:cs typeface="Arial"/>
              </a:rPr>
              <a:t>engine </a:t>
            </a:r>
            <a:r>
              <a:rPr sz="2400" spc="-120" dirty="0">
                <a:latin typeface="Arial"/>
                <a:cs typeface="Arial"/>
              </a:rPr>
              <a:t>(also </a:t>
            </a:r>
            <a:r>
              <a:rPr sz="2400" spc="-75" dirty="0">
                <a:latin typeface="Arial"/>
                <a:cs typeface="Arial"/>
              </a:rPr>
              <a:t>known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14" dirty="0">
                <a:latin typeface="Arial"/>
                <a:cs typeface="Arial"/>
              </a:rPr>
              <a:t>crank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80" dirty="0">
                <a:latin typeface="Arial"/>
                <a:cs typeface="Arial"/>
              </a:rPr>
              <a:t>lever</a:t>
            </a:r>
            <a:r>
              <a:rPr sz="2400" spc="-120" dirty="0">
                <a:latin typeface="Arial"/>
                <a:cs typeface="Arial"/>
              </a:rPr>
              <a:t> mechanism)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consists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four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shown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Fig.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In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this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mechanism,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when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crank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rotates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about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fixed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centre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i="1" spc="-175" dirty="0">
                <a:latin typeface="Trebuchet MS"/>
                <a:cs typeface="Trebuchet MS"/>
              </a:rPr>
              <a:t>A,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i="1" spc="-150" dirty="0">
                <a:latin typeface="Trebuchet MS"/>
                <a:cs typeface="Trebuchet MS"/>
              </a:rPr>
              <a:t>the </a:t>
            </a:r>
            <a:r>
              <a:rPr sz="2400" i="1" spc="-160" dirty="0">
                <a:latin typeface="Trebuchet MS"/>
                <a:cs typeface="Trebuchet MS"/>
              </a:rPr>
              <a:t>lever </a:t>
            </a:r>
            <a:r>
              <a:rPr sz="2400" i="1" spc="-130" dirty="0">
                <a:latin typeface="Trebuchet MS"/>
                <a:cs typeface="Trebuchet MS"/>
              </a:rPr>
              <a:t>oscillates </a:t>
            </a:r>
            <a:r>
              <a:rPr sz="2400" i="1" spc="-105" dirty="0">
                <a:latin typeface="Trebuchet MS"/>
                <a:cs typeface="Trebuchet MS"/>
              </a:rPr>
              <a:t>about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5" dirty="0">
                <a:latin typeface="Arial"/>
                <a:cs typeface="Arial"/>
              </a:rPr>
              <a:t>fixed centre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i="1" spc="-170" dirty="0">
                <a:latin typeface="Trebuchet MS"/>
                <a:cs typeface="Trebuchet MS"/>
              </a:rPr>
              <a:t>D.</a:t>
            </a:r>
            <a:endParaRPr sz="2400">
              <a:latin typeface="Trebuchet MS"/>
              <a:cs typeface="Trebuchet MS"/>
            </a:endParaRPr>
          </a:p>
          <a:p>
            <a:pPr marL="355600" marR="3705225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60" dirty="0">
                <a:latin typeface="Trebuchet MS"/>
                <a:cs typeface="Trebuchet MS"/>
              </a:rPr>
              <a:t>The </a:t>
            </a:r>
            <a:r>
              <a:rPr sz="2400" i="1" spc="-110" dirty="0">
                <a:latin typeface="Trebuchet MS"/>
                <a:cs typeface="Trebuchet MS"/>
              </a:rPr>
              <a:t>end </a:t>
            </a:r>
            <a:r>
              <a:rPr sz="2400" i="1" spc="-114" dirty="0">
                <a:latin typeface="Trebuchet MS"/>
                <a:cs typeface="Trebuchet MS"/>
              </a:rPr>
              <a:t>E </a:t>
            </a:r>
            <a:r>
              <a:rPr sz="2400" i="1" spc="-150" dirty="0">
                <a:latin typeface="Trebuchet MS"/>
                <a:cs typeface="Trebuchet MS"/>
              </a:rPr>
              <a:t>of the </a:t>
            </a:r>
            <a:r>
              <a:rPr sz="2400" i="1" spc="-160" dirty="0">
                <a:latin typeface="Trebuchet MS"/>
                <a:cs typeface="Trebuchet MS"/>
              </a:rPr>
              <a:t>lever </a:t>
            </a:r>
            <a:r>
              <a:rPr sz="2400" i="1" spc="-105" dirty="0">
                <a:latin typeface="Trebuchet MS"/>
                <a:cs typeface="Trebuchet MS"/>
              </a:rPr>
              <a:t>CDE </a:t>
            </a:r>
            <a:r>
              <a:rPr sz="2400" i="1" spc="-114" dirty="0">
                <a:latin typeface="Trebuchet MS"/>
                <a:cs typeface="Trebuchet MS"/>
              </a:rPr>
              <a:t>is  </a:t>
            </a:r>
            <a:r>
              <a:rPr sz="2400" spc="-100" dirty="0">
                <a:latin typeface="Arial"/>
                <a:cs typeface="Arial"/>
              </a:rPr>
              <a:t>connected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piston </a:t>
            </a:r>
            <a:r>
              <a:rPr sz="2400" spc="-50" dirty="0">
                <a:latin typeface="Arial"/>
                <a:cs typeface="Arial"/>
              </a:rPr>
              <a:t>rod </a:t>
            </a:r>
            <a:r>
              <a:rPr sz="2400" spc="-70" dirty="0">
                <a:latin typeface="Arial"/>
                <a:cs typeface="Arial"/>
              </a:rPr>
              <a:t>which  </a:t>
            </a:r>
            <a:r>
              <a:rPr sz="2400" spc="-100" dirty="0">
                <a:latin typeface="Arial"/>
                <a:cs typeface="Arial"/>
              </a:rPr>
              <a:t>reciprocates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due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rotation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 </a:t>
            </a:r>
            <a:r>
              <a:rPr sz="2400" spc="-105" dirty="0">
                <a:latin typeface="Arial"/>
                <a:cs typeface="Arial"/>
              </a:rPr>
              <a:t>crank.</a:t>
            </a:r>
            <a:endParaRPr sz="2400">
              <a:latin typeface="Arial"/>
              <a:cs typeface="Arial"/>
            </a:endParaRPr>
          </a:p>
          <a:p>
            <a:pPr marL="355600" marR="3643629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In </a:t>
            </a:r>
            <a:r>
              <a:rPr sz="2400" spc="-25" dirty="0">
                <a:latin typeface="Arial"/>
                <a:cs typeface="Arial"/>
              </a:rPr>
              <a:t>other </a:t>
            </a:r>
            <a:r>
              <a:rPr sz="2400" spc="-90" dirty="0">
                <a:latin typeface="Arial"/>
                <a:cs typeface="Arial"/>
              </a:rPr>
              <a:t>words,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0" dirty="0">
                <a:latin typeface="Arial"/>
                <a:cs typeface="Arial"/>
              </a:rPr>
              <a:t>purpose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this  </a:t>
            </a:r>
            <a:r>
              <a:rPr sz="2400" spc="-125" dirty="0">
                <a:latin typeface="Arial"/>
                <a:cs typeface="Arial"/>
              </a:rPr>
              <a:t>mechanism is </a:t>
            </a:r>
            <a:r>
              <a:rPr sz="2400" spc="15" dirty="0">
                <a:latin typeface="Arial"/>
                <a:cs typeface="Arial"/>
              </a:rPr>
              <a:t>to </a:t>
            </a:r>
            <a:r>
              <a:rPr sz="2400" spc="-75" dirty="0">
                <a:latin typeface="Arial"/>
                <a:cs typeface="Arial"/>
              </a:rPr>
              <a:t>convert </a:t>
            </a:r>
            <a:r>
              <a:rPr sz="2400" spc="-40" dirty="0">
                <a:latin typeface="Arial"/>
                <a:cs typeface="Arial"/>
              </a:rPr>
              <a:t>rotary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motion  </a:t>
            </a:r>
            <a:r>
              <a:rPr sz="2400" spc="-10" dirty="0">
                <a:latin typeface="Arial"/>
                <a:cs typeface="Arial"/>
              </a:rPr>
              <a:t>into </a:t>
            </a:r>
            <a:r>
              <a:rPr sz="2400" spc="-80" dirty="0">
                <a:latin typeface="Arial"/>
                <a:cs typeface="Arial"/>
              </a:rPr>
              <a:t>reciprocating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36</a:t>
            </a:fld>
            <a:endParaRPr spc="-6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8763000" cy="5556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37</a:t>
            </a:fld>
            <a:endParaRPr spc="-6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57945" cy="45116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700" b="1" spc="-245" dirty="0">
                <a:latin typeface="Trebuchet MS"/>
                <a:cs typeface="Trebuchet MS"/>
              </a:rPr>
              <a:t>2. </a:t>
            </a:r>
            <a:r>
              <a:rPr sz="2700" b="1" i="1" spc="-229" dirty="0">
                <a:latin typeface="Arial"/>
                <a:cs typeface="Arial"/>
              </a:rPr>
              <a:t>Coupling </a:t>
            </a:r>
            <a:r>
              <a:rPr sz="2700" b="1" i="1" spc="-190" dirty="0">
                <a:latin typeface="Arial"/>
                <a:cs typeface="Arial"/>
              </a:rPr>
              <a:t>rod </a:t>
            </a:r>
            <a:r>
              <a:rPr sz="2700" b="1" i="1" spc="-135" dirty="0">
                <a:latin typeface="Arial"/>
                <a:cs typeface="Arial"/>
              </a:rPr>
              <a:t>of </a:t>
            </a:r>
            <a:r>
              <a:rPr sz="2700" b="1" i="1" spc="-80" dirty="0">
                <a:latin typeface="Arial"/>
                <a:cs typeface="Arial"/>
              </a:rPr>
              <a:t>a </a:t>
            </a:r>
            <a:r>
              <a:rPr sz="2700" b="1" i="1" spc="-190" dirty="0">
                <a:latin typeface="Arial"/>
                <a:cs typeface="Arial"/>
              </a:rPr>
              <a:t>locomotive </a:t>
            </a:r>
            <a:r>
              <a:rPr sz="2700" b="1" i="1" spc="-180" dirty="0">
                <a:latin typeface="Arial"/>
                <a:cs typeface="Arial"/>
              </a:rPr>
              <a:t>(Double </a:t>
            </a:r>
            <a:r>
              <a:rPr sz="2700" b="1" i="1" spc="-200" dirty="0">
                <a:latin typeface="Arial"/>
                <a:cs typeface="Arial"/>
              </a:rPr>
              <a:t>crank</a:t>
            </a:r>
            <a:r>
              <a:rPr sz="2700" b="1" i="1" spc="30" dirty="0">
                <a:latin typeface="Arial"/>
                <a:cs typeface="Arial"/>
              </a:rPr>
              <a:t> </a:t>
            </a:r>
            <a:r>
              <a:rPr sz="2700" b="1" i="1" spc="-200" dirty="0">
                <a:latin typeface="Arial"/>
                <a:cs typeface="Arial"/>
              </a:rPr>
              <a:t>mechanism).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spc="-180" dirty="0">
                <a:latin typeface="Trebuchet MS"/>
                <a:cs typeface="Trebuchet MS"/>
              </a:rPr>
              <a:t>The</a:t>
            </a:r>
            <a:r>
              <a:rPr sz="2700" i="1" spc="-220" dirty="0">
                <a:latin typeface="Trebuchet MS"/>
                <a:cs typeface="Trebuchet MS"/>
              </a:rPr>
              <a:t> </a:t>
            </a:r>
            <a:r>
              <a:rPr sz="2700" i="1" spc="-110" dirty="0">
                <a:latin typeface="Trebuchet MS"/>
                <a:cs typeface="Trebuchet MS"/>
              </a:rPr>
              <a:t>mechanism</a:t>
            </a:r>
            <a:r>
              <a:rPr sz="2700" i="1" spc="-210" dirty="0">
                <a:latin typeface="Trebuchet MS"/>
                <a:cs typeface="Trebuchet MS"/>
              </a:rPr>
              <a:t> </a:t>
            </a:r>
            <a:r>
              <a:rPr sz="2700" i="1" spc="-165" dirty="0">
                <a:latin typeface="Trebuchet MS"/>
                <a:cs typeface="Trebuchet MS"/>
              </a:rPr>
              <a:t>of</a:t>
            </a:r>
            <a:r>
              <a:rPr sz="2700" i="1" spc="-195" dirty="0">
                <a:latin typeface="Trebuchet MS"/>
                <a:cs typeface="Trebuchet MS"/>
              </a:rPr>
              <a:t> </a:t>
            </a:r>
            <a:r>
              <a:rPr sz="2700" i="1" spc="-35" dirty="0">
                <a:latin typeface="Trebuchet MS"/>
                <a:cs typeface="Trebuchet MS"/>
              </a:rPr>
              <a:t>a</a:t>
            </a:r>
            <a:r>
              <a:rPr sz="2700" i="1" spc="-200" dirty="0">
                <a:latin typeface="Trebuchet MS"/>
                <a:cs typeface="Trebuchet MS"/>
              </a:rPr>
              <a:t> </a:t>
            </a:r>
            <a:r>
              <a:rPr sz="2700" i="1" spc="-125" dirty="0">
                <a:latin typeface="Trebuchet MS"/>
                <a:cs typeface="Trebuchet MS"/>
              </a:rPr>
              <a:t>coupling</a:t>
            </a:r>
            <a:r>
              <a:rPr sz="2700" i="1" spc="-185" dirty="0">
                <a:latin typeface="Trebuchet MS"/>
                <a:cs typeface="Trebuchet MS"/>
              </a:rPr>
              <a:t> </a:t>
            </a:r>
            <a:r>
              <a:rPr sz="2700" spc="-60" dirty="0">
                <a:latin typeface="Arial"/>
                <a:cs typeface="Arial"/>
              </a:rPr>
              <a:t>rod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210" dirty="0">
                <a:latin typeface="Arial"/>
                <a:cs typeface="Arial"/>
              </a:rPr>
              <a:t>a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locomotive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(also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known  </a:t>
            </a:r>
            <a:r>
              <a:rPr sz="2700" spc="-254" dirty="0">
                <a:latin typeface="Arial"/>
                <a:cs typeface="Arial"/>
              </a:rPr>
              <a:t>as </a:t>
            </a:r>
            <a:r>
              <a:rPr sz="2700" spc="-85" dirty="0">
                <a:latin typeface="Arial"/>
                <a:cs typeface="Arial"/>
              </a:rPr>
              <a:t>double </a:t>
            </a:r>
            <a:r>
              <a:rPr sz="2700" spc="-130" dirty="0">
                <a:latin typeface="Arial"/>
                <a:cs typeface="Arial"/>
              </a:rPr>
              <a:t>crank mechanism) </a:t>
            </a:r>
            <a:r>
              <a:rPr sz="2700" spc="-75" dirty="0">
                <a:latin typeface="Arial"/>
                <a:cs typeface="Arial"/>
              </a:rPr>
              <a:t>which </a:t>
            </a:r>
            <a:r>
              <a:rPr sz="2700" spc="-150" dirty="0">
                <a:latin typeface="Arial"/>
                <a:cs typeface="Arial"/>
              </a:rPr>
              <a:t>consists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30" dirty="0">
                <a:latin typeface="Arial"/>
                <a:cs typeface="Arial"/>
              </a:rPr>
              <a:t>four </a:t>
            </a:r>
            <a:r>
              <a:rPr sz="2700" spc="-95" dirty="0">
                <a:latin typeface="Arial"/>
                <a:cs typeface="Arial"/>
              </a:rPr>
              <a:t>links, </a:t>
            </a:r>
            <a:r>
              <a:rPr sz="2700" spc="-140" dirty="0">
                <a:latin typeface="Arial"/>
                <a:cs typeface="Arial"/>
              </a:rPr>
              <a:t>is  </a:t>
            </a:r>
            <a:r>
              <a:rPr sz="2700" spc="-120" dirty="0">
                <a:latin typeface="Arial"/>
                <a:cs typeface="Arial"/>
              </a:rPr>
              <a:t>shown </a:t>
            </a:r>
            <a:r>
              <a:rPr sz="2700" spc="-35" dirty="0">
                <a:latin typeface="Arial"/>
                <a:cs typeface="Arial"/>
              </a:rPr>
              <a:t>in</a:t>
            </a:r>
            <a:r>
              <a:rPr sz="2700" spc="-190" dirty="0">
                <a:latin typeface="Arial"/>
                <a:cs typeface="Arial"/>
              </a:rPr>
              <a:t> </a:t>
            </a:r>
            <a:r>
              <a:rPr sz="2700" spc="-180" dirty="0">
                <a:latin typeface="Arial"/>
                <a:cs typeface="Arial"/>
              </a:rPr>
              <a:t>Fig.</a:t>
            </a:r>
            <a:endParaRPr sz="2700">
              <a:latin typeface="Arial"/>
              <a:cs typeface="Arial"/>
            </a:endParaRPr>
          </a:p>
          <a:p>
            <a:pPr marL="355600" marR="166370" indent="-342900">
              <a:lnSpc>
                <a:spcPts val="2920"/>
              </a:lnSpc>
              <a:spcBef>
                <a:spcPts val="63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80" dirty="0">
                <a:latin typeface="Arial"/>
                <a:cs typeface="Arial"/>
              </a:rPr>
              <a:t>In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this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mechanism,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the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links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i="1" spc="-45" dirty="0">
                <a:latin typeface="Trebuchet MS"/>
                <a:cs typeface="Trebuchet MS"/>
              </a:rPr>
              <a:t>AD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80" dirty="0">
                <a:latin typeface="Trebuchet MS"/>
                <a:cs typeface="Trebuchet MS"/>
              </a:rPr>
              <a:t>and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135" dirty="0">
                <a:latin typeface="Trebuchet MS"/>
                <a:cs typeface="Trebuchet MS"/>
              </a:rPr>
              <a:t>BC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105" dirty="0">
                <a:latin typeface="Trebuchet MS"/>
                <a:cs typeface="Trebuchet MS"/>
              </a:rPr>
              <a:t>(having</a:t>
            </a:r>
            <a:r>
              <a:rPr sz="2700" i="1" spc="-215" dirty="0">
                <a:latin typeface="Trebuchet MS"/>
                <a:cs typeface="Trebuchet MS"/>
              </a:rPr>
              <a:t> </a:t>
            </a:r>
            <a:r>
              <a:rPr sz="2700" i="1" spc="-135" dirty="0">
                <a:latin typeface="Trebuchet MS"/>
                <a:cs typeface="Trebuchet MS"/>
              </a:rPr>
              <a:t>equal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140" dirty="0">
                <a:latin typeface="Trebuchet MS"/>
                <a:cs typeface="Trebuchet MS"/>
              </a:rPr>
              <a:t>length)  </a:t>
            </a:r>
            <a:r>
              <a:rPr sz="2700" i="1" spc="-130" dirty="0">
                <a:latin typeface="Trebuchet MS"/>
                <a:cs typeface="Trebuchet MS"/>
              </a:rPr>
              <a:t>act</a:t>
            </a:r>
            <a:r>
              <a:rPr sz="2700" i="1" spc="-220" dirty="0">
                <a:latin typeface="Trebuchet MS"/>
                <a:cs typeface="Trebuchet MS"/>
              </a:rPr>
              <a:t> </a:t>
            </a:r>
            <a:r>
              <a:rPr sz="2700" i="1" spc="-40" dirty="0">
                <a:latin typeface="Trebuchet MS"/>
                <a:cs typeface="Trebuchet MS"/>
              </a:rPr>
              <a:t>as</a:t>
            </a:r>
            <a:r>
              <a:rPr sz="2700" i="1" spc="-200" dirty="0">
                <a:latin typeface="Trebuchet MS"/>
                <a:cs typeface="Trebuchet MS"/>
              </a:rPr>
              <a:t> </a:t>
            </a:r>
            <a:r>
              <a:rPr sz="2700" i="1" spc="-110" dirty="0">
                <a:latin typeface="Trebuchet MS"/>
                <a:cs typeface="Trebuchet MS"/>
              </a:rPr>
              <a:t>cranks</a:t>
            </a:r>
            <a:r>
              <a:rPr sz="2700" i="1" spc="-220" dirty="0">
                <a:latin typeface="Trebuchet MS"/>
                <a:cs typeface="Trebuchet MS"/>
              </a:rPr>
              <a:t> </a:t>
            </a:r>
            <a:r>
              <a:rPr sz="2700" i="1" spc="-80" dirty="0">
                <a:latin typeface="Trebuchet MS"/>
                <a:cs typeface="Trebuchet MS"/>
              </a:rPr>
              <a:t>and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135" dirty="0">
                <a:latin typeface="Trebuchet MS"/>
                <a:cs typeface="Trebuchet MS"/>
              </a:rPr>
              <a:t>are</a:t>
            </a:r>
            <a:r>
              <a:rPr sz="2700" i="1" spc="-210" dirty="0">
                <a:latin typeface="Trebuchet MS"/>
                <a:cs typeface="Trebuchet MS"/>
              </a:rPr>
              <a:t> </a:t>
            </a:r>
            <a:r>
              <a:rPr sz="2700" i="1" spc="-140" dirty="0">
                <a:latin typeface="Trebuchet MS"/>
                <a:cs typeface="Trebuchet MS"/>
              </a:rPr>
              <a:t>connected</a:t>
            </a:r>
            <a:r>
              <a:rPr sz="2700" i="1" spc="-185" dirty="0">
                <a:latin typeface="Trebuchet MS"/>
                <a:cs typeface="Trebuchet MS"/>
              </a:rPr>
              <a:t>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respective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wheels.</a:t>
            </a:r>
            <a:endParaRPr sz="2700">
              <a:latin typeface="Arial"/>
              <a:cs typeface="Arial"/>
            </a:endParaRPr>
          </a:p>
          <a:p>
            <a:pPr marL="355600" marR="411480" indent="-342900">
              <a:lnSpc>
                <a:spcPts val="292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  <a:tab pos="1262380" algn="l"/>
              </a:tabLst>
            </a:pPr>
            <a:r>
              <a:rPr sz="2700" spc="-195" dirty="0">
                <a:latin typeface="Arial"/>
                <a:cs typeface="Arial"/>
              </a:rPr>
              <a:t>The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link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i="1" spc="-105" dirty="0">
                <a:latin typeface="Trebuchet MS"/>
                <a:cs typeface="Trebuchet MS"/>
              </a:rPr>
              <a:t>CD</a:t>
            </a:r>
            <a:r>
              <a:rPr sz="2700" i="1" spc="-210" dirty="0">
                <a:latin typeface="Trebuchet MS"/>
                <a:cs typeface="Trebuchet MS"/>
              </a:rPr>
              <a:t> </a:t>
            </a:r>
            <a:r>
              <a:rPr sz="2700" i="1" spc="-110" dirty="0">
                <a:latin typeface="Trebuchet MS"/>
                <a:cs typeface="Trebuchet MS"/>
              </a:rPr>
              <a:t>acts</a:t>
            </a:r>
            <a:r>
              <a:rPr sz="2700" i="1" spc="-200" dirty="0">
                <a:latin typeface="Trebuchet MS"/>
                <a:cs typeface="Trebuchet MS"/>
              </a:rPr>
              <a:t> </a:t>
            </a:r>
            <a:r>
              <a:rPr sz="2700" i="1" spc="-40" dirty="0">
                <a:latin typeface="Trebuchet MS"/>
                <a:cs typeface="Trebuchet MS"/>
              </a:rPr>
              <a:t>as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35" dirty="0">
                <a:latin typeface="Trebuchet MS"/>
                <a:cs typeface="Trebuchet MS"/>
              </a:rPr>
              <a:t>a</a:t>
            </a:r>
            <a:r>
              <a:rPr sz="2700" i="1" spc="-200" dirty="0">
                <a:latin typeface="Trebuchet MS"/>
                <a:cs typeface="Trebuchet MS"/>
              </a:rPr>
              <a:t> </a:t>
            </a:r>
            <a:r>
              <a:rPr sz="2700" i="1" spc="-125" dirty="0">
                <a:latin typeface="Trebuchet MS"/>
                <a:cs typeface="Trebuchet MS"/>
              </a:rPr>
              <a:t>coupling</a:t>
            </a:r>
            <a:r>
              <a:rPr sz="2700" i="1" spc="-210" dirty="0">
                <a:latin typeface="Trebuchet MS"/>
                <a:cs typeface="Trebuchet MS"/>
              </a:rPr>
              <a:t> </a:t>
            </a:r>
            <a:r>
              <a:rPr sz="2700" i="1" spc="-130" dirty="0">
                <a:latin typeface="Trebuchet MS"/>
                <a:cs typeface="Trebuchet MS"/>
              </a:rPr>
              <a:t>rod</a:t>
            </a:r>
            <a:r>
              <a:rPr sz="2700" i="1" spc="-200" dirty="0">
                <a:latin typeface="Trebuchet MS"/>
                <a:cs typeface="Trebuchet MS"/>
              </a:rPr>
              <a:t> </a:t>
            </a:r>
            <a:r>
              <a:rPr sz="2700" i="1" spc="-85" dirty="0">
                <a:latin typeface="Trebuchet MS"/>
                <a:cs typeface="Trebuchet MS"/>
              </a:rPr>
              <a:t>and</a:t>
            </a:r>
            <a:r>
              <a:rPr sz="2700" i="1" spc="-210" dirty="0">
                <a:latin typeface="Trebuchet MS"/>
                <a:cs typeface="Trebuchet MS"/>
              </a:rPr>
              <a:t> </a:t>
            </a:r>
            <a:r>
              <a:rPr sz="2700" i="1" spc="-170" dirty="0">
                <a:latin typeface="Trebuchet MS"/>
                <a:cs typeface="Trebuchet MS"/>
              </a:rPr>
              <a:t>the</a:t>
            </a:r>
            <a:r>
              <a:rPr sz="2700" i="1" spc="-200" dirty="0">
                <a:latin typeface="Trebuchet MS"/>
                <a:cs typeface="Trebuchet MS"/>
              </a:rPr>
              <a:t> </a:t>
            </a:r>
            <a:r>
              <a:rPr sz="2700" i="1" spc="-170" dirty="0">
                <a:latin typeface="Trebuchet MS"/>
                <a:cs typeface="Trebuchet MS"/>
              </a:rPr>
              <a:t>link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75" dirty="0">
                <a:latin typeface="Trebuchet MS"/>
                <a:cs typeface="Trebuchet MS"/>
              </a:rPr>
              <a:t>AB</a:t>
            </a:r>
            <a:r>
              <a:rPr sz="2700" i="1" spc="-200" dirty="0">
                <a:latin typeface="Trebuchet MS"/>
                <a:cs typeface="Trebuchet MS"/>
              </a:rPr>
              <a:t> </a:t>
            </a:r>
            <a:r>
              <a:rPr sz="2700" i="1" spc="-130" dirty="0">
                <a:latin typeface="Trebuchet MS"/>
                <a:cs typeface="Trebuchet MS"/>
              </a:rPr>
              <a:t>is</a:t>
            </a:r>
            <a:r>
              <a:rPr sz="2700" i="1" spc="-204" dirty="0">
                <a:latin typeface="Trebuchet MS"/>
                <a:cs typeface="Trebuchet MS"/>
              </a:rPr>
              <a:t> </a:t>
            </a:r>
            <a:r>
              <a:rPr sz="2700" i="1" spc="-200" dirty="0">
                <a:latin typeface="Trebuchet MS"/>
                <a:cs typeface="Trebuchet MS"/>
              </a:rPr>
              <a:t>fixed</a:t>
            </a:r>
            <a:r>
              <a:rPr sz="2700" i="1" spc="-190" dirty="0">
                <a:latin typeface="Trebuchet MS"/>
                <a:cs typeface="Trebuchet MS"/>
              </a:rPr>
              <a:t> </a:t>
            </a:r>
            <a:r>
              <a:rPr sz="2700" i="1" spc="-150" dirty="0">
                <a:latin typeface="Trebuchet MS"/>
                <a:cs typeface="Trebuchet MS"/>
              </a:rPr>
              <a:t>in  </a:t>
            </a:r>
            <a:r>
              <a:rPr sz="2700" i="1" spc="-155" dirty="0">
                <a:latin typeface="Trebuchet MS"/>
                <a:cs typeface="Trebuchet MS"/>
              </a:rPr>
              <a:t>order	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70" dirty="0">
                <a:latin typeface="Arial"/>
                <a:cs typeface="Arial"/>
              </a:rPr>
              <a:t>maintain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100" dirty="0">
                <a:latin typeface="Arial"/>
                <a:cs typeface="Arial"/>
              </a:rPr>
              <a:t>constant </a:t>
            </a:r>
            <a:r>
              <a:rPr sz="2700" spc="-85" dirty="0">
                <a:latin typeface="Arial"/>
                <a:cs typeface="Arial"/>
              </a:rPr>
              <a:t>centre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85" dirty="0">
                <a:latin typeface="Arial"/>
                <a:cs typeface="Arial"/>
              </a:rPr>
              <a:t>centre </a:t>
            </a:r>
            <a:r>
              <a:rPr sz="2700" spc="-120" dirty="0">
                <a:latin typeface="Arial"/>
                <a:cs typeface="Arial"/>
              </a:rPr>
              <a:t>distance  </a:t>
            </a:r>
            <a:r>
              <a:rPr sz="2700" spc="-80" dirty="0">
                <a:latin typeface="Arial"/>
                <a:cs typeface="Arial"/>
              </a:rPr>
              <a:t>between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them.</a:t>
            </a:r>
            <a:endParaRPr sz="2700">
              <a:latin typeface="Arial"/>
              <a:cs typeface="Arial"/>
            </a:endParaRPr>
          </a:p>
          <a:p>
            <a:pPr marL="355600" marR="78740" indent="-342900">
              <a:lnSpc>
                <a:spcPts val="2920"/>
              </a:lnSpc>
              <a:spcBef>
                <a:spcPts val="63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80" dirty="0">
                <a:latin typeface="Arial"/>
                <a:cs typeface="Arial"/>
              </a:rPr>
              <a:t>This </a:t>
            </a:r>
            <a:r>
              <a:rPr sz="2700" spc="-135" dirty="0">
                <a:latin typeface="Arial"/>
                <a:cs typeface="Arial"/>
              </a:rPr>
              <a:t>mechanism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85" dirty="0">
                <a:latin typeface="Arial"/>
                <a:cs typeface="Arial"/>
              </a:rPr>
              <a:t>meant </a:t>
            </a:r>
            <a:r>
              <a:rPr sz="2700" spc="-10" dirty="0">
                <a:latin typeface="Arial"/>
                <a:cs typeface="Arial"/>
              </a:rPr>
              <a:t>for </a:t>
            </a:r>
            <a:r>
              <a:rPr sz="2700" spc="-50" dirty="0">
                <a:latin typeface="Arial"/>
                <a:cs typeface="Arial"/>
              </a:rPr>
              <a:t>transmitting rotary </a:t>
            </a:r>
            <a:r>
              <a:rPr sz="2700" spc="-30" dirty="0">
                <a:latin typeface="Arial"/>
                <a:cs typeface="Arial"/>
              </a:rPr>
              <a:t>motion</a:t>
            </a:r>
            <a:r>
              <a:rPr sz="2700" spc="-484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from  </a:t>
            </a:r>
            <a:r>
              <a:rPr sz="2700" spc="-110" dirty="0">
                <a:latin typeface="Arial"/>
                <a:cs typeface="Arial"/>
              </a:rPr>
              <a:t>one </a:t>
            </a:r>
            <a:r>
              <a:rPr sz="2700" spc="-85" dirty="0">
                <a:latin typeface="Arial"/>
                <a:cs typeface="Arial"/>
              </a:rPr>
              <a:t>wheel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30" dirty="0">
                <a:latin typeface="Arial"/>
                <a:cs typeface="Arial"/>
              </a:rPr>
              <a:t>the other</a:t>
            </a:r>
            <a:r>
              <a:rPr sz="2700" spc="-57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wheel.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1847" y="4800558"/>
            <a:ext cx="4905006" cy="1790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5105400"/>
            <a:ext cx="4233672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38</a:t>
            </a:fld>
            <a:endParaRPr spc="-6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10000"/>
            <a:ext cx="846582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39</a:t>
            </a:fld>
            <a:endParaRPr spc="-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160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4" dirty="0"/>
              <a:t>Types </a:t>
            </a:r>
            <a:r>
              <a:rPr sz="2800" spc="-120" dirty="0"/>
              <a:t>of</a:t>
            </a:r>
            <a:r>
              <a:rPr sz="2800" spc="-285" dirty="0"/>
              <a:t> </a:t>
            </a:r>
            <a:r>
              <a:rPr sz="2800" spc="-195" dirty="0"/>
              <a:t>Links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510286"/>
            <a:ext cx="8989060" cy="5457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6375">
              <a:lnSpc>
                <a:spcPct val="100000"/>
              </a:lnSpc>
              <a:spcBef>
                <a:spcPts val="95"/>
              </a:spcBef>
            </a:pPr>
            <a:r>
              <a:rPr sz="2200" spc="-65" dirty="0">
                <a:latin typeface="Arial"/>
                <a:cs typeface="Arial"/>
              </a:rPr>
              <a:t>In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order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transmit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motion,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driver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follower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may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connected 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5" dirty="0">
                <a:latin typeface="Arial"/>
                <a:cs typeface="Arial"/>
              </a:rPr>
              <a:t>following three </a:t>
            </a:r>
            <a:r>
              <a:rPr sz="2200" spc="-85" dirty="0">
                <a:latin typeface="Arial"/>
                <a:cs typeface="Arial"/>
              </a:rPr>
              <a:t>types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85" dirty="0">
                <a:latin typeface="Arial"/>
                <a:cs typeface="Arial"/>
              </a:rPr>
              <a:t>links</a:t>
            </a:r>
            <a:r>
              <a:rPr sz="2200" spc="-459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b="1" i="1" spc="-175" dirty="0">
                <a:latin typeface="Arial"/>
                <a:cs typeface="Arial"/>
              </a:rPr>
              <a:t>Rigid</a:t>
            </a:r>
            <a:r>
              <a:rPr sz="2200" b="1" i="1" spc="-114" dirty="0">
                <a:latin typeface="Arial"/>
                <a:cs typeface="Arial"/>
              </a:rPr>
              <a:t> </a:t>
            </a:r>
            <a:r>
              <a:rPr sz="2200" b="1" i="1" spc="-105" dirty="0">
                <a:latin typeface="Arial"/>
                <a:cs typeface="Arial"/>
              </a:rPr>
              <a:t>link.</a:t>
            </a:r>
            <a:endParaRPr sz="2200">
              <a:latin typeface="Arial"/>
              <a:cs typeface="Arial"/>
            </a:endParaRPr>
          </a:p>
          <a:p>
            <a:pPr marL="527685" marR="5080" algn="just">
              <a:lnSpc>
                <a:spcPct val="100000"/>
              </a:lnSpc>
              <a:spcBef>
                <a:spcPts val="530"/>
              </a:spcBef>
            </a:pPr>
            <a:r>
              <a:rPr sz="2200" i="1" spc="-75" dirty="0">
                <a:latin typeface="Trebuchet MS"/>
                <a:cs typeface="Trebuchet MS"/>
              </a:rPr>
              <a:t>A </a:t>
            </a:r>
            <a:r>
              <a:rPr sz="2200" i="1" spc="-120" dirty="0">
                <a:latin typeface="Trebuchet MS"/>
                <a:cs typeface="Trebuchet MS"/>
              </a:rPr>
              <a:t>rigid </a:t>
            </a:r>
            <a:r>
              <a:rPr sz="2200" i="1" spc="-140" dirty="0">
                <a:latin typeface="Trebuchet MS"/>
                <a:cs typeface="Trebuchet MS"/>
              </a:rPr>
              <a:t>link </a:t>
            </a:r>
            <a:r>
              <a:rPr sz="2200" i="1" spc="-105" dirty="0">
                <a:latin typeface="Trebuchet MS"/>
                <a:cs typeface="Trebuchet MS"/>
              </a:rPr>
              <a:t>is </a:t>
            </a:r>
            <a:r>
              <a:rPr sz="2200" i="1" spc="-90" dirty="0">
                <a:latin typeface="Trebuchet MS"/>
                <a:cs typeface="Trebuchet MS"/>
              </a:rPr>
              <a:t>one </a:t>
            </a:r>
            <a:r>
              <a:rPr sz="2200" i="1" spc="-110" dirty="0">
                <a:latin typeface="Trebuchet MS"/>
                <a:cs typeface="Trebuchet MS"/>
              </a:rPr>
              <a:t>which </a:t>
            </a:r>
            <a:r>
              <a:rPr sz="2200" i="1" spc="-85" dirty="0">
                <a:latin typeface="Trebuchet MS"/>
                <a:cs typeface="Trebuchet MS"/>
              </a:rPr>
              <a:t>does </a:t>
            </a:r>
            <a:r>
              <a:rPr sz="2200" i="1" spc="-110" dirty="0">
                <a:latin typeface="Trebuchet MS"/>
                <a:cs typeface="Trebuchet MS"/>
              </a:rPr>
              <a:t>not </a:t>
            </a:r>
            <a:r>
              <a:rPr sz="2200" i="1" spc="-90" dirty="0">
                <a:latin typeface="Trebuchet MS"/>
                <a:cs typeface="Trebuchet MS"/>
              </a:rPr>
              <a:t>undergo </a:t>
            </a:r>
            <a:r>
              <a:rPr sz="2200" i="1" spc="-80" dirty="0">
                <a:latin typeface="Trebuchet MS"/>
                <a:cs typeface="Trebuchet MS"/>
              </a:rPr>
              <a:t>any </a:t>
            </a:r>
            <a:r>
              <a:rPr sz="2200" i="1" spc="-125" dirty="0">
                <a:latin typeface="Trebuchet MS"/>
                <a:cs typeface="Trebuchet MS"/>
              </a:rPr>
              <a:t>deformation </a:t>
            </a:r>
            <a:r>
              <a:rPr sz="2200" i="1" spc="-135" dirty="0">
                <a:latin typeface="Trebuchet MS"/>
                <a:cs typeface="Trebuchet MS"/>
              </a:rPr>
              <a:t>while  </a:t>
            </a:r>
            <a:r>
              <a:rPr sz="2200" i="1" spc="-114" dirty="0">
                <a:latin typeface="Trebuchet MS"/>
                <a:cs typeface="Trebuchet MS"/>
              </a:rPr>
              <a:t>transmitting </a:t>
            </a:r>
            <a:r>
              <a:rPr sz="2200" spc="-30" dirty="0">
                <a:latin typeface="Arial"/>
                <a:cs typeface="Arial"/>
              </a:rPr>
              <a:t>motion. </a:t>
            </a:r>
            <a:r>
              <a:rPr sz="2200" spc="-60" dirty="0">
                <a:latin typeface="Arial"/>
                <a:cs typeface="Arial"/>
              </a:rPr>
              <a:t>Strictly </a:t>
            </a:r>
            <a:r>
              <a:rPr sz="2200" spc="-120" dirty="0">
                <a:latin typeface="Arial"/>
                <a:cs typeface="Arial"/>
              </a:rPr>
              <a:t>speaking, </a:t>
            </a:r>
            <a:r>
              <a:rPr sz="2200" spc="-40" dirty="0">
                <a:latin typeface="Arial"/>
                <a:cs typeface="Arial"/>
              </a:rPr>
              <a:t>rigid </a:t>
            </a:r>
            <a:r>
              <a:rPr sz="2200" spc="-85" dirty="0">
                <a:latin typeface="Arial"/>
                <a:cs typeface="Arial"/>
              </a:rPr>
              <a:t>links </a:t>
            </a:r>
            <a:r>
              <a:rPr sz="2200" spc="-70" dirty="0">
                <a:latin typeface="Arial"/>
                <a:cs typeface="Arial"/>
              </a:rPr>
              <a:t>do </a:t>
            </a:r>
            <a:r>
              <a:rPr sz="2200" spc="-10" dirty="0">
                <a:latin typeface="Arial"/>
                <a:cs typeface="Arial"/>
              </a:rPr>
              <a:t>not </a:t>
            </a:r>
            <a:r>
              <a:rPr sz="2200" spc="-90" dirty="0">
                <a:latin typeface="Arial"/>
                <a:cs typeface="Arial"/>
              </a:rPr>
              <a:t>exist. </a:t>
            </a:r>
            <a:r>
              <a:rPr sz="2200" spc="-120" dirty="0">
                <a:latin typeface="Arial"/>
                <a:cs typeface="Arial"/>
              </a:rPr>
              <a:t>However, </a:t>
            </a:r>
            <a:r>
              <a:rPr sz="2200" spc="-210" dirty="0">
                <a:latin typeface="Arial"/>
                <a:cs typeface="Arial"/>
              </a:rPr>
              <a:t>as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deformation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90" dirty="0">
                <a:latin typeface="Arial"/>
                <a:cs typeface="Arial"/>
              </a:rPr>
              <a:t>connecting </a:t>
            </a:r>
            <a:r>
              <a:rPr sz="2200" spc="-55" dirty="0">
                <a:latin typeface="Arial"/>
                <a:cs typeface="Arial"/>
              </a:rPr>
              <a:t>rod, </a:t>
            </a:r>
            <a:r>
              <a:rPr sz="2200" spc="-105" dirty="0">
                <a:latin typeface="Arial"/>
                <a:cs typeface="Arial"/>
              </a:rPr>
              <a:t>crank </a:t>
            </a:r>
            <a:r>
              <a:rPr sz="2200" spc="-75" dirty="0">
                <a:latin typeface="Arial"/>
                <a:cs typeface="Arial"/>
              </a:rPr>
              <a:t>etc.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75" dirty="0">
                <a:latin typeface="Arial"/>
                <a:cs typeface="Arial"/>
              </a:rPr>
              <a:t>reciprocating </a:t>
            </a:r>
            <a:r>
              <a:rPr sz="2200" spc="-110" dirty="0">
                <a:latin typeface="Arial"/>
                <a:cs typeface="Arial"/>
              </a:rPr>
              <a:t>steam  </a:t>
            </a:r>
            <a:r>
              <a:rPr sz="2200" spc="-105" dirty="0">
                <a:latin typeface="Arial"/>
                <a:cs typeface="Arial"/>
              </a:rPr>
              <a:t>engine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10" dirty="0">
                <a:latin typeface="Arial"/>
                <a:cs typeface="Arial"/>
              </a:rPr>
              <a:t>not </a:t>
            </a:r>
            <a:r>
              <a:rPr sz="2200" spc="-85" dirty="0">
                <a:latin typeface="Arial"/>
                <a:cs typeface="Arial"/>
              </a:rPr>
              <a:t>appreciable, </a:t>
            </a:r>
            <a:r>
              <a:rPr sz="2200" spc="-55" dirty="0">
                <a:latin typeface="Arial"/>
                <a:cs typeface="Arial"/>
              </a:rPr>
              <a:t>they </a:t>
            </a:r>
            <a:r>
              <a:rPr sz="2200" spc="-150" dirty="0">
                <a:latin typeface="Arial"/>
                <a:cs typeface="Arial"/>
              </a:rPr>
              <a:t>can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100" dirty="0">
                <a:latin typeface="Arial"/>
                <a:cs typeface="Arial"/>
              </a:rPr>
              <a:t>considered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40" dirty="0">
                <a:latin typeface="Arial"/>
                <a:cs typeface="Arial"/>
              </a:rPr>
              <a:t>rigid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links.</a:t>
            </a:r>
            <a:endParaRPr sz="22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530"/>
              </a:spcBef>
              <a:buFont typeface="Trebuchet MS"/>
              <a:buAutoNum type="arabicPeriod" startAt="2"/>
              <a:tabLst>
                <a:tab pos="292100" algn="l"/>
              </a:tabLst>
            </a:pPr>
            <a:r>
              <a:rPr sz="2200" b="1" i="1" spc="-165" dirty="0">
                <a:latin typeface="Arial"/>
                <a:cs typeface="Arial"/>
              </a:rPr>
              <a:t>Flexible</a:t>
            </a:r>
            <a:r>
              <a:rPr sz="2200" b="1" i="1" spc="-125" dirty="0">
                <a:latin typeface="Arial"/>
                <a:cs typeface="Arial"/>
              </a:rPr>
              <a:t> </a:t>
            </a:r>
            <a:r>
              <a:rPr sz="2200" b="1" i="1" spc="-105" dirty="0">
                <a:latin typeface="Arial"/>
                <a:cs typeface="Arial"/>
              </a:rPr>
              <a:t>link.</a:t>
            </a:r>
            <a:endParaRPr sz="2200">
              <a:latin typeface="Arial"/>
              <a:cs typeface="Arial"/>
            </a:endParaRPr>
          </a:p>
          <a:p>
            <a:pPr marL="355600" marR="6985" indent="62230" algn="just">
              <a:lnSpc>
                <a:spcPct val="100000"/>
              </a:lnSpc>
              <a:spcBef>
                <a:spcPts val="530"/>
              </a:spcBef>
            </a:pPr>
            <a:r>
              <a:rPr sz="2200" i="1" spc="-75" dirty="0">
                <a:latin typeface="Trebuchet MS"/>
                <a:cs typeface="Trebuchet MS"/>
              </a:rPr>
              <a:t>A </a:t>
            </a:r>
            <a:r>
              <a:rPr sz="2200" i="1" spc="-175" dirty="0">
                <a:latin typeface="Trebuchet MS"/>
                <a:cs typeface="Trebuchet MS"/>
              </a:rPr>
              <a:t>flexible </a:t>
            </a:r>
            <a:r>
              <a:rPr sz="2200" i="1" spc="-145" dirty="0">
                <a:latin typeface="Trebuchet MS"/>
                <a:cs typeface="Trebuchet MS"/>
              </a:rPr>
              <a:t>link </a:t>
            </a:r>
            <a:r>
              <a:rPr sz="2200" i="1" spc="-105" dirty="0">
                <a:latin typeface="Trebuchet MS"/>
                <a:cs typeface="Trebuchet MS"/>
              </a:rPr>
              <a:t>is </a:t>
            </a:r>
            <a:r>
              <a:rPr sz="2200" i="1" spc="-90" dirty="0">
                <a:latin typeface="Trebuchet MS"/>
                <a:cs typeface="Trebuchet MS"/>
              </a:rPr>
              <a:t>one </a:t>
            </a:r>
            <a:r>
              <a:rPr sz="2200" i="1" spc="-105" dirty="0">
                <a:latin typeface="Trebuchet MS"/>
                <a:cs typeface="Trebuchet MS"/>
              </a:rPr>
              <a:t>which is </a:t>
            </a:r>
            <a:r>
              <a:rPr sz="2200" i="1" spc="-135" dirty="0">
                <a:latin typeface="Trebuchet MS"/>
                <a:cs typeface="Trebuchet MS"/>
              </a:rPr>
              <a:t>partly </a:t>
            </a:r>
            <a:r>
              <a:rPr sz="2200" i="1" spc="-130" dirty="0">
                <a:latin typeface="Trebuchet MS"/>
                <a:cs typeface="Trebuchet MS"/>
              </a:rPr>
              <a:t>deformed </a:t>
            </a:r>
            <a:r>
              <a:rPr sz="2200" i="1" spc="-125" dirty="0">
                <a:latin typeface="Trebuchet MS"/>
                <a:cs typeface="Trebuchet MS"/>
              </a:rPr>
              <a:t>in </a:t>
            </a:r>
            <a:r>
              <a:rPr sz="2200" i="1" spc="-30" dirty="0">
                <a:latin typeface="Trebuchet MS"/>
                <a:cs typeface="Trebuchet MS"/>
              </a:rPr>
              <a:t>a </a:t>
            </a:r>
            <a:r>
              <a:rPr sz="2200" i="1" spc="-95" dirty="0">
                <a:latin typeface="Trebuchet MS"/>
                <a:cs typeface="Trebuchet MS"/>
              </a:rPr>
              <a:t>manner </a:t>
            </a:r>
            <a:r>
              <a:rPr sz="2200" i="1" spc="-110" dirty="0">
                <a:latin typeface="Trebuchet MS"/>
                <a:cs typeface="Trebuchet MS"/>
              </a:rPr>
              <a:t>not </a:t>
            </a:r>
            <a:r>
              <a:rPr sz="2200" i="1" spc="-130" dirty="0">
                <a:latin typeface="Trebuchet MS"/>
                <a:cs typeface="Trebuchet MS"/>
              </a:rPr>
              <a:t>to </a:t>
            </a:r>
            <a:r>
              <a:rPr sz="2200" i="1" spc="-155" dirty="0">
                <a:latin typeface="Trebuchet MS"/>
                <a:cs typeface="Trebuchet MS"/>
              </a:rPr>
              <a:t>affect </a:t>
            </a:r>
            <a:r>
              <a:rPr sz="2200" i="1" spc="-140" dirty="0">
                <a:latin typeface="Trebuchet MS"/>
                <a:cs typeface="Trebuchet MS"/>
              </a:rPr>
              <a:t>the  </a:t>
            </a:r>
            <a:r>
              <a:rPr sz="2200" spc="-90" dirty="0">
                <a:latin typeface="Arial"/>
                <a:cs typeface="Arial"/>
              </a:rPr>
              <a:t>transmission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motion. </a:t>
            </a:r>
            <a:r>
              <a:rPr sz="2200" spc="-130" dirty="0">
                <a:latin typeface="Arial"/>
                <a:cs typeface="Arial"/>
              </a:rPr>
              <a:t>For </a:t>
            </a:r>
            <a:r>
              <a:rPr sz="2200" spc="-110" dirty="0">
                <a:latin typeface="Arial"/>
                <a:cs typeface="Arial"/>
              </a:rPr>
              <a:t>example, </a:t>
            </a:r>
            <a:r>
              <a:rPr sz="2200" spc="-70" dirty="0">
                <a:latin typeface="Arial"/>
                <a:cs typeface="Arial"/>
              </a:rPr>
              <a:t>belts, </a:t>
            </a:r>
            <a:r>
              <a:rPr sz="2200" spc="-100" dirty="0">
                <a:latin typeface="Arial"/>
                <a:cs typeface="Arial"/>
              </a:rPr>
              <a:t>ropes, </a:t>
            </a:r>
            <a:r>
              <a:rPr sz="2200" spc="-120" dirty="0">
                <a:latin typeface="Arial"/>
                <a:cs typeface="Arial"/>
              </a:rPr>
              <a:t>chains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75" dirty="0">
                <a:latin typeface="Arial"/>
                <a:cs typeface="Arial"/>
              </a:rPr>
              <a:t>wires </a:t>
            </a:r>
            <a:r>
              <a:rPr sz="2200" spc="-100" dirty="0">
                <a:latin typeface="Arial"/>
                <a:cs typeface="Arial"/>
              </a:rPr>
              <a:t>are  </a:t>
            </a:r>
            <a:r>
              <a:rPr sz="2200" spc="-60" dirty="0">
                <a:latin typeface="Arial"/>
                <a:cs typeface="Arial"/>
              </a:rPr>
              <a:t>flexible </a:t>
            </a:r>
            <a:r>
              <a:rPr sz="2200" spc="-85" dirty="0">
                <a:latin typeface="Arial"/>
                <a:cs typeface="Arial"/>
              </a:rPr>
              <a:t>links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40" dirty="0">
                <a:latin typeface="Arial"/>
                <a:cs typeface="Arial"/>
              </a:rPr>
              <a:t>transmit </a:t>
            </a:r>
            <a:r>
              <a:rPr sz="2200" spc="-65" dirty="0">
                <a:latin typeface="Arial"/>
                <a:cs typeface="Arial"/>
              </a:rPr>
              <a:t>tensile </a:t>
            </a:r>
            <a:r>
              <a:rPr sz="2200" spc="-105" dirty="0">
                <a:latin typeface="Arial"/>
                <a:cs typeface="Arial"/>
              </a:rPr>
              <a:t>forces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only.</a:t>
            </a:r>
            <a:endParaRPr sz="22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530"/>
              </a:spcBef>
              <a:buFont typeface="Trebuchet MS"/>
              <a:buAutoNum type="arabicPeriod" startAt="3"/>
              <a:tabLst>
                <a:tab pos="292100" algn="l"/>
              </a:tabLst>
            </a:pPr>
            <a:r>
              <a:rPr sz="2200" b="1" i="1" spc="-170" dirty="0">
                <a:latin typeface="Arial"/>
                <a:cs typeface="Arial"/>
              </a:rPr>
              <a:t>Fluid</a:t>
            </a:r>
            <a:r>
              <a:rPr sz="2200" b="1" i="1" spc="-105" dirty="0">
                <a:latin typeface="Arial"/>
                <a:cs typeface="Arial"/>
              </a:rPr>
              <a:t> link.</a:t>
            </a:r>
            <a:endParaRPr sz="2200">
              <a:latin typeface="Arial"/>
              <a:cs typeface="Arial"/>
            </a:endParaRPr>
          </a:p>
          <a:p>
            <a:pPr marL="355600" marR="5715" algn="just">
              <a:lnSpc>
                <a:spcPct val="100000"/>
              </a:lnSpc>
              <a:spcBef>
                <a:spcPts val="525"/>
              </a:spcBef>
            </a:pPr>
            <a:r>
              <a:rPr sz="2200" i="1" spc="-75" dirty="0">
                <a:latin typeface="Trebuchet MS"/>
                <a:cs typeface="Trebuchet MS"/>
              </a:rPr>
              <a:t>A </a:t>
            </a:r>
            <a:r>
              <a:rPr sz="2200" i="1" spc="-160" dirty="0">
                <a:latin typeface="Trebuchet MS"/>
                <a:cs typeface="Trebuchet MS"/>
              </a:rPr>
              <a:t>fluid </a:t>
            </a:r>
            <a:r>
              <a:rPr sz="2200" i="1" spc="-145" dirty="0">
                <a:latin typeface="Trebuchet MS"/>
                <a:cs typeface="Trebuchet MS"/>
              </a:rPr>
              <a:t>link </a:t>
            </a:r>
            <a:r>
              <a:rPr sz="2200" i="1" spc="-105" dirty="0">
                <a:latin typeface="Trebuchet MS"/>
                <a:cs typeface="Trebuchet MS"/>
              </a:rPr>
              <a:t>is </a:t>
            </a:r>
            <a:r>
              <a:rPr sz="2200" i="1" spc="-90" dirty="0">
                <a:latin typeface="Trebuchet MS"/>
                <a:cs typeface="Trebuchet MS"/>
              </a:rPr>
              <a:t>one </a:t>
            </a:r>
            <a:r>
              <a:rPr sz="2200" i="1" spc="-105" dirty="0">
                <a:latin typeface="Trebuchet MS"/>
                <a:cs typeface="Trebuchet MS"/>
              </a:rPr>
              <a:t>which is </a:t>
            </a:r>
            <a:r>
              <a:rPr sz="2200" i="1" spc="-135" dirty="0">
                <a:latin typeface="Trebuchet MS"/>
                <a:cs typeface="Trebuchet MS"/>
              </a:rPr>
              <a:t>formed </a:t>
            </a:r>
            <a:r>
              <a:rPr sz="2200" i="1" spc="-110" dirty="0">
                <a:latin typeface="Trebuchet MS"/>
                <a:cs typeface="Trebuchet MS"/>
              </a:rPr>
              <a:t>by </a:t>
            </a:r>
            <a:r>
              <a:rPr sz="2200" i="1" spc="-80" dirty="0">
                <a:latin typeface="Trebuchet MS"/>
                <a:cs typeface="Trebuchet MS"/>
              </a:rPr>
              <a:t>having </a:t>
            </a:r>
            <a:r>
              <a:rPr sz="2200" i="1" spc="-30" dirty="0">
                <a:latin typeface="Trebuchet MS"/>
                <a:cs typeface="Trebuchet MS"/>
              </a:rPr>
              <a:t>a </a:t>
            </a:r>
            <a:r>
              <a:rPr sz="2200" i="1" spc="-160" dirty="0">
                <a:latin typeface="Trebuchet MS"/>
                <a:cs typeface="Trebuchet MS"/>
              </a:rPr>
              <a:t>fluid </a:t>
            </a:r>
            <a:r>
              <a:rPr sz="2200" i="1" spc="-125" dirty="0">
                <a:latin typeface="Trebuchet MS"/>
                <a:cs typeface="Trebuchet MS"/>
              </a:rPr>
              <a:t>in </a:t>
            </a:r>
            <a:r>
              <a:rPr sz="2200" i="1" spc="-30" dirty="0">
                <a:latin typeface="Trebuchet MS"/>
                <a:cs typeface="Trebuchet MS"/>
              </a:rPr>
              <a:t>a </a:t>
            </a:r>
            <a:r>
              <a:rPr sz="2200" i="1" spc="-140" dirty="0">
                <a:latin typeface="Trebuchet MS"/>
                <a:cs typeface="Trebuchet MS"/>
              </a:rPr>
              <a:t>receptacle </a:t>
            </a:r>
            <a:r>
              <a:rPr sz="2200" i="1" spc="-70" dirty="0">
                <a:latin typeface="Trebuchet MS"/>
                <a:cs typeface="Trebuchet MS"/>
              </a:rPr>
              <a:t>and </a:t>
            </a:r>
            <a:r>
              <a:rPr sz="2200" i="1" spc="-140" dirty="0">
                <a:latin typeface="Trebuchet MS"/>
                <a:cs typeface="Trebuchet MS"/>
              </a:rPr>
              <a:t>the  </a:t>
            </a:r>
            <a:r>
              <a:rPr sz="2200" spc="-25" dirty="0">
                <a:latin typeface="Arial"/>
                <a:cs typeface="Arial"/>
              </a:rPr>
              <a:t>motion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45" dirty="0">
                <a:latin typeface="Arial"/>
                <a:cs typeface="Arial"/>
              </a:rPr>
              <a:t>transmitted </a:t>
            </a:r>
            <a:r>
              <a:rPr sz="2200" spc="-55" dirty="0">
                <a:latin typeface="Arial"/>
                <a:cs typeface="Arial"/>
              </a:rPr>
              <a:t>through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5" dirty="0">
                <a:latin typeface="Arial"/>
                <a:cs typeface="Arial"/>
              </a:rPr>
              <a:t>fluid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105" dirty="0">
                <a:latin typeface="Arial"/>
                <a:cs typeface="Arial"/>
              </a:rPr>
              <a:t>compression </a:t>
            </a:r>
            <a:r>
              <a:rPr sz="2200" spc="-95" dirty="0">
                <a:latin typeface="Arial"/>
                <a:cs typeface="Arial"/>
              </a:rPr>
              <a:t>only, </a:t>
            </a:r>
            <a:r>
              <a:rPr sz="2200" spc="-210" dirty="0">
                <a:latin typeface="Arial"/>
                <a:cs typeface="Arial"/>
              </a:rPr>
              <a:t>as  </a:t>
            </a:r>
            <a:r>
              <a:rPr sz="2200" spc="-30" dirty="0">
                <a:latin typeface="Arial"/>
                <a:cs typeface="Arial"/>
              </a:rPr>
              <a:t>in the </a:t>
            </a:r>
            <a:r>
              <a:rPr sz="2200" spc="-185" dirty="0">
                <a:latin typeface="Arial"/>
                <a:cs typeface="Arial"/>
              </a:rPr>
              <a:t>case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80" dirty="0">
                <a:latin typeface="Arial"/>
                <a:cs typeface="Arial"/>
              </a:rPr>
              <a:t>hydraulic </a:t>
            </a:r>
            <a:r>
              <a:rPr sz="2200" spc="-140" dirty="0">
                <a:latin typeface="Arial"/>
                <a:cs typeface="Arial"/>
              </a:rPr>
              <a:t>presses, jacks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brakes.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1385" y="3498874"/>
            <a:ext cx="3617751" cy="3118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8792845" cy="60096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200" dirty="0">
                <a:latin typeface="Trebuchet MS"/>
                <a:cs typeface="Trebuchet MS"/>
              </a:rPr>
              <a:t>3. </a:t>
            </a:r>
            <a:r>
              <a:rPr sz="2200" b="1" i="1" spc="-110" dirty="0">
                <a:latin typeface="Arial"/>
                <a:cs typeface="Arial"/>
              </a:rPr>
              <a:t>Watt’s </a:t>
            </a:r>
            <a:r>
              <a:rPr sz="2200" b="1" i="1" spc="-135" dirty="0">
                <a:latin typeface="Arial"/>
                <a:cs typeface="Arial"/>
              </a:rPr>
              <a:t>indicator </a:t>
            </a:r>
            <a:r>
              <a:rPr sz="2200" b="1" i="1" spc="-190" dirty="0">
                <a:latin typeface="Arial"/>
                <a:cs typeface="Arial"/>
              </a:rPr>
              <a:t>mechanism </a:t>
            </a:r>
            <a:r>
              <a:rPr sz="2200" b="1" i="1" spc="-150" dirty="0">
                <a:latin typeface="Arial"/>
                <a:cs typeface="Arial"/>
              </a:rPr>
              <a:t>(Double </a:t>
            </a:r>
            <a:r>
              <a:rPr sz="2200" b="1" i="1" spc="-135" dirty="0">
                <a:latin typeface="Arial"/>
                <a:cs typeface="Arial"/>
              </a:rPr>
              <a:t>lever</a:t>
            </a:r>
            <a:r>
              <a:rPr sz="2200" b="1" i="1" spc="45" dirty="0">
                <a:latin typeface="Arial"/>
                <a:cs typeface="Arial"/>
              </a:rPr>
              <a:t> </a:t>
            </a:r>
            <a:r>
              <a:rPr sz="2200" b="1" i="1" spc="-165" dirty="0">
                <a:latin typeface="Arial"/>
                <a:cs typeface="Arial"/>
              </a:rPr>
              <a:t>mechanism).</a:t>
            </a:r>
            <a:endParaRPr sz="2200">
              <a:latin typeface="Arial"/>
              <a:cs typeface="Arial"/>
            </a:endParaRPr>
          </a:p>
          <a:p>
            <a:pPr marL="355600" marR="493395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75" dirty="0">
                <a:latin typeface="Trebuchet MS"/>
                <a:cs typeface="Trebuchet MS"/>
              </a:rPr>
              <a:t>A </a:t>
            </a:r>
            <a:r>
              <a:rPr sz="2200" i="1" spc="-135" dirty="0">
                <a:latin typeface="Trebuchet MS"/>
                <a:cs typeface="Trebuchet MS"/>
              </a:rPr>
              <a:t>Watt’s </a:t>
            </a:r>
            <a:r>
              <a:rPr sz="2200" i="1" spc="-125" dirty="0">
                <a:latin typeface="Trebuchet MS"/>
                <a:cs typeface="Trebuchet MS"/>
              </a:rPr>
              <a:t>indicator </a:t>
            </a:r>
            <a:r>
              <a:rPr sz="2200" i="1" spc="-95" dirty="0">
                <a:latin typeface="Trebuchet MS"/>
                <a:cs typeface="Trebuchet MS"/>
              </a:rPr>
              <a:t>mechanism </a:t>
            </a:r>
            <a:r>
              <a:rPr sz="2200" spc="-110" dirty="0">
                <a:latin typeface="Arial"/>
                <a:cs typeface="Arial"/>
              </a:rPr>
              <a:t>(also </a:t>
            </a:r>
            <a:r>
              <a:rPr sz="2200" spc="-70" dirty="0">
                <a:latin typeface="Arial"/>
                <a:cs typeface="Arial"/>
              </a:rPr>
              <a:t>known </a:t>
            </a:r>
            <a:r>
              <a:rPr sz="2200" spc="-204" dirty="0">
                <a:latin typeface="Arial"/>
                <a:cs typeface="Arial"/>
              </a:rPr>
              <a:t>as </a:t>
            </a:r>
            <a:r>
              <a:rPr sz="2200" spc="-65" dirty="0">
                <a:latin typeface="Arial"/>
                <a:cs typeface="Arial"/>
              </a:rPr>
              <a:t>Watt's </a:t>
            </a:r>
            <a:r>
              <a:rPr sz="2200" spc="-60" dirty="0">
                <a:latin typeface="Arial"/>
                <a:cs typeface="Arial"/>
              </a:rPr>
              <a:t>straight </a:t>
            </a:r>
            <a:r>
              <a:rPr sz="2200" spc="-45" dirty="0">
                <a:latin typeface="Arial"/>
                <a:cs typeface="Arial"/>
              </a:rPr>
              <a:t>line  </a:t>
            </a:r>
            <a:r>
              <a:rPr sz="2200" spc="-114" dirty="0">
                <a:latin typeface="Arial"/>
                <a:cs typeface="Arial"/>
              </a:rPr>
              <a:t>mechanism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70" dirty="0">
                <a:latin typeface="Arial"/>
                <a:cs typeface="Arial"/>
              </a:rPr>
              <a:t>double </a:t>
            </a:r>
            <a:r>
              <a:rPr sz="2200" spc="-75" dirty="0">
                <a:latin typeface="Arial"/>
                <a:cs typeface="Arial"/>
              </a:rPr>
              <a:t>lever </a:t>
            </a:r>
            <a:r>
              <a:rPr sz="2200" spc="-110" dirty="0">
                <a:latin typeface="Arial"/>
                <a:cs typeface="Arial"/>
              </a:rPr>
              <a:t>mechanism) </a:t>
            </a:r>
            <a:r>
              <a:rPr sz="2200" spc="-65" dirty="0">
                <a:latin typeface="Arial"/>
                <a:cs typeface="Arial"/>
              </a:rPr>
              <a:t>which </a:t>
            </a:r>
            <a:r>
              <a:rPr sz="2200" spc="-120" dirty="0">
                <a:latin typeface="Arial"/>
                <a:cs typeface="Arial"/>
              </a:rPr>
              <a:t>consists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four </a:t>
            </a:r>
            <a:r>
              <a:rPr sz="2200" spc="-85" dirty="0">
                <a:latin typeface="Arial"/>
                <a:cs typeface="Arial"/>
              </a:rPr>
              <a:t>links, </a:t>
            </a:r>
            <a:r>
              <a:rPr sz="2200" spc="-114" dirty="0">
                <a:latin typeface="Arial"/>
                <a:cs typeface="Arial"/>
              </a:rPr>
              <a:t>is  </a:t>
            </a:r>
            <a:r>
              <a:rPr sz="2200" spc="-100" dirty="0">
                <a:latin typeface="Arial"/>
                <a:cs typeface="Arial"/>
              </a:rPr>
              <a:t>shown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Fig.</a:t>
            </a:r>
            <a:endParaRPr sz="2200">
              <a:latin typeface="Arial"/>
              <a:cs typeface="Arial"/>
            </a:endParaRPr>
          </a:p>
          <a:p>
            <a:pPr marL="355600" marR="32258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four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links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are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: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fixed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link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at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i="1" spc="-165" dirty="0">
                <a:latin typeface="Trebuchet MS"/>
                <a:cs typeface="Trebuchet MS"/>
              </a:rPr>
              <a:t>A,</a:t>
            </a:r>
            <a:r>
              <a:rPr sz="2200" i="1" spc="-160" dirty="0">
                <a:latin typeface="Trebuchet MS"/>
                <a:cs typeface="Trebuchet MS"/>
              </a:rPr>
              <a:t> </a:t>
            </a:r>
            <a:r>
              <a:rPr sz="2200" i="1" spc="-140" dirty="0">
                <a:latin typeface="Trebuchet MS"/>
                <a:cs typeface="Trebuchet MS"/>
              </a:rPr>
              <a:t>link</a:t>
            </a:r>
            <a:r>
              <a:rPr sz="2200" i="1" spc="-175" dirty="0">
                <a:latin typeface="Trebuchet MS"/>
                <a:cs typeface="Trebuchet MS"/>
              </a:rPr>
              <a:t> </a:t>
            </a:r>
            <a:r>
              <a:rPr sz="2200" i="1" spc="-190" dirty="0">
                <a:latin typeface="Trebuchet MS"/>
                <a:cs typeface="Trebuchet MS"/>
              </a:rPr>
              <a:t>AC,</a:t>
            </a:r>
            <a:r>
              <a:rPr sz="2200" i="1" spc="-180" dirty="0">
                <a:latin typeface="Trebuchet MS"/>
                <a:cs typeface="Trebuchet MS"/>
              </a:rPr>
              <a:t> </a:t>
            </a:r>
            <a:r>
              <a:rPr sz="2200" i="1" spc="-140" dirty="0">
                <a:latin typeface="Trebuchet MS"/>
                <a:cs typeface="Trebuchet MS"/>
              </a:rPr>
              <a:t>link</a:t>
            </a:r>
            <a:r>
              <a:rPr sz="2200" i="1" spc="-180" dirty="0">
                <a:latin typeface="Trebuchet MS"/>
                <a:cs typeface="Trebuchet MS"/>
              </a:rPr>
              <a:t> </a:t>
            </a:r>
            <a:r>
              <a:rPr sz="2200" i="1" spc="-140" dirty="0">
                <a:latin typeface="Trebuchet MS"/>
                <a:cs typeface="Trebuchet MS"/>
              </a:rPr>
              <a:t>CE</a:t>
            </a:r>
            <a:r>
              <a:rPr sz="2200" i="1" spc="-160" dirty="0">
                <a:latin typeface="Trebuchet MS"/>
                <a:cs typeface="Trebuchet MS"/>
              </a:rPr>
              <a:t> </a:t>
            </a:r>
            <a:r>
              <a:rPr sz="2200" i="1" spc="-70" dirty="0">
                <a:latin typeface="Trebuchet MS"/>
                <a:cs typeface="Trebuchet MS"/>
              </a:rPr>
              <a:t>and</a:t>
            </a:r>
            <a:r>
              <a:rPr sz="2200" i="1" spc="-170" dirty="0">
                <a:latin typeface="Trebuchet MS"/>
                <a:cs typeface="Trebuchet MS"/>
              </a:rPr>
              <a:t> </a:t>
            </a:r>
            <a:r>
              <a:rPr sz="2200" i="1" spc="-145" dirty="0">
                <a:latin typeface="Trebuchet MS"/>
                <a:cs typeface="Trebuchet MS"/>
              </a:rPr>
              <a:t>link</a:t>
            </a:r>
            <a:r>
              <a:rPr sz="2200" i="1" spc="-175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BFD.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It</a:t>
            </a:r>
            <a:r>
              <a:rPr sz="2200" i="1" spc="-160" dirty="0">
                <a:latin typeface="Trebuchet MS"/>
                <a:cs typeface="Trebuchet MS"/>
              </a:rPr>
              <a:t> </a:t>
            </a:r>
            <a:r>
              <a:rPr sz="2200" i="1" spc="-80" dirty="0">
                <a:latin typeface="Trebuchet MS"/>
                <a:cs typeface="Trebuchet MS"/>
              </a:rPr>
              <a:t>may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20" dirty="0">
                <a:latin typeface="Trebuchet MS"/>
                <a:cs typeface="Trebuchet MS"/>
              </a:rPr>
              <a:t>be  noted </a:t>
            </a:r>
            <a:r>
              <a:rPr sz="2200" i="1" spc="-125" dirty="0">
                <a:latin typeface="Trebuchet MS"/>
                <a:cs typeface="Trebuchet MS"/>
              </a:rPr>
              <a:t>that </a:t>
            </a:r>
            <a:r>
              <a:rPr sz="2200" i="1" spc="-100" dirty="0">
                <a:latin typeface="Trebuchet MS"/>
                <a:cs typeface="Trebuchet MS"/>
              </a:rPr>
              <a:t>BF </a:t>
            </a:r>
            <a:r>
              <a:rPr sz="2200" i="1" spc="-70" dirty="0">
                <a:latin typeface="Trebuchet MS"/>
                <a:cs typeface="Trebuchet MS"/>
              </a:rPr>
              <a:t>and </a:t>
            </a:r>
            <a:r>
              <a:rPr sz="2200" i="1" spc="-75" dirty="0">
                <a:latin typeface="Trebuchet MS"/>
                <a:cs typeface="Trebuchet MS"/>
              </a:rPr>
              <a:t>FD </a:t>
            </a:r>
            <a:r>
              <a:rPr sz="2200" i="1" spc="-140" dirty="0">
                <a:latin typeface="Trebuchet MS"/>
                <a:cs typeface="Trebuchet MS"/>
              </a:rPr>
              <a:t>form </a:t>
            </a:r>
            <a:r>
              <a:rPr sz="2200" i="1" spc="-90" dirty="0">
                <a:latin typeface="Trebuchet MS"/>
                <a:cs typeface="Trebuchet MS"/>
              </a:rPr>
              <a:t>one </a:t>
            </a:r>
            <a:r>
              <a:rPr sz="2200" i="1" spc="-140" dirty="0">
                <a:latin typeface="Trebuchet MS"/>
                <a:cs typeface="Trebuchet MS"/>
              </a:rPr>
              <a:t>link </a:t>
            </a:r>
            <a:r>
              <a:rPr sz="2200" i="1" spc="-100" dirty="0">
                <a:latin typeface="Trebuchet MS"/>
                <a:cs typeface="Trebuchet MS"/>
              </a:rPr>
              <a:t>because </a:t>
            </a:r>
            <a:r>
              <a:rPr sz="2200" i="1" spc="-125" dirty="0">
                <a:latin typeface="Trebuchet MS"/>
                <a:cs typeface="Trebuchet MS"/>
              </a:rPr>
              <a:t>these </a:t>
            </a:r>
            <a:r>
              <a:rPr sz="2200" i="1" spc="-105" dirty="0">
                <a:latin typeface="Trebuchet MS"/>
                <a:cs typeface="Trebuchet MS"/>
              </a:rPr>
              <a:t>two </a:t>
            </a:r>
            <a:r>
              <a:rPr sz="2200" i="1" spc="-110" dirty="0">
                <a:latin typeface="Trebuchet MS"/>
                <a:cs typeface="Trebuchet MS"/>
              </a:rPr>
              <a:t>parts </a:t>
            </a:r>
            <a:r>
              <a:rPr sz="2200" i="1" spc="-95" dirty="0">
                <a:latin typeface="Trebuchet MS"/>
                <a:cs typeface="Trebuchet MS"/>
              </a:rPr>
              <a:t>have </a:t>
            </a:r>
            <a:r>
              <a:rPr sz="2200" i="1" spc="-70" dirty="0">
                <a:latin typeface="Trebuchet MS"/>
                <a:cs typeface="Trebuchet MS"/>
              </a:rPr>
              <a:t>no  </a:t>
            </a:r>
            <a:r>
              <a:rPr sz="2200" spc="-55" dirty="0">
                <a:latin typeface="Arial"/>
                <a:cs typeface="Arial"/>
              </a:rPr>
              <a:t>relative </a:t>
            </a:r>
            <a:r>
              <a:rPr sz="2200" spc="-25" dirty="0">
                <a:latin typeface="Arial"/>
                <a:cs typeface="Arial"/>
              </a:rPr>
              <a:t>motion </a:t>
            </a:r>
            <a:r>
              <a:rPr sz="2200" spc="-70" dirty="0">
                <a:latin typeface="Arial"/>
                <a:cs typeface="Arial"/>
              </a:rPr>
              <a:t>between </a:t>
            </a:r>
            <a:r>
              <a:rPr sz="2200" spc="-45" dirty="0">
                <a:latin typeface="Arial"/>
                <a:cs typeface="Arial"/>
              </a:rPr>
              <a:t>them. </a:t>
            </a: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85" dirty="0">
                <a:latin typeface="Arial"/>
                <a:cs typeface="Arial"/>
              </a:rPr>
              <a:t>links </a:t>
            </a:r>
            <a:r>
              <a:rPr sz="2200" i="1" spc="-140" dirty="0">
                <a:latin typeface="Trebuchet MS"/>
                <a:cs typeface="Trebuchet MS"/>
              </a:rPr>
              <a:t>CE </a:t>
            </a:r>
            <a:r>
              <a:rPr sz="2200" i="1" spc="-70" dirty="0">
                <a:latin typeface="Trebuchet MS"/>
                <a:cs typeface="Trebuchet MS"/>
              </a:rPr>
              <a:t>and </a:t>
            </a:r>
            <a:r>
              <a:rPr sz="2200" i="1" spc="-65" dirty="0">
                <a:latin typeface="Trebuchet MS"/>
                <a:cs typeface="Trebuchet MS"/>
              </a:rPr>
              <a:t>BFD </a:t>
            </a:r>
            <a:r>
              <a:rPr sz="2200" i="1" spc="-110" dirty="0">
                <a:latin typeface="Trebuchet MS"/>
                <a:cs typeface="Trebuchet MS"/>
              </a:rPr>
              <a:t>act</a:t>
            </a:r>
            <a:r>
              <a:rPr sz="2200" i="1" spc="-455" dirty="0">
                <a:latin typeface="Trebuchet MS"/>
                <a:cs typeface="Trebuchet MS"/>
              </a:rPr>
              <a:t>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105" dirty="0">
                <a:latin typeface="Arial"/>
                <a:cs typeface="Arial"/>
              </a:rPr>
              <a:t>levers.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displacement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link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i="1" spc="-65" dirty="0">
                <a:latin typeface="Trebuchet MS"/>
                <a:cs typeface="Trebuchet MS"/>
              </a:rPr>
              <a:t>BFD</a:t>
            </a:r>
            <a:r>
              <a:rPr sz="2200" i="1" spc="-155" dirty="0">
                <a:latin typeface="Trebuchet MS"/>
                <a:cs typeface="Trebuchet MS"/>
              </a:rPr>
              <a:t> </a:t>
            </a:r>
            <a:r>
              <a:rPr sz="2200" i="1" spc="-105" dirty="0">
                <a:latin typeface="Trebuchet MS"/>
                <a:cs typeface="Trebuchet MS"/>
              </a:rPr>
              <a:t>is</a:t>
            </a:r>
            <a:r>
              <a:rPr sz="2200" i="1" spc="-175" dirty="0">
                <a:latin typeface="Trebuchet MS"/>
                <a:cs typeface="Trebuchet MS"/>
              </a:rPr>
              <a:t> </a:t>
            </a:r>
            <a:r>
              <a:rPr sz="2200" i="1" spc="-150" dirty="0">
                <a:latin typeface="Trebuchet MS"/>
                <a:cs typeface="Trebuchet MS"/>
              </a:rPr>
              <a:t>directly</a:t>
            </a:r>
            <a:r>
              <a:rPr sz="2200" i="1" spc="-155" dirty="0">
                <a:latin typeface="Trebuchet MS"/>
                <a:cs typeface="Trebuchet MS"/>
              </a:rPr>
              <a:t> </a:t>
            </a:r>
            <a:r>
              <a:rPr sz="2200" spc="-35" dirty="0">
                <a:latin typeface="Arial"/>
                <a:cs typeface="Arial"/>
              </a:rPr>
              <a:t>proportional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pressure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215" dirty="0">
                <a:latin typeface="Arial"/>
                <a:cs typeface="Arial"/>
              </a:rPr>
              <a:t>gas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110" dirty="0">
                <a:latin typeface="Arial"/>
                <a:cs typeface="Arial"/>
              </a:rPr>
              <a:t>steam </a:t>
            </a:r>
            <a:r>
              <a:rPr sz="2200" spc="-65" dirty="0">
                <a:latin typeface="Arial"/>
                <a:cs typeface="Arial"/>
              </a:rPr>
              <a:t>which </a:t>
            </a:r>
            <a:r>
              <a:rPr sz="2200" spc="-114" dirty="0">
                <a:latin typeface="Arial"/>
                <a:cs typeface="Arial"/>
              </a:rPr>
              <a:t>acts </a:t>
            </a:r>
            <a:r>
              <a:rPr sz="2200" spc="-75" dirty="0">
                <a:latin typeface="Arial"/>
                <a:cs typeface="Arial"/>
              </a:rPr>
              <a:t>on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indicator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plunger.</a:t>
            </a:r>
            <a:endParaRPr sz="2200">
              <a:latin typeface="Arial"/>
              <a:cs typeface="Arial"/>
            </a:endParaRPr>
          </a:p>
          <a:p>
            <a:pPr marL="355600" marR="3697604" indent="-342900">
              <a:lnSpc>
                <a:spcPct val="8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On </a:t>
            </a:r>
            <a:r>
              <a:rPr sz="2200" spc="-130" dirty="0">
                <a:latin typeface="Arial"/>
                <a:cs typeface="Arial"/>
              </a:rPr>
              <a:t>any </a:t>
            </a:r>
            <a:r>
              <a:rPr sz="2200" spc="-100" dirty="0">
                <a:latin typeface="Arial"/>
                <a:cs typeface="Arial"/>
              </a:rPr>
              <a:t>small </a:t>
            </a:r>
            <a:r>
              <a:rPr sz="2200" spc="-90" dirty="0">
                <a:latin typeface="Arial"/>
                <a:cs typeface="Arial"/>
              </a:rPr>
              <a:t>displacement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110" dirty="0">
                <a:latin typeface="Arial"/>
                <a:cs typeface="Arial"/>
              </a:rPr>
              <a:t>mechanism,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tracing </a:t>
            </a:r>
            <a:r>
              <a:rPr sz="2200" spc="-20" dirty="0">
                <a:latin typeface="Arial"/>
                <a:cs typeface="Arial"/>
              </a:rPr>
              <a:t>point </a:t>
            </a:r>
            <a:r>
              <a:rPr sz="2200" i="1" spc="-110" dirty="0">
                <a:latin typeface="Trebuchet MS"/>
                <a:cs typeface="Trebuchet MS"/>
              </a:rPr>
              <a:t>E at</a:t>
            </a:r>
            <a:r>
              <a:rPr sz="2200" i="1" spc="-500" dirty="0">
                <a:latin typeface="Trebuchet MS"/>
                <a:cs typeface="Trebuchet MS"/>
              </a:rPr>
              <a:t> </a:t>
            </a:r>
            <a:r>
              <a:rPr sz="2200" i="1" spc="-140" dirty="0">
                <a:latin typeface="Trebuchet MS"/>
                <a:cs typeface="Trebuchet MS"/>
              </a:rPr>
              <a:t>the </a:t>
            </a:r>
            <a:r>
              <a:rPr sz="2200" i="1" spc="-105" dirty="0">
                <a:latin typeface="Trebuchet MS"/>
                <a:cs typeface="Trebuchet MS"/>
              </a:rPr>
              <a:t>end  </a:t>
            </a:r>
            <a:r>
              <a:rPr sz="2200" i="1" spc="-140" dirty="0">
                <a:latin typeface="Trebuchet MS"/>
                <a:cs typeface="Trebuchet MS"/>
              </a:rPr>
              <a:t>of the link CE </a:t>
            </a:r>
            <a:r>
              <a:rPr sz="2200" spc="-105" dirty="0">
                <a:latin typeface="Arial"/>
                <a:cs typeface="Arial"/>
              </a:rPr>
              <a:t>traces </a:t>
            </a:r>
            <a:r>
              <a:rPr sz="2200" spc="-10" dirty="0">
                <a:latin typeface="Arial"/>
                <a:cs typeface="Arial"/>
              </a:rPr>
              <a:t>out </a:t>
            </a:r>
            <a:r>
              <a:rPr sz="2200" spc="-80" dirty="0">
                <a:latin typeface="Arial"/>
                <a:cs typeface="Arial"/>
              </a:rPr>
              <a:t>approximately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60" dirty="0">
                <a:latin typeface="Arial"/>
                <a:cs typeface="Arial"/>
              </a:rPr>
              <a:t>straight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line.</a:t>
            </a:r>
            <a:endParaRPr sz="2200">
              <a:latin typeface="Arial"/>
              <a:cs typeface="Arial"/>
            </a:endParaRPr>
          </a:p>
          <a:p>
            <a:pPr marL="355600" marR="3991610" indent="-342900">
              <a:lnSpc>
                <a:spcPct val="8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10" dirty="0">
                <a:latin typeface="Arial"/>
                <a:cs typeface="Arial"/>
              </a:rPr>
              <a:t>initial </a:t>
            </a:r>
            <a:r>
              <a:rPr sz="2200" spc="-50" dirty="0">
                <a:latin typeface="Arial"/>
                <a:cs typeface="Arial"/>
              </a:rPr>
              <a:t>position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14" dirty="0">
                <a:latin typeface="Arial"/>
                <a:cs typeface="Arial"/>
              </a:rPr>
              <a:t>mechanism</a:t>
            </a:r>
            <a:r>
              <a:rPr sz="2200" spc="-42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is  </a:t>
            </a:r>
            <a:r>
              <a:rPr sz="2200" spc="-100" dirty="0">
                <a:latin typeface="Arial"/>
                <a:cs typeface="Arial"/>
              </a:rPr>
              <a:t>shown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150" dirty="0">
                <a:latin typeface="Arial"/>
                <a:cs typeface="Arial"/>
              </a:rPr>
              <a:t>Fig. </a:t>
            </a:r>
            <a:r>
              <a:rPr sz="2200" spc="-9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full </a:t>
            </a:r>
            <a:r>
              <a:rPr sz="2200" spc="-90" dirty="0">
                <a:latin typeface="Arial"/>
                <a:cs typeface="Arial"/>
              </a:rPr>
              <a:t>lines </a:t>
            </a:r>
            <a:r>
              <a:rPr sz="2200" spc="-110" dirty="0">
                <a:latin typeface="Arial"/>
                <a:cs typeface="Arial"/>
              </a:rPr>
              <a:t>whereas </a:t>
            </a:r>
            <a:r>
              <a:rPr sz="2200" spc="-30" dirty="0">
                <a:latin typeface="Arial"/>
                <a:cs typeface="Arial"/>
              </a:rPr>
              <a:t>the  dotted </a:t>
            </a:r>
            <a:r>
              <a:rPr sz="2200" spc="-85" dirty="0">
                <a:latin typeface="Arial"/>
                <a:cs typeface="Arial"/>
              </a:rPr>
              <a:t>lines </a:t>
            </a:r>
            <a:r>
              <a:rPr sz="2200" spc="-105" dirty="0">
                <a:latin typeface="Arial"/>
                <a:cs typeface="Arial"/>
              </a:rPr>
              <a:t>show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position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114" dirty="0">
                <a:latin typeface="Arial"/>
                <a:cs typeface="Arial"/>
              </a:rPr>
              <a:t>mechanism </a:t>
            </a:r>
            <a:r>
              <a:rPr sz="2200" spc="-75" dirty="0">
                <a:latin typeface="Arial"/>
                <a:cs typeface="Arial"/>
              </a:rPr>
              <a:t>when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215" dirty="0">
                <a:latin typeface="Arial"/>
                <a:cs typeface="Arial"/>
              </a:rPr>
              <a:t>gas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110" dirty="0">
                <a:latin typeface="Arial"/>
                <a:cs typeface="Arial"/>
              </a:rPr>
              <a:t>steam  pressure </a:t>
            </a:r>
            <a:r>
              <a:rPr sz="2200" spc="-120" dirty="0">
                <a:latin typeface="Arial"/>
                <a:cs typeface="Arial"/>
              </a:rPr>
              <a:t>acts </a:t>
            </a:r>
            <a:r>
              <a:rPr sz="2200" spc="-75" dirty="0">
                <a:latin typeface="Arial"/>
                <a:cs typeface="Arial"/>
              </a:rPr>
              <a:t>on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indicator</a:t>
            </a:r>
            <a:r>
              <a:rPr sz="2200" spc="-25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plunger.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40</a:t>
            </a:fld>
            <a:endParaRPr spc="-6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821" y="288018"/>
            <a:ext cx="7347761" cy="463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41</a:t>
            </a:fld>
            <a:endParaRPr spc="-6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729" y="0"/>
            <a:ext cx="5093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54" dirty="0">
                <a:latin typeface="Arial"/>
                <a:cs typeface="Arial"/>
              </a:rPr>
              <a:t>Single </a:t>
            </a:r>
            <a:r>
              <a:rPr b="0" spc="-185" dirty="0">
                <a:latin typeface="Arial"/>
                <a:cs typeface="Arial"/>
              </a:rPr>
              <a:t>Slider </a:t>
            </a:r>
            <a:r>
              <a:rPr b="0" spc="-280" dirty="0">
                <a:latin typeface="Arial"/>
                <a:cs typeface="Arial"/>
              </a:rPr>
              <a:t>Crank</a:t>
            </a:r>
            <a:r>
              <a:rPr b="0" spc="-250" dirty="0">
                <a:latin typeface="Arial"/>
                <a:cs typeface="Arial"/>
              </a:rPr>
              <a:t> </a:t>
            </a:r>
            <a:r>
              <a:rPr b="0" spc="-265" dirty="0">
                <a:latin typeface="Arial"/>
                <a:cs typeface="Arial"/>
              </a:rPr>
              <a:t>Chain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572770"/>
            <a:ext cx="8590280" cy="33731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single </a:t>
            </a:r>
            <a:r>
              <a:rPr sz="1800" spc="-55" dirty="0">
                <a:latin typeface="Arial"/>
                <a:cs typeface="Arial"/>
              </a:rPr>
              <a:t>slider </a:t>
            </a:r>
            <a:r>
              <a:rPr sz="1800" spc="-90" dirty="0">
                <a:latin typeface="Arial"/>
                <a:cs typeface="Arial"/>
              </a:rPr>
              <a:t>crank </a:t>
            </a:r>
            <a:r>
              <a:rPr sz="1800" spc="-85" dirty="0">
                <a:latin typeface="Arial"/>
                <a:cs typeface="Arial"/>
              </a:rPr>
              <a:t>chain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5" dirty="0">
                <a:latin typeface="Arial"/>
                <a:cs typeface="Arial"/>
              </a:rPr>
              <a:t>modification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10" dirty="0">
                <a:latin typeface="Arial"/>
                <a:cs typeface="Arial"/>
              </a:rPr>
              <a:t>basic </a:t>
            </a:r>
            <a:r>
              <a:rPr sz="1800" spc="-20" dirty="0">
                <a:latin typeface="Arial"/>
                <a:cs typeface="Arial"/>
              </a:rPr>
              <a:t>four </a:t>
            </a:r>
            <a:r>
              <a:rPr sz="1800" spc="-60" dirty="0">
                <a:latin typeface="Arial"/>
                <a:cs typeface="Arial"/>
              </a:rPr>
              <a:t>bar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chain.</a:t>
            </a:r>
            <a:endParaRPr sz="1800">
              <a:latin typeface="Arial"/>
              <a:cs typeface="Arial"/>
            </a:endParaRPr>
          </a:p>
          <a:p>
            <a:pPr marL="355600" marR="18097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25" dirty="0">
                <a:latin typeface="Arial"/>
                <a:cs typeface="Arial"/>
              </a:rPr>
              <a:t>It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consist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one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sliding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pair</a:t>
            </a:r>
            <a:r>
              <a:rPr sz="1800" spc="-85" dirty="0">
                <a:latin typeface="Arial"/>
                <a:cs typeface="Arial"/>
              </a:rPr>
              <a:t> and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three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turning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pairs.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It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is,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usually,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found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reciprocating  </a:t>
            </a:r>
            <a:r>
              <a:rPr sz="1800" spc="-90" dirty="0">
                <a:latin typeface="Arial"/>
                <a:cs typeface="Arial"/>
              </a:rPr>
              <a:t>steam </a:t>
            </a:r>
            <a:r>
              <a:rPr sz="1800" spc="-80" dirty="0">
                <a:latin typeface="Arial"/>
                <a:cs typeface="Arial"/>
              </a:rPr>
              <a:t>engine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mechanism.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20" dirty="0">
                <a:latin typeface="Arial"/>
                <a:cs typeface="Arial"/>
              </a:rPr>
              <a:t>This </a:t>
            </a:r>
            <a:r>
              <a:rPr sz="1800" spc="-40" dirty="0">
                <a:latin typeface="Arial"/>
                <a:cs typeface="Arial"/>
              </a:rPr>
              <a:t>type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90" dirty="0">
                <a:latin typeface="Arial"/>
                <a:cs typeface="Arial"/>
              </a:rPr>
              <a:t>mechanism </a:t>
            </a:r>
            <a:r>
              <a:rPr sz="1800" spc="-75" dirty="0">
                <a:latin typeface="Arial"/>
                <a:cs typeface="Arial"/>
              </a:rPr>
              <a:t>converts </a:t>
            </a:r>
            <a:r>
              <a:rPr sz="1800" spc="-30" dirty="0">
                <a:latin typeface="Arial"/>
                <a:cs typeface="Arial"/>
              </a:rPr>
              <a:t>rotary </a:t>
            </a:r>
            <a:r>
              <a:rPr sz="1800" spc="-20" dirty="0">
                <a:latin typeface="Arial"/>
                <a:cs typeface="Arial"/>
              </a:rPr>
              <a:t>motion </a:t>
            </a:r>
            <a:r>
              <a:rPr sz="1800" spc="-10" dirty="0">
                <a:latin typeface="Arial"/>
                <a:cs typeface="Arial"/>
              </a:rPr>
              <a:t>into </a:t>
            </a:r>
            <a:r>
              <a:rPr sz="1800" spc="-65" dirty="0">
                <a:latin typeface="Arial"/>
                <a:cs typeface="Arial"/>
              </a:rPr>
              <a:t>reciprocating </a:t>
            </a:r>
            <a:r>
              <a:rPr sz="1800" spc="-20" dirty="0">
                <a:latin typeface="Arial"/>
                <a:cs typeface="Arial"/>
              </a:rPr>
              <a:t>motion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and vice </a:t>
            </a:r>
            <a:r>
              <a:rPr sz="1800" spc="-100" dirty="0">
                <a:latin typeface="Arial"/>
                <a:cs typeface="Arial"/>
              </a:rPr>
              <a:t>versa.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0" dirty="0">
                <a:latin typeface="Arial"/>
                <a:cs typeface="Arial"/>
              </a:rPr>
              <a:t>In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single </a:t>
            </a:r>
            <a:r>
              <a:rPr sz="1800" spc="-55" dirty="0">
                <a:latin typeface="Arial"/>
                <a:cs typeface="Arial"/>
              </a:rPr>
              <a:t>slider </a:t>
            </a:r>
            <a:r>
              <a:rPr sz="1800" spc="-90" dirty="0">
                <a:latin typeface="Arial"/>
                <a:cs typeface="Arial"/>
              </a:rPr>
              <a:t>crank </a:t>
            </a:r>
            <a:r>
              <a:rPr sz="1800" spc="-80" dirty="0">
                <a:latin typeface="Arial"/>
                <a:cs typeface="Arial"/>
              </a:rPr>
              <a:t>chain,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spc="-80" dirty="0">
                <a:latin typeface="Arial"/>
                <a:cs typeface="Arial"/>
              </a:rPr>
              <a:t>shown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105" dirty="0">
                <a:latin typeface="Arial"/>
                <a:cs typeface="Arial"/>
              </a:rPr>
              <a:t>Fig.,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70" dirty="0">
                <a:latin typeface="Arial"/>
                <a:cs typeface="Arial"/>
              </a:rPr>
              <a:t>links </a:t>
            </a:r>
            <a:r>
              <a:rPr sz="1800" spc="-90" dirty="0">
                <a:latin typeface="Arial"/>
                <a:cs typeface="Arial"/>
              </a:rPr>
              <a:t>1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70" dirty="0">
                <a:latin typeface="Arial"/>
                <a:cs typeface="Arial"/>
              </a:rPr>
              <a:t>2, links </a:t>
            </a:r>
            <a:r>
              <a:rPr sz="1800" spc="-90" dirty="0">
                <a:latin typeface="Arial"/>
                <a:cs typeface="Arial"/>
              </a:rPr>
              <a:t>2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70" dirty="0">
                <a:latin typeface="Arial"/>
                <a:cs typeface="Arial"/>
              </a:rPr>
              <a:t>3,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70" dirty="0">
                <a:latin typeface="Arial"/>
                <a:cs typeface="Arial"/>
              </a:rPr>
              <a:t>links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90" dirty="0">
                <a:latin typeface="Arial"/>
                <a:cs typeface="Arial"/>
              </a:rPr>
              <a:t>4 </a:t>
            </a:r>
            <a:r>
              <a:rPr sz="1800" spc="-25" dirty="0">
                <a:latin typeface="Arial"/>
                <a:cs typeface="Arial"/>
              </a:rPr>
              <a:t>form </a:t>
            </a:r>
            <a:r>
              <a:rPr sz="1800" spc="-35" dirty="0">
                <a:latin typeface="Arial"/>
                <a:cs typeface="Arial"/>
              </a:rPr>
              <a:t>three </a:t>
            </a:r>
            <a:r>
              <a:rPr sz="1800" spc="-30" dirty="0">
                <a:latin typeface="Arial"/>
                <a:cs typeface="Arial"/>
              </a:rPr>
              <a:t>turning </a:t>
            </a:r>
            <a:r>
              <a:rPr sz="1800" spc="-85" dirty="0">
                <a:latin typeface="Arial"/>
                <a:cs typeface="Arial"/>
              </a:rPr>
              <a:t>pairs </a:t>
            </a:r>
            <a:r>
              <a:rPr sz="1800" spc="-35" dirty="0">
                <a:latin typeface="Arial"/>
                <a:cs typeface="Arial"/>
              </a:rPr>
              <a:t>while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70" dirty="0">
                <a:latin typeface="Arial"/>
                <a:cs typeface="Arial"/>
              </a:rPr>
              <a:t>links </a:t>
            </a:r>
            <a:r>
              <a:rPr sz="1800" spc="-90" dirty="0">
                <a:latin typeface="Arial"/>
                <a:cs typeface="Arial"/>
              </a:rPr>
              <a:t>4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90" dirty="0">
                <a:latin typeface="Arial"/>
                <a:cs typeface="Arial"/>
              </a:rPr>
              <a:t>1 </a:t>
            </a:r>
            <a:r>
              <a:rPr sz="1800" spc="-25" dirty="0">
                <a:latin typeface="Arial"/>
                <a:cs typeface="Arial"/>
              </a:rPr>
              <a:t>form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sliding </a:t>
            </a:r>
            <a:r>
              <a:rPr sz="1800" spc="-85" dirty="0">
                <a:latin typeface="Arial"/>
                <a:cs typeface="Arial"/>
              </a:rPr>
              <a:t>pair.</a:t>
            </a:r>
            <a:endParaRPr sz="1800">
              <a:latin typeface="Arial"/>
              <a:cs typeface="Arial"/>
            </a:endParaRPr>
          </a:p>
          <a:p>
            <a:pPr marL="355600" marR="7302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35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link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1</a:t>
            </a:r>
            <a:r>
              <a:rPr sz="1800" spc="-85" dirty="0">
                <a:latin typeface="Arial"/>
                <a:cs typeface="Arial"/>
              </a:rPr>
              <a:t> corresponds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frame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engine,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which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55" dirty="0">
                <a:latin typeface="Arial"/>
                <a:cs typeface="Arial"/>
              </a:rPr>
              <a:t>fixed.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link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</a:t>
            </a:r>
            <a:r>
              <a:rPr sz="1800" spc="-85" dirty="0">
                <a:latin typeface="Arial"/>
                <a:cs typeface="Arial"/>
              </a:rPr>
              <a:t> corresponds 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0" dirty="0">
                <a:latin typeface="Arial"/>
                <a:cs typeface="Arial"/>
              </a:rPr>
              <a:t>crank </a:t>
            </a:r>
            <a:r>
              <a:rPr sz="1800" spc="-20" dirty="0">
                <a:latin typeface="Arial"/>
                <a:cs typeface="Arial"/>
              </a:rPr>
              <a:t>; </a:t>
            </a:r>
            <a:r>
              <a:rPr sz="1800" spc="-35" dirty="0">
                <a:latin typeface="Arial"/>
                <a:cs typeface="Arial"/>
              </a:rPr>
              <a:t>link </a:t>
            </a:r>
            <a:r>
              <a:rPr sz="1800" spc="-90" dirty="0">
                <a:latin typeface="Arial"/>
                <a:cs typeface="Arial"/>
              </a:rPr>
              <a:t>3 </a:t>
            </a:r>
            <a:r>
              <a:rPr sz="1800" spc="-85" dirty="0">
                <a:latin typeface="Arial"/>
                <a:cs typeface="Arial"/>
              </a:rPr>
              <a:t>corresponds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70" dirty="0">
                <a:latin typeface="Arial"/>
                <a:cs typeface="Arial"/>
              </a:rPr>
              <a:t>connecting </a:t>
            </a:r>
            <a:r>
              <a:rPr sz="1800" spc="-40" dirty="0">
                <a:latin typeface="Arial"/>
                <a:cs typeface="Arial"/>
              </a:rPr>
              <a:t>rod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35" dirty="0">
                <a:latin typeface="Arial"/>
                <a:cs typeface="Arial"/>
              </a:rPr>
              <a:t>link </a:t>
            </a:r>
            <a:r>
              <a:rPr sz="1800" spc="-90" dirty="0">
                <a:latin typeface="Arial"/>
                <a:cs typeface="Arial"/>
              </a:rPr>
              <a:t>4 </a:t>
            </a:r>
            <a:r>
              <a:rPr sz="1800" spc="-85" dirty="0">
                <a:latin typeface="Arial"/>
                <a:cs typeface="Arial"/>
              </a:rPr>
              <a:t>corresponds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00" dirty="0">
                <a:latin typeface="Arial"/>
                <a:cs typeface="Arial"/>
              </a:rPr>
              <a:t>cross-  </a:t>
            </a:r>
            <a:r>
              <a:rPr sz="1800" spc="-85" dirty="0">
                <a:latin typeface="Arial"/>
                <a:cs typeface="Arial"/>
              </a:rPr>
              <a:t>head.</a:t>
            </a:r>
            <a:endParaRPr sz="1800">
              <a:latin typeface="Arial"/>
              <a:cs typeface="Arial"/>
            </a:endParaRPr>
          </a:p>
          <a:p>
            <a:pPr marL="355600" marR="61531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80" dirty="0">
                <a:latin typeface="Arial"/>
                <a:cs typeface="Arial"/>
              </a:rPr>
              <a:t>As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0" dirty="0">
                <a:latin typeface="Arial"/>
                <a:cs typeface="Arial"/>
              </a:rPr>
              <a:t>crank </a:t>
            </a:r>
            <a:r>
              <a:rPr sz="1800" spc="-55" dirty="0">
                <a:latin typeface="Arial"/>
                <a:cs typeface="Arial"/>
              </a:rPr>
              <a:t>rotates,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00" dirty="0">
                <a:latin typeface="Arial"/>
                <a:cs typeface="Arial"/>
              </a:rPr>
              <a:t>cross-head </a:t>
            </a:r>
            <a:r>
              <a:rPr sz="1800" spc="-80" dirty="0">
                <a:latin typeface="Arial"/>
                <a:cs typeface="Arial"/>
              </a:rPr>
              <a:t>reciprocates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5" dirty="0">
                <a:latin typeface="Arial"/>
                <a:cs typeface="Arial"/>
              </a:rPr>
              <a:t>guides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55" dirty="0">
                <a:latin typeface="Arial"/>
                <a:cs typeface="Arial"/>
              </a:rPr>
              <a:t>thus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piston  </a:t>
            </a:r>
            <a:r>
              <a:rPr sz="1800" spc="-80" dirty="0">
                <a:latin typeface="Arial"/>
                <a:cs typeface="Arial"/>
              </a:rPr>
              <a:t>reciprocates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cylinder.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9227" y="4096500"/>
            <a:ext cx="6572621" cy="252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42</a:t>
            </a:fld>
            <a:endParaRPr spc="-6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641348"/>
            <a:ext cx="8610600" cy="3674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43</a:t>
            </a:fld>
            <a:endParaRPr spc="-6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726" y="0"/>
            <a:ext cx="7827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90" dirty="0">
                <a:latin typeface="Arial"/>
                <a:cs typeface="Arial"/>
              </a:rPr>
              <a:t>Inversions </a:t>
            </a:r>
            <a:r>
              <a:rPr b="0" spc="-10" dirty="0">
                <a:latin typeface="Arial"/>
                <a:cs typeface="Arial"/>
              </a:rPr>
              <a:t>of </a:t>
            </a:r>
            <a:r>
              <a:rPr b="0" spc="-250" dirty="0">
                <a:latin typeface="Arial"/>
                <a:cs typeface="Arial"/>
              </a:rPr>
              <a:t>Single </a:t>
            </a:r>
            <a:r>
              <a:rPr b="0" spc="-185" dirty="0">
                <a:latin typeface="Arial"/>
                <a:cs typeface="Arial"/>
              </a:rPr>
              <a:t>Slider </a:t>
            </a:r>
            <a:r>
              <a:rPr b="0" spc="-285" dirty="0">
                <a:latin typeface="Arial"/>
                <a:cs typeface="Arial"/>
              </a:rPr>
              <a:t>Crank</a:t>
            </a:r>
            <a:r>
              <a:rPr b="0" spc="-445" dirty="0">
                <a:latin typeface="Arial"/>
                <a:cs typeface="Arial"/>
              </a:rPr>
              <a:t> </a:t>
            </a:r>
            <a:r>
              <a:rPr b="0" spc="-260" dirty="0">
                <a:latin typeface="Arial"/>
                <a:cs typeface="Arial"/>
              </a:rPr>
              <a:t>Chain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572770"/>
            <a:ext cx="5689600" cy="23304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0" dirty="0">
                <a:latin typeface="Arial"/>
                <a:cs typeface="Arial"/>
              </a:rPr>
              <a:t>Four </a:t>
            </a:r>
            <a:r>
              <a:rPr sz="1800" spc="-80" dirty="0">
                <a:latin typeface="Arial"/>
                <a:cs typeface="Arial"/>
              </a:rPr>
              <a:t>inversions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single </a:t>
            </a:r>
            <a:r>
              <a:rPr sz="1800" spc="-55" dirty="0">
                <a:latin typeface="Arial"/>
                <a:cs typeface="Arial"/>
              </a:rPr>
              <a:t>slider </a:t>
            </a:r>
            <a:r>
              <a:rPr sz="1800" spc="-90" dirty="0">
                <a:latin typeface="Arial"/>
                <a:cs typeface="Arial"/>
              </a:rPr>
              <a:t>crank </a:t>
            </a:r>
            <a:r>
              <a:rPr sz="1800" spc="-85" dirty="0">
                <a:latin typeface="Arial"/>
                <a:cs typeface="Arial"/>
              </a:rPr>
              <a:t>chain are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possible.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40" dirty="0">
                <a:latin typeface="Arial"/>
                <a:cs typeface="Arial"/>
              </a:rPr>
              <a:t>These </a:t>
            </a:r>
            <a:r>
              <a:rPr sz="1800" spc="-80" dirty="0">
                <a:latin typeface="Arial"/>
                <a:cs typeface="Arial"/>
              </a:rPr>
              <a:t>inversions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45" dirty="0">
                <a:latin typeface="Arial"/>
                <a:cs typeface="Arial"/>
              </a:rPr>
              <a:t>found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40" dirty="0">
                <a:latin typeface="Arial"/>
                <a:cs typeface="Arial"/>
              </a:rPr>
              <a:t>following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mechanisms.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i="1" spc="-155" dirty="0">
                <a:latin typeface="Arial"/>
                <a:cs typeface="Arial"/>
              </a:rPr>
              <a:t>Pendulum pump </a:t>
            </a:r>
            <a:r>
              <a:rPr sz="1800" b="1" i="1" spc="-114" dirty="0">
                <a:latin typeface="Arial"/>
                <a:cs typeface="Arial"/>
              </a:rPr>
              <a:t>or </a:t>
            </a:r>
            <a:r>
              <a:rPr sz="1800" b="1" i="1" spc="-140" dirty="0">
                <a:latin typeface="Arial"/>
                <a:cs typeface="Arial"/>
              </a:rPr>
              <a:t>Bull</a:t>
            </a:r>
            <a:r>
              <a:rPr sz="1800" b="1" i="1" spc="50" dirty="0">
                <a:latin typeface="Arial"/>
                <a:cs typeface="Arial"/>
              </a:rPr>
              <a:t> </a:t>
            </a:r>
            <a:r>
              <a:rPr sz="1800" b="1" i="1" spc="-114" dirty="0">
                <a:latin typeface="Arial"/>
                <a:cs typeface="Arial"/>
              </a:rPr>
              <a:t>engine.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i="1" spc="-125" dirty="0">
                <a:latin typeface="Arial"/>
                <a:cs typeface="Arial"/>
              </a:rPr>
              <a:t>Oscillating </a:t>
            </a:r>
            <a:r>
              <a:rPr sz="1800" b="1" i="1" spc="-130" dirty="0">
                <a:latin typeface="Arial"/>
                <a:cs typeface="Arial"/>
              </a:rPr>
              <a:t>cylinder</a:t>
            </a:r>
            <a:r>
              <a:rPr sz="1800" b="1" i="1" spc="-90" dirty="0">
                <a:latin typeface="Arial"/>
                <a:cs typeface="Arial"/>
              </a:rPr>
              <a:t> </a:t>
            </a:r>
            <a:r>
              <a:rPr sz="1800" b="1" i="1" spc="-130" dirty="0">
                <a:latin typeface="Arial"/>
                <a:cs typeface="Arial"/>
              </a:rPr>
              <a:t>engine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i="1" spc="-130" dirty="0">
                <a:latin typeface="Arial"/>
                <a:cs typeface="Arial"/>
              </a:rPr>
              <a:t>Rotary </a:t>
            </a:r>
            <a:r>
              <a:rPr sz="1800" b="1" i="1" spc="-85" dirty="0">
                <a:latin typeface="Arial"/>
                <a:cs typeface="Arial"/>
              </a:rPr>
              <a:t>internal </a:t>
            </a:r>
            <a:r>
              <a:rPr sz="1800" b="1" i="1" spc="-155" dirty="0">
                <a:latin typeface="Arial"/>
                <a:cs typeface="Arial"/>
              </a:rPr>
              <a:t>combustion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spc="-130" dirty="0">
                <a:latin typeface="Arial"/>
                <a:cs typeface="Arial"/>
              </a:rPr>
              <a:t>engine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i="1" spc="-155" dirty="0">
                <a:latin typeface="Arial"/>
                <a:cs typeface="Arial"/>
              </a:rPr>
              <a:t>Crank </a:t>
            </a:r>
            <a:r>
              <a:rPr sz="1800" b="1" i="1" spc="-120" dirty="0">
                <a:latin typeface="Arial"/>
                <a:cs typeface="Arial"/>
              </a:rPr>
              <a:t>and </a:t>
            </a:r>
            <a:r>
              <a:rPr sz="1800" b="1" i="1" spc="-110" dirty="0">
                <a:latin typeface="Arial"/>
                <a:cs typeface="Arial"/>
              </a:rPr>
              <a:t>slotted lever </a:t>
            </a:r>
            <a:r>
              <a:rPr sz="1800" b="1" i="1" spc="-155" dirty="0">
                <a:latin typeface="Arial"/>
                <a:cs typeface="Arial"/>
              </a:rPr>
              <a:t>quick </a:t>
            </a:r>
            <a:r>
              <a:rPr sz="1800" b="1" i="1" spc="-95" dirty="0">
                <a:latin typeface="Arial"/>
                <a:cs typeface="Arial"/>
              </a:rPr>
              <a:t>return </a:t>
            </a:r>
            <a:r>
              <a:rPr sz="1800" b="1" i="1" spc="-110" dirty="0">
                <a:latin typeface="Arial"/>
                <a:cs typeface="Arial"/>
              </a:rPr>
              <a:t>motion</a:t>
            </a:r>
            <a:r>
              <a:rPr sz="1800" b="1" i="1" spc="120" dirty="0">
                <a:latin typeface="Arial"/>
                <a:cs typeface="Arial"/>
              </a:rPr>
              <a:t> </a:t>
            </a:r>
            <a:r>
              <a:rPr sz="1800" b="1" i="1" spc="-145" dirty="0">
                <a:latin typeface="Arial"/>
                <a:cs typeface="Arial"/>
              </a:rPr>
              <a:t>mechanism.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i="1" spc="-75" dirty="0">
                <a:latin typeface="Arial"/>
                <a:cs typeface="Arial"/>
              </a:rPr>
              <a:t>Whitworth </a:t>
            </a:r>
            <a:r>
              <a:rPr sz="1800" b="1" i="1" spc="-155" dirty="0">
                <a:latin typeface="Arial"/>
                <a:cs typeface="Arial"/>
              </a:rPr>
              <a:t>quick </a:t>
            </a:r>
            <a:r>
              <a:rPr sz="1800" b="1" i="1" spc="-95" dirty="0">
                <a:latin typeface="Arial"/>
                <a:cs typeface="Arial"/>
              </a:rPr>
              <a:t>return </a:t>
            </a:r>
            <a:r>
              <a:rPr sz="1800" b="1" i="1" spc="-110" dirty="0">
                <a:latin typeface="Arial"/>
                <a:cs typeface="Arial"/>
              </a:rPr>
              <a:t>motion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145" dirty="0">
                <a:latin typeface="Arial"/>
                <a:cs typeface="Arial"/>
              </a:rPr>
              <a:t>mechanism.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457629"/>
            <a:ext cx="2518537" cy="233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3657600"/>
            <a:ext cx="365797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2508" y="2971800"/>
            <a:ext cx="1837306" cy="3191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6275019"/>
            <a:ext cx="137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(a) crank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fixed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4175" y="5817819"/>
            <a:ext cx="2242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(b) connecting rod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fixed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1429" y="6267399"/>
            <a:ext cx="1322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(c) </a:t>
            </a:r>
            <a:r>
              <a:rPr sz="1800" spc="-55" dirty="0">
                <a:latin typeface="Arial"/>
                <a:cs typeface="Arial"/>
              </a:rPr>
              <a:t>slider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fixed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680" y="0"/>
            <a:ext cx="662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335" dirty="0">
                <a:latin typeface="Arial"/>
                <a:cs typeface="Arial"/>
              </a:rPr>
              <a:t>Pendulum </a:t>
            </a:r>
            <a:r>
              <a:rPr i="1" spc="-340" dirty="0">
                <a:latin typeface="Arial"/>
                <a:cs typeface="Arial"/>
              </a:rPr>
              <a:t>pump </a:t>
            </a:r>
            <a:r>
              <a:rPr i="1" spc="-245" dirty="0">
                <a:latin typeface="Arial"/>
                <a:cs typeface="Arial"/>
              </a:rPr>
              <a:t>or </a:t>
            </a:r>
            <a:r>
              <a:rPr i="1" spc="-315" dirty="0">
                <a:latin typeface="Arial"/>
                <a:cs typeface="Arial"/>
              </a:rPr>
              <a:t>Bull</a:t>
            </a:r>
            <a:r>
              <a:rPr i="1" spc="35" dirty="0">
                <a:latin typeface="Arial"/>
                <a:cs typeface="Arial"/>
              </a:rPr>
              <a:t> </a:t>
            </a:r>
            <a:r>
              <a:rPr i="1" spc="-245" dirty="0">
                <a:latin typeface="Arial"/>
                <a:cs typeface="Arial"/>
              </a:rPr>
              <a:t>engine.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26109"/>
            <a:ext cx="8594725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0979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60" dirty="0">
                <a:latin typeface="Trebuchet MS"/>
                <a:cs typeface="Trebuchet MS"/>
              </a:rPr>
              <a:t>In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this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mechanism,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inversion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is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obtained</a:t>
            </a:r>
            <a:r>
              <a:rPr sz="2000" i="1" spc="-195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by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fixing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Arial"/>
                <a:cs typeface="Arial"/>
              </a:rPr>
              <a:t>cylinder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4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(</a:t>
            </a:r>
            <a:r>
              <a:rPr sz="2000" i="1" spc="-160" dirty="0">
                <a:latin typeface="Trebuchet MS"/>
                <a:cs typeface="Trebuchet MS"/>
              </a:rPr>
              <a:t>i.e.  </a:t>
            </a:r>
            <a:r>
              <a:rPr sz="2000" i="1" spc="-100" dirty="0">
                <a:latin typeface="Trebuchet MS"/>
                <a:cs typeface="Trebuchet MS"/>
              </a:rPr>
              <a:t>sliding </a:t>
            </a:r>
            <a:r>
              <a:rPr sz="2000" i="1" spc="-135" dirty="0">
                <a:latin typeface="Trebuchet MS"/>
                <a:cs typeface="Trebuchet MS"/>
              </a:rPr>
              <a:t>pair), </a:t>
            </a:r>
            <a:r>
              <a:rPr sz="2000" i="1" spc="-30" dirty="0">
                <a:latin typeface="Trebuchet MS"/>
                <a:cs typeface="Trebuchet MS"/>
              </a:rPr>
              <a:t>as </a:t>
            </a:r>
            <a:r>
              <a:rPr sz="2000" i="1" spc="-65" dirty="0">
                <a:latin typeface="Trebuchet MS"/>
                <a:cs typeface="Trebuchet MS"/>
              </a:rPr>
              <a:t>shown</a:t>
            </a:r>
            <a:r>
              <a:rPr sz="2000" i="1" spc="-45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in </a:t>
            </a:r>
            <a:r>
              <a:rPr sz="2000" i="1" spc="-130" dirty="0">
                <a:latin typeface="Trebuchet MS"/>
                <a:cs typeface="Trebuchet MS"/>
              </a:rPr>
              <a:t>Fig.</a:t>
            </a:r>
            <a:endParaRPr sz="2000">
              <a:latin typeface="Trebuchet MS"/>
              <a:cs typeface="Trebuchet MS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i="1" spc="-60" dirty="0">
                <a:latin typeface="Trebuchet MS"/>
                <a:cs typeface="Trebuchet MS"/>
              </a:rPr>
              <a:t>In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this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case,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80" dirty="0">
                <a:latin typeface="Trebuchet MS"/>
                <a:cs typeface="Trebuchet MS"/>
              </a:rPr>
              <a:t>when</a:t>
            </a:r>
            <a:r>
              <a:rPr sz="2000" i="1" spc="-18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crank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30" dirty="0">
                <a:latin typeface="Trebuchet MS"/>
                <a:cs typeface="Trebuchet MS"/>
              </a:rPr>
              <a:t>(link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80" dirty="0">
                <a:latin typeface="Trebuchet MS"/>
                <a:cs typeface="Trebuchet MS"/>
              </a:rPr>
              <a:t>2)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rotates,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connecting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rod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(link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3)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oscillates  </a:t>
            </a:r>
            <a:r>
              <a:rPr sz="2000" spc="-45" dirty="0">
                <a:latin typeface="Arial"/>
                <a:cs typeface="Arial"/>
              </a:rPr>
              <a:t>about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pin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pivoted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fixed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link</a:t>
            </a:r>
            <a:r>
              <a:rPr sz="2000" spc="-100" dirty="0">
                <a:latin typeface="Arial"/>
                <a:cs typeface="Arial"/>
              </a:rPr>
              <a:t> 4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i="1" spc="-65" dirty="0">
                <a:latin typeface="Trebuchet MS"/>
                <a:cs typeface="Trebuchet MS"/>
              </a:rPr>
              <a:t>A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and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piston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Arial"/>
                <a:cs typeface="Arial"/>
              </a:rPr>
              <a:t>attached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piston  </a:t>
            </a:r>
            <a:r>
              <a:rPr sz="2000" spc="-45" dirty="0">
                <a:latin typeface="Arial"/>
                <a:cs typeface="Arial"/>
              </a:rPr>
              <a:t>rod </a:t>
            </a:r>
            <a:r>
              <a:rPr sz="2000" spc="-40" dirty="0">
                <a:latin typeface="Arial"/>
                <a:cs typeface="Arial"/>
              </a:rPr>
              <a:t>(link </a:t>
            </a:r>
            <a:r>
              <a:rPr sz="2000" spc="-75" dirty="0">
                <a:latin typeface="Arial"/>
                <a:cs typeface="Arial"/>
              </a:rPr>
              <a:t>1)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reciprocates.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duplex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pump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which</a:t>
            </a:r>
            <a:r>
              <a:rPr sz="2000" spc="-105" dirty="0">
                <a:latin typeface="Arial"/>
                <a:cs typeface="Arial"/>
              </a:rPr>
              <a:t> is </a:t>
            </a:r>
            <a:r>
              <a:rPr sz="2000" spc="-120" dirty="0">
                <a:latin typeface="Arial"/>
                <a:cs typeface="Arial"/>
              </a:rPr>
              <a:t>used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supply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feed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water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boilers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have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two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pistons  </a:t>
            </a:r>
            <a:r>
              <a:rPr sz="2000" spc="-70" dirty="0">
                <a:latin typeface="Arial"/>
                <a:cs typeface="Arial"/>
              </a:rPr>
              <a:t>attached </a:t>
            </a:r>
            <a:r>
              <a:rPr sz="2000" spc="20" dirty="0">
                <a:latin typeface="Arial"/>
                <a:cs typeface="Arial"/>
              </a:rPr>
              <a:t>to </a:t>
            </a:r>
            <a:r>
              <a:rPr sz="2000" spc="-35" dirty="0">
                <a:latin typeface="Arial"/>
                <a:cs typeface="Arial"/>
              </a:rPr>
              <a:t>link </a:t>
            </a:r>
            <a:r>
              <a:rPr sz="2000" spc="-80" dirty="0">
                <a:latin typeface="Arial"/>
                <a:cs typeface="Arial"/>
              </a:rPr>
              <a:t>1,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90" dirty="0">
                <a:latin typeface="Arial"/>
                <a:cs typeface="Arial"/>
              </a:rPr>
              <a:t>shown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Fig.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9688" y="2933719"/>
            <a:ext cx="3715481" cy="337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644" y="3924310"/>
            <a:ext cx="4486646" cy="2524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45</a:t>
            </a:fld>
            <a:endParaRPr spc="-6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936" y="0"/>
            <a:ext cx="5570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270" dirty="0">
                <a:latin typeface="Arial"/>
                <a:cs typeface="Arial"/>
              </a:rPr>
              <a:t>Oscillating </a:t>
            </a:r>
            <a:r>
              <a:rPr i="1" spc="-285" dirty="0">
                <a:latin typeface="Arial"/>
                <a:cs typeface="Arial"/>
              </a:rPr>
              <a:t>cylinder</a:t>
            </a:r>
            <a:r>
              <a:rPr i="1" spc="-165" dirty="0">
                <a:latin typeface="Arial"/>
                <a:cs typeface="Arial"/>
              </a:rPr>
              <a:t> </a:t>
            </a:r>
            <a:r>
              <a:rPr i="1" spc="-285" dirty="0">
                <a:latin typeface="Arial"/>
                <a:cs typeface="Arial"/>
              </a:rPr>
              <a:t>engine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23061"/>
            <a:ext cx="868299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160" dirty="0">
                <a:latin typeface="Trebuchet MS"/>
                <a:cs typeface="Trebuchet MS"/>
              </a:rPr>
              <a:t>The </a:t>
            </a:r>
            <a:r>
              <a:rPr sz="2400" i="1" spc="-105" dirty="0">
                <a:latin typeface="Trebuchet MS"/>
                <a:cs typeface="Trebuchet MS"/>
              </a:rPr>
              <a:t>arrangement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75" dirty="0">
                <a:latin typeface="Arial"/>
                <a:cs typeface="Arial"/>
              </a:rPr>
              <a:t>oscillating </a:t>
            </a:r>
            <a:r>
              <a:rPr sz="2400" spc="-65" dirty="0">
                <a:latin typeface="Arial"/>
                <a:cs typeface="Arial"/>
              </a:rPr>
              <a:t>cylinder </a:t>
            </a:r>
            <a:r>
              <a:rPr sz="2400" spc="-105" dirty="0">
                <a:latin typeface="Arial"/>
                <a:cs typeface="Arial"/>
              </a:rPr>
              <a:t>engine </a:t>
            </a:r>
            <a:r>
              <a:rPr sz="2400" spc="-120" dirty="0">
                <a:latin typeface="Arial"/>
                <a:cs typeface="Arial"/>
              </a:rPr>
              <a:t>mechanism,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110" dirty="0">
                <a:latin typeface="Arial"/>
                <a:cs typeface="Arial"/>
              </a:rPr>
              <a:t>shown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45" dirty="0">
                <a:latin typeface="Arial"/>
                <a:cs typeface="Arial"/>
              </a:rPr>
              <a:t>Fig.,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45" dirty="0">
                <a:latin typeface="Arial"/>
                <a:cs typeface="Arial"/>
              </a:rPr>
              <a:t>used </a:t>
            </a:r>
            <a:r>
              <a:rPr sz="2400" spc="10" dirty="0">
                <a:latin typeface="Arial"/>
                <a:cs typeface="Arial"/>
              </a:rPr>
              <a:t>to </a:t>
            </a:r>
            <a:r>
              <a:rPr sz="2400" spc="-75" dirty="0">
                <a:latin typeface="Arial"/>
                <a:cs typeface="Arial"/>
              </a:rPr>
              <a:t>convert </a:t>
            </a:r>
            <a:r>
              <a:rPr sz="2400" spc="-80" dirty="0">
                <a:latin typeface="Arial"/>
                <a:cs typeface="Arial"/>
              </a:rPr>
              <a:t>reciprocating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10" dirty="0">
                <a:latin typeface="Arial"/>
                <a:cs typeface="Arial"/>
              </a:rPr>
              <a:t>into </a:t>
            </a:r>
            <a:r>
              <a:rPr sz="2400" spc="-40" dirty="0">
                <a:latin typeface="Arial"/>
                <a:cs typeface="Arial"/>
              </a:rPr>
              <a:t>rotary  </a:t>
            </a:r>
            <a:r>
              <a:rPr sz="2400" spc="-35" dirty="0"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75" dirty="0">
                <a:latin typeface="Arial"/>
                <a:cs typeface="Arial"/>
              </a:rPr>
              <a:t>In </a:t>
            </a:r>
            <a:r>
              <a:rPr sz="2400" spc="-45" dirty="0">
                <a:latin typeface="Arial"/>
                <a:cs typeface="Arial"/>
              </a:rPr>
              <a:t>this </a:t>
            </a:r>
            <a:r>
              <a:rPr sz="2400" spc="-114" dirty="0">
                <a:latin typeface="Arial"/>
                <a:cs typeface="Arial"/>
              </a:rPr>
              <a:t>mechanism,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link </a:t>
            </a:r>
            <a:r>
              <a:rPr sz="2400" spc="-120" dirty="0">
                <a:latin typeface="Arial"/>
                <a:cs typeface="Arial"/>
              </a:rPr>
              <a:t>3 </a:t>
            </a:r>
            <a:r>
              <a:rPr sz="2400" spc="-55" dirty="0">
                <a:latin typeface="Arial"/>
                <a:cs typeface="Arial"/>
              </a:rPr>
              <a:t>forming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turning </a:t>
            </a:r>
            <a:r>
              <a:rPr sz="2400" spc="-55" dirty="0">
                <a:latin typeface="Arial"/>
                <a:cs typeface="Arial"/>
              </a:rPr>
              <a:t>pair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fixed. </a:t>
            </a:r>
            <a:r>
              <a:rPr sz="2400" spc="-175" dirty="0">
                <a:latin typeface="Arial"/>
                <a:cs typeface="Arial"/>
              </a:rPr>
              <a:t>The 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120" dirty="0">
                <a:latin typeface="Arial"/>
                <a:cs typeface="Arial"/>
              </a:rPr>
              <a:t>3 </a:t>
            </a:r>
            <a:r>
              <a:rPr sz="2400" spc="-110" dirty="0">
                <a:latin typeface="Arial"/>
                <a:cs typeface="Arial"/>
              </a:rPr>
              <a:t>corresponds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connecting </a:t>
            </a:r>
            <a:r>
              <a:rPr sz="2400" spc="-50" dirty="0">
                <a:latin typeface="Arial"/>
                <a:cs typeface="Arial"/>
              </a:rPr>
              <a:t>rod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0" dirty="0">
                <a:latin typeface="Arial"/>
                <a:cs typeface="Arial"/>
              </a:rPr>
              <a:t>reciprocating </a:t>
            </a:r>
            <a:r>
              <a:rPr sz="2400" spc="-120" dirty="0">
                <a:latin typeface="Arial"/>
                <a:cs typeface="Arial"/>
              </a:rPr>
              <a:t>steam  </a:t>
            </a:r>
            <a:r>
              <a:rPr sz="2400" spc="-105" dirty="0">
                <a:latin typeface="Arial"/>
                <a:cs typeface="Arial"/>
              </a:rPr>
              <a:t>engine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mechanism.</a:t>
            </a:r>
            <a:endParaRPr sz="24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When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4" dirty="0">
                <a:latin typeface="Arial"/>
                <a:cs typeface="Arial"/>
              </a:rPr>
              <a:t>crank </a:t>
            </a:r>
            <a:r>
              <a:rPr sz="2400" spc="-50" dirty="0">
                <a:latin typeface="Arial"/>
                <a:cs typeface="Arial"/>
              </a:rPr>
              <a:t>(link </a:t>
            </a:r>
            <a:r>
              <a:rPr sz="2400" spc="-100" dirty="0">
                <a:latin typeface="Arial"/>
                <a:cs typeface="Arial"/>
              </a:rPr>
              <a:t>2) </a:t>
            </a:r>
            <a:r>
              <a:rPr sz="2400" spc="-70" dirty="0">
                <a:latin typeface="Arial"/>
                <a:cs typeface="Arial"/>
              </a:rPr>
              <a:t>rotates,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piston </a:t>
            </a:r>
            <a:r>
              <a:rPr sz="2400" spc="-85" dirty="0">
                <a:latin typeface="Arial"/>
                <a:cs typeface="Arial"/>
              </a:rPr>
              <a:t>attached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70" dirty="0">
                <a:latin typeface="Arial"/>
                <a:cs typeface="Arial"/>
              </a:rPr>
              <a:t>piston </a:t>
            </a:r>
            <a:r>
              <a:rPr sz="2400" spc="-55" dirty="0">
                <a:latin typeface="Arial"/>
                <a:cs typeface="Arial"/>
              </a:rPr>
              <a:t>rod  </a:t>
            </a:r>
            <a:r>
              <a:rPr sz="2400" spc="-50" dirty="0">
                <a:latin typeface="Arial"/>
                <a:cs typeface="Arial"/>
              </a:rPr>
              <a:t>(link </a:t>
            </a:r>
            <a:r>
              <a:rPr sz="2400" spc="-100" dirty="0">
                <a:latin typeface="Arial"/>
                <a:cs typeface="Arial"/>
              </a:rPr>
              <a:t>1) reciprocates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cylinder </a:t>
            </a:r>
            <a:r>
              <a:rPr sz="2400" spc="-50" dirty="0">
                <a:latin typeface="Arial"/>
                <a:cs typeface="Arial"/>
              </a:rPr>
              <a:t>(link </a:t>
            </a:r>
            <a:r>
              <a:rPr sz="2400" spc="-105" dirty="0">
                <a:latin typeface="Arial"/>
                <a:cs typeface="Arial"/>
              </a:rPr>
              <a:t>4) oscillates </a:t>
            </a:r>
            <a:r>
              <a:rPr sz="2400" spc="-60" dirty="0">
                <a:latin typeface="Arial"/>
                <a:cs typeface="Arial"/>
              </a:rPr>
              <a:t>about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pin  </a:t>
            </a:r>
            <a:r>
              <a:rPr sz="2400" spc="-60" dirty="0">
                <a:latin typeface="Arial"/>
                <a:cs typeface="Arial"/>
              </a:rPr>
              <a:t>pivoted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fixed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link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i="1" spc="-170" dirty="0">
                <a:latin typeface="Trebuchet MS"/>
                <a:cs typeface="Trebuchet MS"/>
              </a:rPr>
              <a:t>A.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4038598"/>
            <a:ext cx="4495800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46</a:t>
            </a:fld>
            <a:endParaRPr spc="-6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378" y="0"/>
            <a:ext cx="72999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280" dirty="0">
                <a:latin typeface="Arial"/>
                <a:cs typeface="Arial"/>
              </a:rPr>
              <a:t>Rotary </a:t>
            </a:r>
            <a:r>
              <a:rPr i="1" spc="-190" dirty="0">
                <a:latin typeface="Arial"/>
                <a:cs typeface="Arial"/>
              </a:rPr>
              <a:t>internal </a:t>
            </a:r>
            <a:r>
              <a:rPr i="1" spc="-345" dirty="0">
                <a:latin typeface="Arial"/>
                <a:cs typeface="Arial"/>
              </a:rPr>
              <a:t>combustion</a:t>
            </a:r>
            <a:r>
              <a:rPr i="1" spc="-114" dirty="0">
                <a:latin typeface="Arial"/>
                <a:cs typeface="Arial"/>
              </a:rPr>
              <a:t> </a:t>
            </a:r>
            <a:r>
              <a:rPr i="1" spc="-280" dirty="0">
                <a:latin typeface="Arial"/>
                <a:cs typeface="Arial"/>
              </a:rPr>
              <a:t>engine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23061"/>
            <a:ext cx="8505825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20" dirty="0">
                <a:latin typeface="Trebuchet MS"/>
                <a:cs typeface="Trebuchet MS"/>
              </a:rPr>
              <a:t>Sometimes </a:t>
            </a:r>
            <a:r>
              <a:rPr sz="2400" i="1" spc="-135" dirty="0">
                <a:latin typeface="Trebuchet MS"/>
                <a:cs typeface="Trebuchet MS"/>
              </a:rPr>
              <a:t>back, </a:t>
            </a:r>
            <a:r>
              <a:rPr sz="2400" i="1" spc="-130" dirty="0">
                <a:latin typeface="Trebuchet MS"/>
                <a:cs typeface="Trebuchet MS"/>
              </a:rPr>
              <a:t>rotary </a:t>
            </a:r>
            <a:r>
              <a:rPr sz="2400" i="1" spc="-145" dirty="0">
                <a:latin typeface="Trebuchet MS"/>
                <a:cs typeface="Trebuchet MS"/>
              </a:rPr>
              <a:t>internal </a:t>
            </a:r>
            <a:r>
              <a:rPr sz="2400" spc="-85" dirty="0">
                <a:latin typeface="Arial"/>
                <a:cs typeface="Arial"/>
              </a:rPr>
              <a:t>combustion </a:t>
            </a:r>
            <a:r>
              <a:rPr sz="2400" spc="-125" dirty="0">
                <a:latin typeface="Arial"/>
                <a:cs typeface="Arial"/>
              </a:rPr>
              <a:t>engines </a:t>
            </a:r>
            <a:r>
              <a:rPr sz="2400" spc="-85" dirty="0">
                <a:latin typeface="Arial"/>
                <a:cs typeface="Arial"/>
              </a:rPr>
              <a:t>were </a:t>
            </a:r>
            <a:r>
              <a:rPr sz="2400" spc="-145" dirty="0">
                <a:latin typeface="Arial"/>
                <a:cs typeface="Arial"/>
              </a:rPr>
              <a:t>used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65" dirty="0">
                <a:latin typeface="Arial"/>
                <a:cs typeface="Arial"/>
              </a:rPr>
              <a:t>aviation. </a:t>
            </a:r>
            <a:r>
              <a:rPr sz="2400" spc="-80" dirty="0">
                <a:latin typeface="Arial"/>
                <a:cs typeface="Arial"/>
              </a:rPr>
              <a:t>But </a:t>
            </a:r>
            <a:r>
              <a:rPr sz="2400" spc="-125" dirty="0">
                <a:latin typeface="Arial"/>
                <a:cs typeface="Arial"/>
              </a:rPr>
              <a:t>now-a-days </a:t>
            </a:r>
            <a:r>
              <a:rPr sz="2400" spc="-235" dirty="0">
                <a:latin typeface="Arial"/>
                <a:cs typeface="Arial"/>
              </a:rPr>
              <a:t>gas </a:t>
            </a:r>
            <a:r>
              <a:rPr sz="2400" spc="-55" dirty="0">
                <a:latin typeface="Arial"/>
                <a:cs typeface="Arial"/>
              </a:rPr>
              <a:t>turbines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45" dirty="0">
                <a:latin typeface="Arial"/>
                <a:cs typeface="Arial"/>
              </a:rPr>
              <a:t>used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40" dirty="0">
                <a:latin typeface="Arial"/>
                <a:cs typeface="Arial"/>
              </a:rPr>
              <a:t>its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place.</a:t>
            </a:r>
            <a:endParaRPr sz="2400">
              <a:latin typeface="Arial"/>
              <a:cs typeface="Arial"/>
            </a:endParaRPr>
          </a:p>
          <a:p>
            <a:pPr marL="355600" marR="27051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35" dirty="0">
                <a:latin typeface="Arial"/>
                <a:cs typeface="Arial"/>
              </a:rPr>
              <a:t>It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consists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60" dirty="0">
                <a:latin typeface="Arial"/>
                <a:cs typeface="Arial"/>
              </a:rPr>
              <a:t>seven </a:t>
            </a:r>
            <a:r>
              <a:rPr sz="2400" spc="-90" dirty="0">
                <a:latin typeface="Arial"/>
                <a:cs typeface="Arial"/>
              </a:rPr>
              <a:t>cylinders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00" dirty="0">
                <a:latin typeface="Arial"/>
                <a:cs typeface="Arial"/>
              </a:rPr>
              <a:t>one plane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all </a:t>
            </a:r>
            <a:r>
              <a:rPr sz="2400" spc="-114" dirty="0">
                <a:latin typeface="Arial"/>
                <a:cs typeface="Arial"/>
              </a:rPr>
              <a:t>revolves </a:t>
            </a:r>
            <a:r>
              <a:rPr sz="2400" spc="-55" dirty="0">
                <a:latin typeface="Arial"/>
                <a:cs typeface="Arial"/>
              </a:rPr>
              <a:t>about  </a:t>
            </a:r>
            <a:r>
              <a:rPr sz="2400" spc="-75" dirty="0">
                <a:latin typeface="Arial"/>
                <a:cs typeface="Arial"/>
              </a:rPr>
              <a:t>fixed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centre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i="1" spc="-180" dirty="0">
                <a:latin typeface="Trebuchet MS"/>
                <a:cs typeface="Trebuchet MS"/>
              </a:rPr>
              <a:t>D,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35" dirty="0">
                <a:latin typeface="Trebuchet MS"/>
                <a:cs typeface="Trebuchet MS"/>
              </a:rPr>
              <a:t>as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75" dirty="0">
                <a:latin typeface="Trebuchet MS"/>
                <a:cs typeface="Trebuchet MS"/>
              </a:rPr>
              <a:t>shown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in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Arial"/>
                <a:cs typeface="Arial"/>
              </a:rPr>
              <a:t>Fig.,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while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crank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(link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2)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fixed.</a:t>
            </a:r>
            <a:endParaRPr sz="2400">
              <a:latin typeface="Arial"/>
              <a:cs typeface="Arial"/>
            </a:endParaRPr>
          </a:p>
          <a:p>
            <a:pPr marL="355600" marR="24892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this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mechanism,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when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connecting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rod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(link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4)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rotates,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70" dirty="0">
                <a:latin typeface="Arial"/>
                <a:cs typeface="Arial"/>
              </a:rPr>
              <a:t>piston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(link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3)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reciprocates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inside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cylinders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forming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link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11" y="3124208"/>
            <a:ext cx="4953362" cy="3305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3124200"/>
            <a:ext cx="2958083" cy="3526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47</a:t>
            </a:fld>
            <a:endParaRPr spc="-6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143000"/>
            <a:ext cx="54102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48</a:t>
            </a:fld>
            <a:endParaRPr spc="-6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49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4245" marR="5080" indent="-2201545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Inversions </a:t>
            </a:r>
            <a:r>
              <a:rPr spc="-165" dirty="0"/>
              <a:t>of </a:t>
            </a:r>
            <a:r>
              <a:rPr spc="-200" dirty="0"/>
              <a:t>double </a:t>
            </a:r>
            <a:r>
              <a:rPr spc="-220" dirty="0"/>
              <a:t>slider</a:t>
            </a:r>
            <a:r>
              <a:rPr spc="-600" dirty="0"/>
              <a:t> </a:t>
            </a:r>
            <a:r>
              <a:rPr spc="-285" dirty="0"/>
              <a:t>crank  </a:t>
            </a:r>
            <a:r>
              <a:rPr spc="-225" dirty="0"/>
              <a:t>mechanism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279"/>
            <a:ext cx="3773170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195" dirty="0">
                <a:latin typeface="Trebuchet MS"/>
                <a:cs typeface="Trebuchet MS"/>
              </a:rPr>
              <a:t>Elliptical</a:t>
            </a:r>
            <a:r>
              <a:rPr sz="2800" i="1" spc="-229" dirty="0">
                <a:latin typeface="Trebuchet MS"/>
                <a:cs typeface="Trebuchet MS"/>
              </a:rPr>
              <a:t> </a:t>
            </a:r>
            <a:r>
              <a:rPr sz="2800" i="1" spc="-150" dirty="0">
                <a:latin typeface="Trebuchet MS"/>
                <a:cs typeface="Trebuchet MS"/>
              </a:rPr>
              <a:t>trammels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140" dirty="0">
                <a:latin typeface="Trebuchet MS"/>
                <a:cs typeface="Trebuchet MS"/>
              </a:rPr>
              <a:t>Scotch </a:t>
            </a:r>
            <a:r>
              <a:rPr sz="2800" i="1" spc="-150" dirty="0">
                <a:latin typeface="Trebuchet MS"/>
                <a:cs typeface="Trebuchet MS"/>
              </a:rPr>
              <a:t>yoke</a:t>
            </a:r>
            <a:r>
              <a:rPr sz="2800" i="1" spc="-315" dirty="0">
                <a:latin typeface="Trebuchet MS"/>
                <a:cs typeface="Trebuchet MS"/>
              </a:rPr>
              <a:t> </a:t>
            </a:r>
            <a:r>
              <a:rPr sz="2800" i="1" spc="-120" dirty="0">
                <a:latin typeface="Trebuchet MS"/>
                <a:cs typeface="Trebuchet MS"/>
              </a:rPr>
              <a:t>mechanism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160" dirty="0">
                <a:latin typeface="Trebuchet MS"/>
                <a:cs typeface="Trebuchet MS"/>
              </a:rPr>
              <a:t>Oldham’s</a:t>
            </a:r>
            <a:r>
              <a:rPr sz="2800" i="1" spc="-200" dirty="0">
                <a:latin typeface="Trebuchet MS"/>
                <a:cs typeface="Trebuchet MS"/>
              </a:rPr>
              <a:t> </a:t>
            </a:r>
            <a:r>
              <a:rPr sz="2800" i="1" spc="-130" dirty="0">
                <a:latin typeface="Trebuchet MS"/>
                <a:cs typeface="Trebuchet MS"/>
              </a:rPr>
              <a:t>coupling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3508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85" dirty="0">
                <a:latin typeface="Trebuchet MS"/>
                <a:cs typeface="Trebuchet MS"/>
              </a:rPr>
              <a:t>Link </a:t>
            </a:r>
            <a:r>
              <a:rPr sz="2400" b="1" spc="-125" dirty="0">
                <a:latin typeface="Trebuchet MS"/>
                <a:cs typeface="Trebuchet MS"/>
              </a:rPr>
              <a:t>or</a:t>
            </a:r>
            <a:r>
              <a:rPr sz="2400" b="1" spc="-21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element:</a:t>
            </a:r>
            <a:endParaRPr sz="2400">
              <a:latin typeface="Trebuchet MS"/>
              <a:cs typeface="Trebuchet MS"/>
            </a:endParaRPr>
          </a:p>
          <a:p>
            <a:pPr marL="355600" marR="133350">
              <a:lnSpc>
                <a:spcPct val="100000"/>
              </a:lnSpc>
              <a:spcBef>
                <a:spcPts val="580"/>
              </a:spcBef>
            </a:pPr>
            <a:r>
              <a:rPr sz="2400" spc="35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name </a:t>
            </a:r>
            <a:r>
              <a:rPr sz="2400" spc="-114" dirty="0">
                <a:latin typeface="Arial"/>
                <a:cs typeface="Arial"/>
              </a:rPr>
              <a:t>given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45" dirty="0">
                <a:latin typeface="Arial"/>
                <a:cs typeface="Arial"/>
              </a:rPr>
              <a:t>any </a:t>
            </a:r>
            <a:r>
              <a:rPr sz="2400" spc="-90" dirty="0">
                <a:latin typeface="Arial"/>
                <a:cs typeface="Arial"/>
              </a:rPr>
              <a:t>body </a:t>
            </a:r>
            <a:r>
              <a:rPr sz="2400" spc="-70" dirty="0">
                <a:latin typeface="Arial"/>
                <a:cs typeface="Arial"/>
              </a:rPr>
              <a:t>which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60" dirty="0">
                <a:latin typeface="Arial"/>
                <a:cs typeface="Arial"/>
              </a:rPr>
              <a:t>relative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85" dirty="0">
                <a:latin typeface="Arial"/>
                <a:cs typeface="Arial"/>
              </a:rPr>
              <a:t>another. </a:t>
            </a:r>
            <a:r>
              <a:rPr sz="2400" spc="-60" dirty="0">
                <a:latin typeface="Arial"/>
                <a:cs typeface="Arial"/>
              </a:rPr>
              <a:t>All </a:t>
            </a:r>
            <a:r>
              <a:rPr sz="2400" spc="-80" dirty="0">
                <a:latin typeface="Arial"/>
                <a:cs typeface="Arial"/>
              </a:rPr>
              <a:t>materials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45" dirty="0">
                <a:latin typeface="Arial"/>
                <a:cs typeface="Arial"/>
              </a:rPr>
              <a:t>some </a:t>
            </a:r>
            <a:r>
              <a:rPr sz="2400" spc="-75" dirty="0">
                <a:latin typeface="Arial"/>
                <a:cs typeface="Arial"/>
              </a:rPr>
              <a:t>elasticity.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rigid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one, </a:t>
            </a:r>
            <a:r>
              <a:rPr sz="2400" spc="-114" dirty="0">
                <a:latin typeface="Arial"/>
                <a:cs typeface="Arial"/>
              </a:rPr>
              <a:t>whose  </a:t>
            </a:r>
            <a:r>
              <a:rPr sz="2400" spc="-70" dirty="0">
                <a:latin typeface="Arial"/>
                <a:cs typeface="Arial"/>
              </a:rPr>
              <a:t>deformations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70" dirty="0">
                <a:latin typeface="Arial"/>
                <a:cs typeface="Arial"/>
              </a:rPr>
              <a:t>so </a:t>
            </a:r>
            <a:r>
              <a:rPr sz="2400" spc="-105" dirty="0">
                <a:latin typeface="Arial"/>
                <a:cs typeface="Arial"/>
              </a:rPr>
              <a:t>small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55" dirty="0">
                <a:latin typeface="Arial"/>
                <a:cs typeface="Arial"/>
              </a:rPr>
              <a:t>they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95" dirty="0">
                <a:latin typeface="Arial"/>
                <a:cs typeface="Arial"/>
              </a:rPr>
              <a:t>neglected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determining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100" dirty="0">
                <a:latin typeface="Arial"/>
                <a:cs typeface="Arial"/>
              </a:rPr>
              <a:t>parameters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link.</a:t>
            </a:r>
            <a:endParaRPr sz="2400">
              <a:latin typeface="Arial"/>
              <a:cs typeface="Arial"/>
            </a:endParaRPr>
          </a:p>
          <a:p>
            <a:pPr marL="355600" marR="68135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25" dirty="0">
                <a:latin typeface="Trebuchet MS"/>
                <a:cs typeface="Trebuchet MS"/>
              </a:rPr>
              <a:t>Binary</a:t>
            </a:r>
            <a:r>
              <a:rPr sz="2400" b="1" spc="-180" dirty="0">
                <a:latin typeface="Trebuchet MS"/>
                <a:cs typeface="Trebuchet MS"/>
              </a:rPr>
              <a:t> </a:t>
            </a:r>
            <a:r>
              <a:rPr sz="2400" b="1" spc="-155" dirty="0">
                <a:latin typeface="Trebuchet MS"/>
                <a:cs typeface="Trebuchet MS"/>
              </a:rPr>
              <a:t>link:</a:t>
            </a:r>
            <a:r>
              <a:rPr sz="2400" b="1" spc="-18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Arial"/>
                <a:cs typeface="Arial"/>
              </a:rPr>
              <a:t>Link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connected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two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points.  </a:t>
            </a:r>
            <a:r>
              <a:rPr sz="2400" spc="-135" dirty="0">
                <a:latin typeface="Arial"/>
                <a:cs typeface="Arial"/>
              </a:rPr>
              <a:t>(Fig.a)</a:t>
            </a:r>
            <a:endParaRPr sz="2400">
              <a:latin typeface="Arial"/>
              <a:cs typeface="Arial"/>
            </a:endParaRPr>
          </a:p>
          <a:p>
            <a:pPr marL="355600" marR="3492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0" dirty="0">
                <a:latin typeface="Trebuchet MS"/>
                <a:cs typeface="Trebuchet MS"/>
              </a:rPr>
              <a:t>Ternary</a:t>
            </a:r>
            <a:r>
              <a:rPr sz="2400" b="1" spc="-190" dirty="0">
                <a:latin typeface="Trebuchet MS"/>
                <a:cs typeface="Trebuchet MS"/>
              </a:rPr>
              <a:t> </a:t>
            </a:r>
            <a:r>
              <a:rPr sz="2400" b="1" spc="-155" dirty="0">
                <a:latin typeface="Trebuchet MS"/>
                <a:cs typeface="Trebuchet MS"/>
              </a:rPr>
              <a:t>link:</a:t>
            </a:r>
            <a:r>
              <a:rPr sz="2400" b="1" spc="-17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Arial"/>
                <a:cs typeface="Arial"/>
              </a:rPr>
              <a:t>Link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connected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three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points.  </a:t>
            </a:r>
            <a:r>
              <a:rPr sz="2400" spc="-125" dirty="0">
                <a:latin typeface="Arial"/>
                <a:cs typeface="Arial"/>
              </a:rPr>
              <a:t>(Fig.b)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40" dirty="0">
                <a:latin typeface="Trebuchet MS"/>
                <a:cs typeface="Trebuchet MS"/>
              </a:rPr>
              <a:t>Quaternary</a:t>
            </a:r>
            <a:r>
              <a:rPr sz="2400" b="1" spc="-165" dirty="0">
                <a:latin typeface="Trebuchet MS"/>
                <a:cs typeface="Trebuchet MS"/>
              </a:rPr>
              <a:t> </a:t>
            </a:r>
            <a:r>
              <a:rPr sz="2400" b="1" spc="-155" dirty="0">
                <a:latin typeface="Trebuchet MS"/>
                <a:cs typeface="Trebuchet MS"/>
              </a:rPr>
              <a:t>link:</a:t>
            </a:r>
            <a:r>
              <a:rPr sz="2400" b="1" spc="-16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Arial"/>
                <a:cs typeface="Arial"/>
              </a:rPr>
              <a:t>Link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which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connected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four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points.  </a:t>
            </a:r>
            <a:r>
              <a:rPr sz="2400" spc="-140" dirty="0">
                <a:latin typeface="Arial"/>
                <a:cs typeface="Arial"/>
              </a:rPr>
              <a:t>(Fig.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6772" y="3962399"/>
            <a:ext cx="5558028" cy="2895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</a:t>
            </a:fld>
            <a:endParaRPr spc="-6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429000"/>
            <a:ext cx="4369308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3681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85" dirty="0"/>
              <a:t>1. </a:t>
            </a:r>
            <a:r>
              <a:rPr sz="3200" i="1" spc="-190" dirty="0">
                <a:latin typeface="Arial"/>
                <a:cs typeface="Arial"/>
              </a:rPr>
              <a:t>Elliptical </a:t>
            </a:r>
            <a:r>
              <a:rPr sz="3200" i="1" spc="-175" dirty="0">
                <a:latin typeface="Arial"/>
                <a:cs typeface="Arial"/>
              </a:rPr>
              <a:t>trammels.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65150"/>
            <a:ext cx="896810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39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114" dirty="0">
                <a:latin typeface="Trebuchet MS"/>
                <a:cs typeface="Trebuchet MS"/>
              </a:rPr>
              <a:t>It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is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45" dirty="0">
                <a:latin typeface="Trebuchet MS"/>
                <a:cs typeface="Trebuchet MS"/>
              </a:rPr>
              <a:t>an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14" dirty="0">
                <a:latin typeface="Trebuchet MS"/>
                <a:cs typeface="Trebuchet MS"/>
              </a:rPr>
              <a:t>instrument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85" dirty="0">
                <a:latin typeface="Trebuchet MS"/>
                <a:cs typeface="Trebuchet MS"/>
              </a:rPr>
              <a:t>used</a:t>
            </a:r>
            <a:r>
              <a:rPr sz="2000" i="1" spc="-175" dirty="0">
                <a:latin typeface="Trebuchet MS"/>
                <a:cs typeface="Trebuchet MS"/>
              </a:rPr>
              <a:t> </a:t>
            </a:r>
            <a:r>
              <a:rPr sz="2000" i="1" spc="-140" dirty="0">
                <a:latin typeface="Trebuchet MS"/>
                <a:cs typeface="Trebuchet MS"/>
              </a:rPr>
              <a:t>for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80" dirty="0">
                <a:latin typeface="Trebuchet MS"/>
                <a:cs typeface="Trebuchet MS"/>
              </a:rPr>
              <a:t>drawing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30" dirty="0">
                <a:latin typeface="Trebuchet MS"/>
                <a:cs typeface="Trebuchet MS"/>
              </a:rPr>
              <a:t>ellipses.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This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inversion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is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obtained</a:t>
            </a:r>
            <a:r>
              <a:rPr sz="2000" i="1" spc="-17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fixing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40" dirty="0">
                <a:latin typeface="Arial"/>
                <a:cs typeface="Arial"/>
              </a:rPr>
              <a:t>slotted </a:t>
            </a:r>
            <a:r>
              <a:rPr sz="2000" spc="-50" dirty="0">
                <a:latin typeface="Arial"/>
                <a:cs typeface="Arial"/>
              </a:rPr>
              <a:t>plate </a:t>
            </a:r>
            <a:r>
              <a:rPr sz="2000" spc="-40" dirty="0">
                <a:latin typeface="Arial"/>
                <a:cs typeface="Arial"/>
              </a:rPr>
              <a:t>(link </a:t>
            </a:r>
            <a:r>
              <a:rPr sz="2000" spc="-70" dirty="0">
                <a:latin typeface="Arial"/>
                <a:cs typeface="Arial"/>
              </a:rPr>
              <a:t>4),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90" dirty="0">
                <a:latin typeface="Arial"/>
                <a:cs typeface="Arial"/>
              </a:rPr>
              <a:t>shown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Fig.</a:t>
            </a:r>
            <a:endParaRPr sz="2000">
              <a:latin typeface="Arial"/>
              <a:cs typeface="Arial"/>
            </a:endParaRPr>
          </a:p>
          <a:p>
            <a:pPr marL="355600" marR="381635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fixed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plate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4 </a:t>
            </a:r>
            <a:r>
              <a:rPr sz="2000" spc="-150" dirty="0">
                <a:latin typeface="Arial"/>
                <a:cs typeface="Arial"/>
              </a:rPr>
              <a:t>has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two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straight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grooves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cut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it,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at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right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angles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each  </a:t>
            </a:r>
            <a:r>
              <a:rPr sz="2000" spc="-65" dirty="0">
                <a:latin typeface="Arial"/>
                <a:cs typeface="Arial"/>
              </a:rPr>
              <a:t>other.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100" dirty="0">
                <a:latin typeface="Arial"/>
                <a:cs typeface="Arial"/>
              </a:rPr>
              <a:t> 1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and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3,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are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known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sliders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and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form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sliding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pairs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4.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i="1" spc="-55" dirty="0">
                <a:latin typeface="Trebuchet MS"/>
                <a:cs typeface="Trebuchet MS"/>
              </a:rPr>
              <a:t>AB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130" dirty="0">
                <a:latin typeface="Trebuchet MS"/>
                <a:cs typeface="Trebuchet MS"/>
              </a:rPr>
              <a:t>(link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80" dirty="0">
                <a:latin typeface="Trebuchet MS"/>
                <a:cs typeface="Trebuchet MS"/>
              </a:rPr>
              <a:t>2)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is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25" dirty="0">
                <a:latin typeface="Trebuchet MS"/>
                <a:cs typeface="Trebuchet MS"/>
              </a:rPr>
              <a:t>a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bar</a:t>
            </a:r>
            <a:r>
              <a:rPr sz="2000" i="1" spc="-175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which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forms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turning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pair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with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links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35" dirty="0">
                <a:latin typeface="Trebuchet MS"/>
                <a:cs typeface="Trebuchet MS"/>
              </a:rPr>
              <a:t>1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and</a:t>
            </a:r>
            <a:r>
              <a:rPr sz="2000" i="1" spc="-180" dirty="0">
                <a:latin typeface="Trebuchet MS"/>
                <a:cs typeface="Trebuchet MS"/>
              </a:rPr>
              <a:t> </a:t>
            </a:r>
            <a:r>
              <a:rPr sz="2000" i="1" spc="-135" dirty="0">
                <a:latin typeface="Trebuchet MS"/>
                <a:cs typeface="Trebuchet MS"/>
              </a:rPr>
              <a:t>3.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85" dirty="0">
                <a:latin typeface="Arial"/>
                <a:cs typeface="Arial"/>
              </a:rPr>
              <a:t>When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75" dirty="0">
                <a:latin typeface="Arial"/>
                <a:cs typeface="Arial"/>
              </a:rPr>
              <a:t>links </a:t>
            </a:r>
            <a:r>
              <a:rPr sz="2000" spc="-100" dirty="0">
                <a:latin typeface="Arial"/>
                <a:cs typeface="Arial"/>
              </a:rPr>
              <a:t>1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100" dirty="0">
                <a:latin typeface="Arial"/>
                <a:cs typeface="Arial"/>
              </a:rPr>
              <a:t>3 </a:t>
            </a:r>
            <a:r>
              <a:rPr sz="2000" spc="-80" dirty="0">
                <a:latin typeface="Arial"/>
                <a:cs typeface="Arial"/>
              </a:rPr>
              <a:t>slide </a:t>
            </a:r>
            <a:r>
              <a:rPr sz="2000" spc="-85" dirty="0">
                <a:latin typeface="Arial"/>
                <a:cs typeface="Arial"/>
              </a:rPr>
              <a:t>along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spc="-80" dirty="0">
                <a:latin typeface="Arial"/>
                <a:cs typeface="Arial"/>
              </a:rPr>
              <a:t>respective </a:t>
            </a:r>
            <a:r>
              <a:rPr sz="2000" spc="-105" dirty="0">
                <a:latin typeface="Arial"/>
                <a:cs typeface="Arial"/>
              </a:rPr>
              <a:t>grooves, </a:t>
            </a:r>
            <a:r>
              <a:rPr sz="2000" spc="-114" dirty="0">
                <a:latin typeface="Arial"/>
                <a:cs typeface="Arial"/>
              </a:rPr>
              <a:t>any </a:t>
            </a:r>
            <a:r>
              <a:rPr sz="2000" spc="-20" dirty="0">
                <a:latin typeface="Arial"/>
                <a:cs typeface="Arial"/>
              </a:rPr>
              <a:t>point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0" dirty="0">
                <a:latin typeface="Arial"/>
                <a:cs typeface="Arial"/>
              </a:rPr>
              <a:t>link </a:t>
            </a:r>
            <a:r>
              <a:rPr sz="2000" spc="-100" dirty="0">
                <a:latin typeface="Arial"/>
                <a:cs typeface="Arial"/>
              </a:rPr>
              <a:t>2  </a:t>
            </a:r>
            <a:r>
              <a:rPr sz="2000" spc="-130" dirty="0">
                <a:latin typeface="Arial"/>
                <a:cs typeface="Arial"/>
              </a:rPr>
              <a:t>such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i="1" spc="-55" dirty="0">
                <a:latin typeface="Trebuchet MS"/>
                <a:cs typeface="Trebuchet MS"/>
              </a:rPr>
              <a:t>P </a:t>
            </a:r>
            <a:r>
              <a:rPr sz="2000" i="1" spc="-100" dirty="0">
                <a:latin typeface="Trebuchet MS"/>
                <a:cs typeface="Trebuchet MS"/>
              </a:rPr>
              <a:t>traces </a:t>
            </a:r>
            <a:r>
              <a:rPr sz="2000" i="1" spc="-105" dirty="0">
                <a:latin typeface="Trebuchet MS"/>
                <a:cs typeface="Trebuchet MS"/>
              </a:rPr>
              <a:t>out </a:t>
            </a:r>
            <a:r>
              <a:rPr sz="2000" i="1" spc="-45" dirty="0">
                <a:latin typeface="Trebuchet MS"/>
                <a:cs typeface="Trebuchet MS"/>
              </a:rPr>
              <a:t>an </a:t>
            </a:r>
            <a:r>
              <a:rPr sz="2000" i="1" spc="-130" dirty="0">
                <a:latin typeface="Trebuchet MS"/>
                <a:cs typeface="Trebuchet MS"/>
              </a:rPr>
              <a:t>ellipse </a:t>
            </a:r>
            <a:r>
              <a:rPr sz="2000" i="1" spc="-60" dirty="0">
                <a:latin typeface="Trebuchet MS"/>
                <a:cs typeface="Trebuchet MS"/>
              </a:rPr>
              <a:t>on </a:t>
            </a:r>
            <a:r>
              <a:rPr sz="2000" i="1" spc="-125" dirty="0">
                <a:latin typeface="Trebuchet MS"/>
                <a:cs typeface="Trebuchet MS"/>
              </a:rPr>
              <a:t>the </a:t>
            </a:r>
            <a:r>
              <a:rPr sz="2000" i="1" spc="-110" dirty="0">
                <a:latin typeface="Trebuchet MS"/>
                <a:cs typeface="Trebuchet MS"/>
              </a:rPr>
              <a:t>surface </a:t>
            </a:r>
            <a:r>
              <a:rPr sz="2000" i="1" spc="-125" dirty="0">
                <a:latin typeface="Trebuchet MS"/>
                <a:cs typeface="Trebuchet MS"/>
              </a:rPr>
              <a:t>of </a:t>
            </a:r>
            <a:r>
              <a:rPr sz="2000" i="1" spc="-130" dirty="0">
                <a:latin typeface="Trebuchet MS"/>
                <a:cs typeface="Trebuchet MS"/>
              </a:rPr>
              <a:t>link </a:t>
            </a:r>
            <a:r>
              <a:rPr sz="2000" i="1" spc="-135" dirty="0">
                <a:latin typeface="Trebuchet MS"/>
                <a:cs typeface="Trebuchet MS"/>
              </a:rPr>
              <a:t>4, </a:t>
            </a:r>
            <a:r>
              <a:rPr sz="2000" i="1" spc="-30" dirty="0">
                <a:latin typeface="Trebuchet MS"/>
                <a:cs typeface="Trebuchet MS"/>
              </a:rPr>
              <a:t>as </a:t>
            </a:r>
            <a:r>
              <a:rPr sz="2000" i="1" spc="-65" dirty="0">
                <a:latin typeface="Trebuchet MS"/>
                <a:cs typeface="Trebuchet MS"/>
              </a:rPr>
              <a:t>shown </a:t>
            </a:r>
            <a:r>
              <a:rPr sz="2000" i="1" spc="-110" dirty="0">
                <a:latin typeface="Trebuchet MS"/>
                <a:cs typeface="Trebuchet MS"/>
              </a:rPr>
              <a:t>in </a:t>
            </a:r>
            <a:r>
              <a:rPr sz="2000" i="1" spc="-125" dirty="0">
                <a:latin typeface="Trebuchet MS"/>
                <a:cs typeface="Trebuchet MS"/>
              </a:rPr>
              <a:t>Fig. </a:t>
            </a:r>
            <a:r>
              <a:rPr sz="2000" i="1" spc="-65" dirty="0">
                <a:latin typeface="Trebuchet MS"/>
                <a:cs typeface="Trebuchet MS"/>
              </a:rPr>
              <a:t>A </a:t>
            </a:r>
            <a:r>
              <a:rPr sz="2000" i="1" spc="-170" dirty="0">
                <a:latin typeface="Trebuchet MS"/>
                <a:cs typeface="Trebuchet MS"/>
              </a:rPr>
              <a:t>little  </a:t>
            </a:r>
            <a:r>
              <a:rPr sz="2000" i="1" spc="-95" dirty="0">
                <a:latin typeface="Trebuchet MS"/>
                <a:cs typeface="Trebuchet MS"/>
              </a:rPr>
              <a:t>consideration</a:t>
            </a:r>
            <a:r>
              <a:rPr sz="2000" i="1" spc="-175" dirty="0">
                <a:latin typeface="Trebuchet MS"/>
                <a:cs typeface="Trebuchet MS"/>
              </a:rPr>
              <a:t> </a:t>
            </a:r>
            <a:r>
              <a:rPr sz="2000" i="1" spc="-150" dirty="0">
                <a:latin typeface="Trebuchet MS"/>
                <a:cs typeface="Trebuchet MS"/>
              </a:rPr>
              <a:t>will</a:t>
            </a:r>
            <a:r>
              <a:rPr sz="2000" i="1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Arial"/>
                <a:cs typeface="Arial"/>
              </a:rPr>
              <a:t>show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AP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and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50" dirty="0">
                <a:latin typeface="Trebuchet MS"/>
                <a:cs typeface="Trebuchet MS"/>
              </a:rPr>
              <a:t>BP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are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semi-major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axis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and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semi-minor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axis  </a:t>
            </a:r>
            <a:r>
              <a:rPr sz="2000" i="1" spc="-120" dirty="0">
                <a:latin typeface="Trebuchet MS"/>
                <a:cs typeface="Trebuchet MS"/>
              </a:rPr>
              <a:t>of </a:t>
            </a:r>
            <a:r>
              <a:rPr sz="2000" i="1" spc="-125" dirty="0">
                <a:latin typeface="Trebuchet MS"/>
                <a:cs typeface="Trebuchet MS"/>
              </a:rPr>
              <a:t>the </a:t>
            </a:r>
            <a:r>
              <a:rPr sz="2000" i="1" spc="-130" dirty="0">
                <a:latin typeface="Trebuchet MS"/>
                <a:cs typeface="Trebuchet MS"/>
              </a:rPr>
              <a:t>ellipse</a:t>
            </a:r>
            <a:r>
              <a:rPr sz="2000" i="1" spc="-250" dirty="0">
                <a:latin typeface="Trebuchet MS"/>
                <a:cs typeface="Trebuchet MS"/>
              </a:rPr>
              <a:t> </a:t>
            </a:r>
            <a:r>
              <a:rPr sz="2000" i="1" spc="-135" dirty="0">
                <a:latin typeface="Trebuchet MS"/>
                <a:cs typeface="Trebuchet MS"/>
              </a:rPr>
              <a:t>respectively.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528" y="3685915"/>
            <a:ext cx="3678071" cy="3065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50</a:t>
            </a:fld>
            <a:endParaRPr spc="-6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2259" y="217436"/>
            <a:ext cx="4050185" cy="385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7338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009898"/>
            <a:ext cx="5029200" cy="377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51</a:t>
            </a:fld>
            <a:endParaRPr spc="-6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7" y="3468622"/>
            <a:ext cx="4791456" cy="1914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0160"/>
            <a:ext cx="3958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4" dirty="0"/>
              <a:t>2. </a:t>
            </a:r>
            <a:r>
              <a:rPr sz="2800" i="1" spc="-315" dirty="0">
                <a:latin typeface="Arial"/>
                <a:cs typeface="Arial"/>
              </a:rPr>
              <a:t>Scotch </a:t>
            </a:r>
            <a:r>
              <a:rPr sz="2800" i="1" spc="-240" dirty="0">
                <a:latin typeface="Arial"/>
                <a:cs typeface="Arial"/>
              </a:rPr>
              <a:t>yoke</a:t>
            </a:r>
            <a:r>
              <a:rPr sz="2800" i="1" spc="-430" dirty="0">
                <a:latin typeface="Arial"/>
                <a:cs typeface="Arial"/>
              </a:rPr>
              <a:t> </a:t>
            </a:r>
            <a:r>
              <a:rPr sz="2800" i="1" spc="-225" dirty="0">
                <a:latin typeface="Arial"/>
                <a:cs typeface="Arial"/>
              </a:rPr>
              <a:t>mechanism.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04189"/>
            <a:ext cx="8730615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589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b="1" spc="-125" dirty="0">
                <a:latin typeface="Trebuchet MS"/>
                <a:cs typeface="Trebuchet MS"/>
              </a:rPr>
              <a:t>Scotch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yoke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mechanism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converting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linear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motion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slider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into  </a:t>
            </a:r>
            <a:r>
              <a:rPr sz="2000" spc="-30" dirty="0">
                <a:latin typeface="Arial"/>
                <a:cs typeface="Arial"/>
              </a:rPr>
              <a:t>rotational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motion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vice-versa.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piston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other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reciprocating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part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directly  </a:t>
            </a:r>
            <a:r>
              <a:rPr sz="2000" spc="-75" dirty="0">
                <a:latin typeface="Arial"/>
                <a:cs typeface="Arial"/>
              </a:rPr>
              <a:t>coupled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sliding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yoke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slot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engages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pin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rotating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part.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120" dirty="0">
                <a:latin typeface="Trebuchet MS"/>
                <a:cs typeface="Trebuchet MS"/>
              </a:rPr>
              <a:t>This </a:t>
            </a:r>
            <a:r>
              <a:rPr sz="2000" i="1" spc="-85" dirty="0">
                <a:latin typeface="Trebuchet MS"/>
                <a:cs typeface="Trebuchet MS"/>
              </a:rPr>
              <a:t>mechanism </a:t>
            </a:r>
            <a:r>
              <a:rPr sz="2000" i="1" spc="-95" dirty="0">
                <a:latin typeface="Trebuchet MS"/>
                <a:cs typeface="Trebuchet MS"/>
              </a:rPr>
              <a:t>is </a:t>
            </a:r>
            <a:r>
              <a:rPr sz="2000" i="1" spc="-85" dirty="0">
                <a:latin typeface="Trebuchet MS"/>
                <a:cs typeface="Trebuchet MS"/>
              </a:rPr>
              <a:t>used </a:t>
            </a:r>
            <a:r>
              <a:rPr sz="2000" i="1" spc="-140" dirty="0">
                <a:latin typeface="Trebuchet MS"/>
                <a:cs typeface="Trebuchet MS"/>
              </a:rPr>
              <a:t>for </a:t>
            </a:r>
            <a:r>
              <a:rPr sz="2000" i="1" spc="-100" dirty="0">
                <a:latin typeface="Trebuchet MS"/>
                <a:cs typeface="Trebuchet MS"/>
              </a:rPr>
              <a:t>converting </a:t>
            </a:r>
            <a:r>
              <a:rPr sz="2000" i="1" spc="-110" dirty="0">
                <a:latin typeface="Trebuchet MS"/>
                <a:cs typeface="Trebuchet MS"/>
              </a:rPr>
              <a:t>rotary </a:t>
            </a:r>
            <a:r>
              <a:rPr sz="2000" i="1" spc="-100" dirty="0">
                <a:latin typeface="Trebuchet MS"/>
                <a:cs typeface="Trebuchet MS"/>
              </a:rPr>
              <a:t>motion </a:t>
            </a:r>
            <a:r>
              <a:rPr sz="2000" i="1" spc="-125" dirty="0">
                <a:latin typeface="Trebuchet MS"/>
                <a:cs typeface="Trebuchet MS"/>
              </a:rPr>
              <a:t>into </a:t>
            </a:r>
            <a:r>
              <a:rPr sz="2000" i="1" spc="-25" dirty="0">
                <a:latin typeface="Trebuchet MS"/>
                <a:cs typeface="Trebuchet MS"/>
              </a:rPr>
              <a:t>a </a:t>
            </a:r>
            <a:r>
              <a:rPr sz="2000" spc="-65" dirty="0">
                <a:latin typeface="Arial"/>
                <a:cs typeface="Arial"/>
              </a:rPr>
              <a:t>reciprocating </a:t>
            </a:r>
            <a:r>
              <a:rPr sz="2000" spc="-30" dirty="0">
                <a:latin typeface="Arial"/>
                <a:cs typeface="Arial"/>
              </a:rPr>
              <a:t>motion.  </a:t>
            </a: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75" dirty="0">
                <a:latin typeface="Arial"/>
                <a:cs typeface="Arial"/>
              </a:rPr>
              <a:t>inversion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55" dirty="0">
                <a:latin typeface="Arial"/>
                <a:cs typeface="Arial"/>
              </a:rPr>
              <a:t>obtained </a:t>
            </a:r>
            <a:r>
              <a:rPr sz="2000" spc="-85" dirty="0">
                <a:latin typeface="Arial"/>
                <a:cs typeface="Arial"/>
              </a:rPr>
              <a:t>by </a:t>
            </a:r>
            <a:r>
              <a:rPr sz="2000" spc="-55" dirty="0">
                <a:latin typeface="Arial"/>
                <a:cs typeface="Arial"/>
              </a:rPr>
              <a:t>fixing </a:t>
            </a:r>
            <a:r>
              <a:rPr sz="2000" spc="-25" dirty="0">
                <a:latin typeface="Arial"/>
                <a:cs typeface="Arial"/>
              </a:rPr>
              <a:t>either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link </a:t>
            </a:r>
            <a:r>
              <a:rPr sz="2000" spc="-100" dirty="0">
                <a:latin typeface="Arial"/>
                <a:cs typeface="Arial"/>
              </a:rPr>
              <a:t>1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spc="-35" dirty="0">
                <a:latin typeface="Arial"/>
                <a:cs typeface="Arial"/>
              </a:rPr>
              <a:t>link </a:t>
            </a:r>
            <a:r>
              <a:rPr sz="2000" spc="-75" dirty="0">
                <a:latin typeface="Arial"/>
                <a:cs typeface="Arial"/>
              </a:rPr>
              <a:t>3. </a:t>
            </a:r>
            <a:r>
              <a:rPr sz="2000" spc="-60" dirty="0">
                <a:latin typeface="Arial"/>
                <a:cs typeface="Arial"/>
              </a:rPr>
              <a:t>In </a:t>
            </a:r>
            <a:r>
              <a:rPr sz="2000" spc="-130" dirty="0">
                <a:latin typeface="Arial"/>
                <a:cs typeface="Arial"/>
              </a:rPr>
              <a:t>Fig. </a:t>
            </a:r>
            <a:r>
              <a:rPr sz="2000" spc="-35" dirty="0">
                <a:latin typeface="Arial"/>
                <a:cs typeface="Arial"/>
              </a:rPr>
              <a:t>link </a:t>
            </a:r>
            <a:r>
              <a:rPr sz="2000" spc="-100" dirty="0">
                <a:latin typeface="Arial"/>
                <a:cs typeface="Arial"/>
              </a:rPr>
              <a:t>1 </a:t>
            </a:r>
            <a:r>
              <a:rPr sz="2000" spc="-110" dirty="0">
                <a:latin typeface="Arial"/>
                <a:cs typeface="Arial"/>
              </a:rPr>
              <a:t>is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fixed.</a:t>
            </a:r>
            <a:endParaRPr sz="2000">
              <a:latin typeface="Arial"/>
              <a:cs typeface="Arial"/>
            </a:endParaRPr>
          </a:p>
          <a:p>
            <a:pPr marL="355600" marR="78105" indent="-342900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2000" spc="-60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this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mechanism,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when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link</a:t>
            </a:r>
            <a:r>
              <a:rPr sz="2000" spc="-100" dirty="0">
                <a:latin typeface="Arial"/>
                <a:cs typeface="Arial"/>
              </a:rPr>
              <a:t> 2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(which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corresponds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crank)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rotates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about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i="1" spc="-45" dirty="0">
                <a:latin typeface="Trebuchet MS"/>
                <a:cs typeface="Trebuchet MS"/>
              </a:rPr>
              <a:t>B  </a:t>
            </a:r>
            <a:r>
              <a:rPr sz="2000" i="1" spc="-30" dirty="0">
                <a:latin typeface="Trebuchet MS"/>
                <a:cs typeface="Trebuchet MS"/>
              </a:rPr>
              <a:t>as </a:t>
            </a:r>
            <a:r>
              <a:rPr sz="2000" i="1" spc="-140" dirty="0">
                <a:latin typeface="Trebuchet MS"/>
                <a:cs typeface="Trebuchet MS"/>
              </a:rPr>
              <a:t>centre, </a:t>
            </a:r>
            <a:r>
              <a:rPr sz="2000" i="1" spc="-125" dirty="0">
                <a:latin typeface="Trebuchet MS"/>
                <a:cs typeface="Trebuchet MS"/>
              </a:rPr>
              <a:t>the </a:t>
            </a:r>
            <a:r>
              <a:rPr sz="2000" i="1" spc="-130" dirty="0">
                <a:latin typeface="Trebuchet MS"/>
                <a:cs typeface="Trebuchet MS"/>
              </a:rPr>
              <a:t>link </a:t>
            </a:r>
            <a:r>
              <a:rPr sz="2000" spc="-100" dirty="0">
                <a:latin typeface="Arial"/>
                <a:cs typeface="Arial"/>
              </a:rPr>
              <a:t>4 </a:t>
            </a:r>
            <a:r>
              <a:rPr sz="2000" spc="-60" dirty="0">
                <a:latin typeface="Arial"/>
                <a:cs typeface="Arial"/>
              </a:rPr>
              <a:t>(which </a:t>
            </a:r>
            <a:r>
              <a:rPr sz="2000" spc="-90" dirty="0">
                <a:latin typeface="Arial"/>
                <a:cs typeface="Arial"/>
              </a:rPr>
              <a:t>corresponds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60" dirty="0">
                <a:latin typeface="Arial"/>
                <a:cs typeface="Arial"/>
              </a:rPr>
              <a:t>frame) </a:t>
            </a:r>
            <a:r>
              <a:rPr sz="2000" spc="-80" dirty="0">
                <a:latin typeface="Arial"/>
                <a:cs typeface="Arial"/>
              </a:rPr>
              <a:t>reciprocates.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60" dirty="0">
                <a:latin typeface="Arial"/>
                <a:cs typeface="Arial"/>
              </a:rPr>
              <a:t>fixed </a:t>
            </a:r>
            <a:r>
              <a:rPr sz="2000" spc="-35" dirty="0">
                <a:latin typeface="Arial"/>
                <a:cs typeface="Arial"/>
              </a:rPr>
              <a:t>link </a:t>
            </a:r>
            <a:r>
              <a:rPr sz="2000" spc="-100" dirty="0">
                <a:latin typeface="Arial"/>
                <a:cs typeface="Arial"/>
              </a:rPr>
              <a:t>1 </a:t>
            </a:r>
            <a:r>
              <a:rPr sz="2000" spc="-105" dirty="0">
                <a:latin typeface="Arial"/>
                <a:cs typeface="Arial"/>
              </a:rPr>
              <a:t>guides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frame.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1100" y="4028728"/>
            <a:ext cx="3848100" cy="2391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52</a:t>
            </a:fld>
            <a:endParaRPr spc="-6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6366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80" dirty="0">
                <a:latin typeface="Trebuchet MS"/>
                <a:cs typeface="Trebuchet MS"/>
              </a:rPr>
              <a:t>3. </a:t>
            </a:r>
            <a:r>
              <a:rPr sz="2000" b="1" i="1" spc="-165" dirty="0">
                <a:latin typeface="Arial"/>
                <a:cs typeface="Arial"/>
              </a:rPr>
              <a:t>Oldham’s</a:t>
            </a:r>
            <a:r>
              <a:rPr sz="2000" b="1" i="1" spc="-125" dirty="0">
                <a:latin typeface="Arial"/>
                <a:cs typeface="Arial"/>
              </a:rPr>
              <a:t> </a:t>
            </a:r>
            <a:r>
              <a:rPr sz="2000" b="1" i="1" spc="-150" dirty="0">
                <a:latin typeface="Arial"/>
                <a:cs typeface="Arial"/>
              </a:rPr>
              <a:t>coupling.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i="1" spc="-200" dirty="0">
                <a:latin typeface="Arial"/>
                <a:cs typeface="Arial"/>
              </a:rPr>
              <a:t>An </a:t>
            </a:r>
            <a:r>
              <a:rPr sz="2000" b="1" i="1" spc="-145" dirty="0">
                <a:latin typeface="Arial"/>
                <a:cs typeface="Arial"/>
              </a:rPr>
              <a:t>oldham's </a:t>
            </a:r>
            <a:r>
              <a:rPr sz="2000" b="1" i="1" spc="-165" dirty="0">
                <a:latin typeface="Arial"/>
                <a:cs typeface="Arial"/>
              </a:rPr>
              <a:t>coupling </a:t>
            </a:r>
            <a:r>
              <a:rPr sz="2000" b="1" i="1" spc="-195" dirty="0">
                <a:latin typeface="Arial"/>
                <a:cs typeface="Arial"/>
              </a:rPr>
              <a:t>is </a:t>
            </a:r>
            <a:r>
              <a:rPr sz="2000" spc="-120" dirty="0">
                <a:latin typeface="Arial"/>
                <a:cs typeface="Arial"/>
              </a:rPr>
              <a:t>used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75" dirty="0">
                <a:latin typeface="Arial"/>
                <a:cs typeface="Arial"/>
              </a:rPr>
              <a:t>connecting </a:t>
            </a:r>
            <a:r>
              <a:rPr sz="2000" spc="5" dirty="0">
                <a:latin typeface="Arial"/>
                <a:cs typeface="Arial"/>
              </a:rPr>
              <a:t>two </a:t>
            </a:r>
            <a:r>
              <a:rPr sz="2000" spc="-60" dirty="0">
                <a:latin typeface="Arial"/>
                <a:cs typeface="Arial"/>
              </a:rPr>
              <a:t>parallel </a:t>
            </a:r>
            <a:r>
              <a:rPr sz="2000" spc="-85" dirty="0">
                <a:latin typeface="Arial"/>
                <a:cs typeface="Arial"/>
              </a:rPr>
              <a:t>shafts </a:t>
            </a:r>
            <a:r>
              <a:rPr sz="2000" spc="-95" dirty="0">
                <a:latin typeface="Arial"/>
                <a:cs typeface="Arial"/>
              </a:rPr>
              <a:t>whose </a:t>
            </a:r>
            <a:r>
              <a:rPr sz="2000" spc="-175" dirty="0">
                <a:latin typeface="Arial"/>
                <a:cs typeface="Arial"/>
              </a:rPr>
              <a:t>axes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-155" dirty="0">
                <a:latin typeface="Arial"/>
                <a:cs typeface="Arial"/>
              </a:rPr>
              <a:t>a  </a:t>
            </a:r>
            <a:r>
              <a:rPr sz="2000" spc="-85" dirty="0">
                <a:latin typeface="Arial"/>
                <a:cs typeface="Arial"/>
              </a:rPr>
              <a:t>small </a:t>
            </a:r>
            <a:r>
              <a:rPr sz="2000" spc="-90" dirty="0">
                <a:latin typeface="Arial"/>
                <a:cs typeface="Arial"/>
              </a:rPr>
              <a:t>distance </a:t>
            </a:r>
            <a:r>
              <a:rPr sz="2000" spc="-45" dirty="0">
                <a:latin typeface="Arial"/>
                <a:cs typeface="Arial"/>
              </a:rPr>
              <a:t>apart. </a:t>
            </a: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85" dirty="0">
                <a:latin typeface="Arial"/>
                <a:cs typeface="Arial"/>
              </a:rPr>
              <a:t>shafts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75" dirty="0">
                <a:latin typeface="Arial"/>
                <a:cs typeface="Arial"/>
              </a:rPr>
              <a:t>coupled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25" dirty="0">
                <a:latin typeface="Arial"/>
                <a:cs typeface="Arial"/>
              </a:rPr>
              <a:t>such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110" dirty="0">
                <a:latin typeface="Arial"/>
                <a:cs typeface="Arial"/>
              </a:rPr>
              <a:t>way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35" dirty="0">
                <a:latin typeface="Arial"/>
                <a:cs typeface="Arial"/>
              </a:rPr>
              <a:t>if </a:t>
            </a:r>
            <a:r>
              <a:rPr sz="2000" spc="-80" dirty="0">
                <a:latin typeface="Arial"/>
                <a:cs typeface="Arial"/>
              </a:rPr>
              <a:t>one </a:t>
            </a:r>
            <a:r>
              <a:rPr sz="2000" spc="-60" dirty="0">
                <a:latin typeface="Arial"/>
                <a:cs typeface="Arial"/>
              </a:rPr>
              <a:t>shaft rotates,  </a:t>
            </a:r>
            <a:r>
              <a:rPr sz="2000" spc="-20" dirty="0">
                <a:latin typeface="Arial"/>
                <a:cs typeface="Arial"/>
              </a:rPr>
              <a:t>the other </a:t>
            </a:r>
            <a:r>
              <a:rPr sz="2000" spc="-60" dirty="0">
                <a:latin typeface="Arial"/>
                <a:cs typeface="Arial"/>
              </a:rPr>
              <a:t>shaft </a:t>
            </a:r>
            <a:r>
              <a:rPr sz="2000" spc="-105" dirty="0">
                <a:latin typeface="Arial"/>
                <a:cs typeface="Arial"/>
              </a:rPr>
              <a:t>also </a:t>
            </a:r>
            <a:r>
              <a:rPr sz="2000" spc="-60" dirty="0">
                <a:latin typeface="Arial"/>
                <a:cs typeface="Arial"/>
              </a:rPr>
              <a:t>rotates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same </a:t>
            </a:r>
            <a:r>
              <a:rPr sz="2000" spc="-110" dirty="0">
                <a:latin typeface="Arial"/>
                <a:cs typeface="Arial"/>
              </a:rPr>
              <a:t>speed.</a:t>
            </a:r>
            <a:endParaRPr sz="200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20"/>
              </a:spcBef>
              <a:buChar char="•"/>
              <a:tabLst>
                <a:tab pos="411480" algn="l"/>
                <a:tab pos="412115" algn="l"/>
              </a:tabLst>
            </a:pPr>
            <a:r>
              <a:rPr sz="2000" spc="-130" dirty="0">
                <a:latin typeface="Arial"/>
                <a:cs typeface="Arial"/>
              </a:rPr>
              <a:t>This </a:t>
            </a:r>
            <a:r>
              <a:rPr sz="2000" spc="-75" dirty="0">
                <a:latin typeface="Arial"/>
                <a:cs typeface="Arial"/>
              </a:rPr>
              <a:t>inversion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55" dirty="0">
                <a:latin typeface="Arial"/>
                <a:cs typeface="Arial"/>
              </a:rPr>
              <a:t>obtained </a:t>
            </a:r>
            <a:r>
              <a:rPr sz="2000" spc="-85" dirty="0">
                <a:latin typeface="Arial"/>
                <a:cs typeface="Arial"/>
              </a:rPr>
              <a:t>by </a:t>
            </a:r>
            <a:r>
              <a:rPr sz="2000" spc="-50" dirty="0">
                <a:latin typeface="Arial"/>
                <a:cs typeface="Arial"/>
              </a:rPr>
              <a:t>fixing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link </a:t>
            </a:r>
            <a:r>
              <a:rPr sz="2000" spc="-80" dirty="0">
                <a:latin typeface="Arial"/>
                <a:cs typeface="Arial"/>
              </a:rPr>
              <a:t>2,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90" dirty="0">
                <a:latin typeface="Arial"/>
                <a:cs typeface="Arial"/>
              </a:rPr>
              <a:t>shown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Fig </a:t>
            </a:r>
            <a:r>
              <a:rPr sz="2000" spc="-125" dirty="0">
                <a:latin typeface="Arial"/>
                <a:cs typeface="Arial"/>
              </a:rPr>
              <a:t>(a)</a:t>
            </a:r>
            <a:r>
              <a:rPr sz="2000" i="1" spc="-125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355600" marR="30861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135" dirty="0">
                <a:latin typeface="Trebuchet MS"/>
                <a:cs typeface="Trebuchet MS"/>
              </a:rPr>
              <a:t>The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shafts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to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be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Arial"/>
                <a:cs typeface="Arial"/>
              </a:rPr>
              <a:t>connected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have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two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flanges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(link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1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3)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rigidly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fastened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at 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spc="-114" dirty="0">
                <a:latin typeface="Arial"/>
                <a:cs typeface="Arial"/>
              </a:rPr>
              <a:t>ends </a:t>
            </a:r>
            <a:r>
              <a:rPr sz="2000" spc="-80" dirty="0">
                <a:latin typeface="Arial"/>
                <a:cs typeface="Arial"/>
              </a:rPr>
              <a:t>by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forging.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1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3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form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turning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pairs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5" dirty="0">
                <a:latin typeface="Arial"/>
                <a:cs typeface="Arial"/>
              </a:rPr>
              <a:t>These </a:t>
            </a:r>
            <a:r>
              <a:rPr sz="2000" spc="-100" dirty="0">
                <a:latin typeface="Arial"/>
                <a:cs typeface="Arial"/>
              </a:rPr>
              <a:t>flanges </a:t>
            </a: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-55" dirty="0">
                <a:latin typeface="Arial"/>
                <a:cs typeface="Arial"/>
              </a:rPr>
              <a:t>diametrical </a:t>
            </a:r>
            <a:r>
              <a:rPr sz="2000" spc="-80" dirty="0">
                <a:latin typeface="Arial"/>
                <a:cs typeface="Arial"/>
              </a:rPr>
              <a:t>slots </a:t>
            </a:r>
            <a:r>
              <a:rPr sz="2000" spc="-35" dirty="0">
                <a:latin typeface="Arial"/>
                <a:cs typeface="Arial"/>
              </a:rPr>
              <a:t>cut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spc="-40" dirty="0">
                <a:latin typeface="Arial"/>
                <a:cs typeface="Arial"/>
              </a:rPr>
              <a:t>inner </a:t>
            </a:r>
            <a:r>
              <a:rPr sz="2000" spc="-114" dirty="0">
                <a:latin typeface="Arial"/>
                <a:cs typeface="Arial"/>
              </a:rPr>
              <a:t>faces,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85" dirty="0">
                <a:latin typeface="Arial"/>
                <a:cs typeface="Arial"/>
              </a:rPr>
              <a:t>shown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Fig.(</a:t>
            </a:r>
            <a:r>
              <a:rPr sz="2000" i="1" spc="-130" dirty="0">
                <a:latin typeface="Trebuchet MS"/>
                <a:cs typeface="Trebuchet MS"/>
              </a:rPr>
              <a:t>b).</a:t>
            </a:r>
            <a:endParaRPr sz="2000">
              <a:latin typeface="Trebuchet MS"/>
              <a:cs typeface="Trebuchet MS"/>
            </a:endParaRPr>
          </a:p>
          <a:p>
            <a:pPr marL="355600" marR="44767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135" dirty="0">
                <a:latin typeface="Trebuchet MS"/>
                <a:cs typeface="Trebuchet MS"/>
              </a:rPr>
              <a:t>The </a:t>
            </a:r>
            <a:r>
              <a:rPr sz="2000" i="1" spc="-125" dirty="0">
                <a:latin typeface="Trebuchet MS"/>
                <a:cs typeface="Trebuchet MS"/>
              </a:rPr>
              <a:t>intermediate </a:t>
            </a:r>
            <a:r>
              <a:rPr sz="2000" i="1" spc="-120" dirty="0">
                <a:latin typeface="Trebuchet MS"/>
                <a:cs typeface="Trebuchet MS"/>
              </a:rPr>
              <a:t>piece </a:t>
            </a:r>
            <a:r>
              <a:rPr sz="2000" i="1" spc="-130" dirty="0">
                <a:latin typeface="Trebuchet MS"/>
                <a:cs typeface="Trebuchet MS"/>
              </a:rPr>
              <a:t>(link </a:t>
            </a:r>
            <a:r>
              <a:rPr sz="2000" i="1" spc="-80" dirty="0">
                <a:latin typeface="Trebuchet MS"/>
                <a:cs typeface="Trebuchet MS"/>
              </a:rPr>
              <a:t>4) </a:t>
            </a:r>
            <a:r>
              <a:rPr sz="2000" i="1" spc="-100" dirty="0">
                <a:latin typeface="Trebuchet MS"/>
                <a:cs typeface="Trebuchet MS"/>
              </a:rPr>
              <a:t>which </a:t>
            </a:r>
            <a:r>
              <a:rPr sz="2000" i="1" spc="-95" dirty="0">
                <a:latin typeface="Trebuchet MS"/>
                <a:cs typeface="Trebuchet MS"/>
              </a:rPr>
              <a:t>is </a:t>
            </a:r>
            <a:r>
              <a:rPr sz="2000" i="1" spc="-25" dirty="0">
                <a:latin typeface="Trebuchet MS"/>
                <a:cs typeface="Trebuchet MS"/>
              </a:rPr>
              <a:t>a </a:t>
            </a:r>
            <a:r>
              <a:rPr sz="2000" i="1" spc="-120" dirty="0">
                <a:latin typeface="Trebuchet MS"/>
                <a:cs typeface="Trebuchet MS"/>
              </a:rPr>
              <a:t>circular </a:t>
            </a:r>
            <a:r>
              <a:rPr sz="2000" i="1" spc="-125" dirty="0">
                <a:latin typeface="Trebuchet MS"/>
                <a:cs typeface="Trebuchet MS"/>
              </a:rPr>
              <a:t>disc, </a:t>
            </a: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5" dirty="0">
                <a:latin typeface="Arial"/>
                <a:cs typeface="Arial"/>
              </a:rPr>
              <a:t>two </a:t>
            </a:r>
            <a:r>
              <a:rPr sz="2000" spc="-85" dirty="0">
                <a:latin typeface="Arial"/>
                <a:cs typeface="Arial"/>
              </a:rPr>
              <a:t>tongues </a:t>
            </a:r>
            <a:r>
              <a:rPr sz="2000" spc="-155" dirty="0">
                <a:latin typeface="Arial"/>
                <a:cs typeface="Arial"/>
              </a:rPr>
              <a:t>(</a:t>
            </a:r>
            <a:r>
              <a:rPr sz="2000" i="1" spc="-155" dirty="0">
                <a:latin typeface="Trebuchet MS"/>
                <a:cs typeface="Trebuchet MS"/>
              </a:rPr>
              <a:t>i.e.  </a:t>
            </a:r>
            <a:r>
              <a:rPr sz="2000" i="1" spc="-120" dirty="0">
                <a:latin typeface="Trebuchet MS"/>
                <a:cs typeface="Trebuchet MS"/>
              </a:rPr>
              <a:t>diametrical </a:t>
            </a:r>
            <a:r>
              <a:rPr sz="2000" i="1" spc="-114" dirty="0">
                <a:latin typeface="Trebuchet MS"/>
                <a:cs typeface="Trebuchet MS"/>
              </a:rPr>
              <a:t>projections) </a:t>
            </a:r>
            <a:r>
              <a:rPr sz="2000" i="1" spc="-140" dirty="0">
                <a:latin typeface="Trebuchet MS"/>
                <a:cs typeface="Trebuchet MS"/>
              </a:rPr>
              <a:t>T</a:t>
            </a:r>
            <a:r>
              <a:rPr sz="2000" spc="-140" dirty="0">
                <a:latin typeface="Arial"/>
                <a:cs typeface="Arial"/>
              </a:rPr>
              <a:t>1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i="1" spc="-145" dirty="0">
                <a:latin typeface="Trebuchet MS"/>
                <a:cs typeface="Trebuchet MS"/>
              </a:rPr>
              <a:t>T</a:t>
            </a:r>
            <a:r>
              <a:rPr sz="2000" spc="-145" dirty="0">
                <a:latin typeface="Arial"/>
                <a:cs typeface="Arial"/>
              </a:rPr>
              <a:t>2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120" dirty="0">
                <a:latin typeface="Arial"/>
                <a:cs typeface="Arial"/>
              </a:rPr>
              <a:t>each </a:t>
            </a:r>
            <a:r>
              <a:rPr sz="2000" spc="-100" dirty="0">
                <a:latin typeface="Arial"/>
                <a:cs typeface="Arial"/>
              </a:rPr>
              <a:t>face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-20" dirty="0">
                <a:latin typeface="Arial"/>
                <a:cs typeface="Arial"/>
              </a:rPr>
              <a:t>right </a:t>
            </a:r>
            <a:r>
              <a:rPr sz="2000" spc="-120" dirty="0">
                <a:latin typeface="Arial"/>
                <a:cs typeface="Arial"/>
              </a:rPr>
              <a:t>angles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120" dirty="0">
                <a:latin typeface="Arial"/>
                <a:cs typeface="Arial"/>
              </a:rPr>
              <a:t>each </a:t>
            </a:r>
            <a:r>
              <a:rPr sz="2000" spc="-55" dirty="0">
                <a:latin typeface="Arial"/>
                <a:cs typeface="Arial"/>
              </a:rPr>
              <a:t>other,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as  </a:t>
            </a:r>
            <a:r>
              <a:rPr sz="2000" spc="-90" dirty="0">
                <a:latin typeface="Arial"/>
                <a:cs typeface="Arial"/>
              </a:rPr>
              <a:t>shown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30" dirty="0">
                <a:latin typeface="Arial"/>
                <a:cs typeface="Arial"/>
              </a:rPr>
              <a:t>Fig. </a:t>
            </a:r>
            <a:r>
              <a:rPr sz="2000" spc="-85" dirty="0">
                <a:latin typeface="Arial"/>
                <a:cs typeface="Arial"/>
              </a:rPr>
              <a:t>5.36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(</a:t>
            </a:r>
            <a:r>
              <a:rPr sz="2000" i="1" spc="-130" dirty="0">
                <a:latin typeface="Trebuchet MS"/>
                <a:cs typeface="Trebuchet MS"/>
              </a:rPr>
              <a:t>c).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135" dirty="0">
                <a:latin typeface="Trebuchet MS"/>
                <a:cs typeface="Trebuchet MS"/>
              </a:rPr>
              <a:t>The</a:t>
            </a:r>
            <a:r>
              <a:rPr sz="2000" i="1" spc="-175" dirty="0">
                <a:latin typeface="Trebuchet MS"/>
                <a:cs typeface="Trebuchet MS"/>
              </a:rPr>
              <a:t> </a:t>
            </a:r>
            <a:r>
              <a:rPr sz="2000" i="1" spc="-75" dirty="0">
                <a:latin typeface="Trebuchet MS"/>
                <a:cs typeface="Trebuchet MS"/>
              </a:rPr>
              <a:t>tongues</a:t>
            </a:r>
            <a:r>
              <a:rPr sz="2000" i="1" spc="-195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on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130" dirty="0">
                <a:latin typeface="Trebuchet MS"/>
                <a:cs typeface="Trebuchet MS"/>
              </a:rPr>
              <a:t>link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35" dirty="0">
                <a:latin typeface="Trebuchet MS"/>
                <a:cs typeface="Trebuchet MS"/>
              </a:rPr>
              <a:t>4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closely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175" dirty="0">
                <a:latin typeface="Trebuchet MS"/>
                <a:cs typeface="Trebuchet MS"/>
              </a:rPr>
              <a:t>fit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into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slots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in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two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flanges</a:t>
            </a:r>
            <a:r>
              <a:rPr sz="2000" i="1" spc="-180" dirty="0">
                <a:latin typeface="Trebuchet MS"/>
                <a:cs typeface="Trebuchet MS"/>
              </a:rPr>
              <a:t> </a:t>
            </a:r>
            <a:r>
              <a:rPr sz="2000" i="1" spc="-130" dirty="0">
                <a:latin typeface="Trebuchet MS"/>
                <a:cs typeface="Trebuchet MS"/>
              </a:rPr>
              <a:t>(link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35" dirty="0">
                <a:latin typeface="Trebuchet MS"/>
                <a:cs typeface="Trebuchet MS"/>
              </a:rPr>
              <a:t>1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and</a:t>
            </a:r>
            <a:r>
              <a:rPr sz="2000" i="1" spc="-13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spc="-70" dirty="0">
                <a:latin typeface="Arial"/>
                <a:cs typeface="Arial"/>
              </a:rPr>
              <a:t>3).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link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4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can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slide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reciprocate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slots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flanges.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145852"/>
            <a:ext cx="7897150" cy="2554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53</a:t>
            </a:fld>
            <a:endParaRPr spc="-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160"/>
            <a:ext cx="1398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/>
              <a:t>Stru</a:t>
            </a:r>
            <a:r>
              <a:rPr sz="2800" spc="-180" dirty="0"/>
              <a:t>c</a:t>
            </a:r>
            <a:r>
              <a:rPr sz="2800" spc="-175" dirty="0"/>
              <a:t>tu</a:t>
            </a:r>
            <a:r>
              <a:rPr sz="2800" spc="-190" dirty="0"/>
              <a:t>r</a:t>
            </a:r>
            <a:r>
              <a:rPr sz="2800" spc="-204" dirty="0"/>
              <a:t>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513334"/>
            <a:ext cx="8942705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35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60" dirty="0">
                <a:latin typeface="Arial"/>
                <a:cs typeface="Arial"/>
              </a:rPr>
              <a:t>assemblage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5" dirty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0" dirty="0">
                <a:latin typeface="Arial"/>
                <a:cs typeface="Arial"/>
              </a:rPr>
              <a:t>resistant </a:t>
            </a:r>
            <a:r>
              <a:rPr sz="2400" spc="-105" dirty="0">
                <a:latin typeface="Arial"/>
                <a:cs typeface="Arial"/>
              </a:rPr>
              <a:t>bodies </a:t>
            </a:r>
            <a:r>
              <a:rPr sz="2400" spc="-75" dirty="0">
                <a:latin typeface="Arial"/>
                <a:cs typeface="Arial"/>
              </a:rPr>
              <a:t>(known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110" dirty="0">
                <a:latin typeface="Arial"/>
                <a:cs typeface="Arial"/>
              </a:rPr>
              <a:t>members) </a:t>
            </a:r>
            <a:r>
              <a:rPr sz="2400" spc="-114" dirty="0">
                <a:latin typeface="Arial"/>
                <a:cs typeface="Arial"/>
              </a:rPr>
              <a:t>having </a:t>
            </a:r>
            <a:r>
              <a:rPr sz="2400" spc="-75" dirty="0">
                <a:latin typeface="Arial"/>
                <a:cs typeface="Arial"/>
              </a:rPr>
              <a:t>no </a:t>
            </a:r>
            <a:r>
              <a:rPr sz="2400" spc="-60" dirty="0">
                <a:latin typeface="Arial"/>
                <a:cs typeface="Arial"/>
              </a:rPr>
              <a:t>relative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40" dirty="0">
                <a:latin typeface="Arial"/>
                <a:cs typeface="Arial"/>
              </a:rPr>
              <a:t>them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75" dirty="0">
                <a:latin typeface="Arial"/>
                <a:cs typeface="Arial"/>
              </a:rPr>
              <a:t>meant </a:t>
            </a:r>
            <a:r>
              <a:rPr sz="2400" spc="-10" dirty="0">
                <a:latin typeface="Arial"/>
                <a:cs typeface="Arial"/>
              </a:rPr>
              <a:t>for  </a:t>
            </a:r>
            <a:r>
              <a:rPr sz="2400" spc="-85" dirty="0">
                <a:latin typeface="Arial"/>
                <a:cs typeface="Arial"/>
              </a:rPr>
              <a:t>carrying </a:t>
            </a:r>
            <a:r>
              <a:rPr sz="2400" spc="-114" dirty="0">
                <a:latin typeface="Arial"/>
                <a:cs typeface="Arial"/>
              </a:rPr>
              <a:t>loads having </a:t>
            </a:r>
            <a:r>
              <a:rPr sz="2400" spc="-75" dirty="0">
                <a:latin typeface="Arial"/>
                <a:cs typeface="Arial"/>
              </a:rPr>
              <a:t>straining </a:t>
            </a:r>
            <a:r>
              <a:rPr sz="2400" spc="-60" dirty="0">
                <a:latin typeface="Arial"/>
                <a:cs typeface="Arial"/>
              </a:rPr>
              <a:t>action.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80" dirty="0">
                <a:latin typeface="Arial"/>
                <a:cs typeface="Arial"/>
              </a:rPr>
              <a:t>railway bridge,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roof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truss,  </a:t>
            </a:r>
            <a:r>
              <a:rPr sz="2400" spc="-105" dirty="0">
                <a:latin typeface="Arial"/>
                <a:cs typeface="Arial"/>
              </a:rPr>
              <a:t>machine frames </a:t>
            </a:r>
            <a:r>
              <a:rPr sz="2400" spc="-75" dirty="0">
                <a:latin typeface="Arial"/>
                <a:cs typeface="Arial"/>
              </a:rPr>
              <a:t>etc.,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examples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structure.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b="1" spc="-185" dirty="0">
                <a:latin typeface="Trebuchet MS"/>
                <a:cs typeface="Trebuchet MS"/>
              </a:rPr>
              <a:t>Difference </a:t>
            </a:r>
            <a:r>
              <a:rPr sz="2800" b="1" spc="-170" dirty="0">
                <a:latin typeface="Trebuchet MS"/>
                <a:cs typeface="Trebuchet MS"/>
              </a:rPr>
              <a:t>Between </a:t>
            </a:r>
            <a:r>
              <a:rPr sz="2800" b="1" spc="-114" dirty="0">
                <a:latin typeface="Trebuchet MS"/>
                <a:cs typeface="Trebuchet MS"/>
              </a:rPr>
              <a:t>a </a:t>
            </a:r>
            <a:r>
              <a:rPr sz="2800" b="1" spc="-100" dirty="0">
                <a:latin typeface="Trebuchet MS"/>
                <a:cs typeface="Trebuchet MS"/>
              </a:rPr>
              <a:t>Machine </a:t>
            </a:r>
            <a:r>
              <a:rPr sz="2800" b="1" spc="-130" dirty="0">
                <a:latin typeface="Trebuchet MS"/>
                <a:cs typeface="Trebuchet MS"/>
              </a:rPr>
              <a:t>and </a:t>
            </a:r>
            <a:r>
              <a:rPr sz="2800" b="1" spc="-114" dirty="0">
                <a:latin typeface="Trebuchet MS"/>
                <a:cs typeface="Trebuchet MS"/>
              </a:rPr>
              <a:t>a</a:t>
            </a:r>
            <a:r>
              <a:rPr sz="2800" b="1" spc="-475" dirty="0">
                <a:latin typeface="Trebuchet MS"/>
                <a:cs typeface="Trebuchet MS"/>
              </a:rPr>
              <a:t> </a:t>
            </a:r>
            <a:r>
              <a:rPr sz="2800" b="1" spc="-180" dirty="0">
                <a:latin typeface="Trebuchet MS"/>
                <a:cs typeface="Trebuchet MS"/>
              </a:rPr>
              <a:t>Structure</a:t>
            </a:r>
            <a:endParaRPr sz="2800">
              <a:latin typeface="Trebuchet MS"/>
              <a:cs typeface="Trebuchet MS"/>
            </a:endParaRPr>
          </a:p>
          <a:p>
            <a:pPr marL="355600" marR="551815">
              <a:lnSpc>
                <a:spcPct val="100000"/>
              </a:lnSpc>
              <a:spcBef>
                <a:spcPts val="605"/>
              </a:spcBef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50" dirty="0">
                <a:latin typeface="Arial"/>
                <a:cs typeface="Arial"/>
              </a:rPr>
              <a:t>following </a:t>
            </a:r>
            <a:r>
              <a:rPr sz="2400" spc="-90" dirty="0">
                <a:latin typeface="Arial"/>
                <a:cs typeface="Arial"/>
              </a:rPr>
              <a:t>differences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machine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structure </a:t>
            </a:r>
            <a:r>
              <a:rPr sz="2400" spc="-110" dirty="0">
                <a:latin typeface="Arial"/>
                <a:cs typeface="Arial"/>
              </a:rPr>
              <a:t>are  </a:t>
            </a:r>
            <a:r>
              <a:rPr sz="2400" spc="-25" dirty="0">
                <a:latin typeface="Arial"/>
                <a:cs typeface="Arial"/>
              </a:rPr>
              <a:t>important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from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subject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point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view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lvl="1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655320" algn="l"/>
              </a:tabLst>
            </a:pPr>
            <a:r>
              <a:rPr sz="2400" spc="-18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parts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machine </a:t>
            </a:r>
            <a:r>
              <a:rPr sz="2400" spc="-114" dirty="0">
                <a:latin typeface="Arial"/>
                <a:cs typeface="Arial"/>
              </a:rPr>
              <a:t>move </a:t>
            </a:r>
            <a:r>
              <a:rPr sz="2400" spc="-60" dirty="0">
                <a:latin typeface="Arial"/>
                <a:cs typeface="Arial"/>
              </a:rPr>
              <a:t>relative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00" dirty="0">
                <a:latin typeface="Arial"/>
                <a:cs typeface="Arial"/>
              </a:rPr>
              <a:t>one </a:t>
            </a:r>
            <a:r>
              <a:rPr sz="2400" spc="-80" dirty="0">
                <a:latin typeface="Arial"/>
                <a:cs typeface="Arial"/>
              </a:rPr>
              <a:t>another,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whereas </a:t>
            </a:r>
            <a:r>
              <a:rPr sz="2400" spc="-2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14" dirty="0">
                <a:latin typeface="Arial"/>
                <a:cs typeface="Arial"/>
              </a:rPr>
              <a:t>members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structure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move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relative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another.</a:t>
            </a:r>
            <a:endParaRPr sz="2400">
              <a:latin typeface="Arial"/>
              <a:cs typeface="Arial"/>
            </a:endParaRPr>
          </a:p>
          <a:p>
            <a:pPr marL="355600" marR="130810" lvl="1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655320" algn="l"/>
              </a:tabLst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machine </a:t>
            </a:r>
            <a:r>
              <a:rPr sz="2400" spc="-80" dirty="0">
                <a:latin typeface="Arial"/>
                <a:cs typeface="Arial"/>
              </a:rPr>
              <a:t>transforms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available </a:t>
            </a:r>
            <a:r>
              <a:rPr sz="2400" spc="-114" dirty="0">
                <a:latin typeface="Arial"/>
                <a:cs typeface="Arial"/>
              </a:rPr>
              <a:t>energy </a:t>
            </a:r>
            <a:r>
              <a:rPr sz="2400" spc="-10" dirty="0">
                <a:latin typeface="Arial"/>
                <a:cs typeface="Arial"/>
              </a:rPr>
              <a:t>into </a:t>
            </a:r>
            <a:r>
              <a:rPr sz="2400" spc="-145" dirty="0">
                <a:latin typeface="Arial"/>
                <a:cs typeface="Arial"/>
              </a:rPr>
              <a:t>some </a:t>
            </a:r>
            <a:r>
              <a:rPr sz="2400" spc="-85" dirty="0">
                <a:latin typeface="Arial"/>
                <a:cs typeface="Arial"/>
              </a:rPr>
              <a:t>useful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work,  </a:t>
            </a:r>
            <a:r>
              <a:rPr sz="2400" spc="-120" dirty="0">
                <a:latin typeface="Arial"/>
                <a:cs typeface="Arial"/>
              </a:rPr>
              <a:t>whereas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structure </a:t>
            </a:r>
            <a:r>
              <a:rPr sz="2400" spc="-75" dirty="0">
                <a:latin typeface="Arial"/>
                <a:cs typeface="Arial"/>
              </a:rPr>
              <a:t>no </a:t>
            </a:r>
            <a:r>
              <a:rPr sz="2400" spc="-114" dirty="0">
                <a:latin typeface="Arial"/>
                <a:cs typeface="Arial"/>
              </a:rPr>
              <a:t>energy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0" dirty="0">
                <a:latin typeface="Arial"/>
                <a:cs typeface="Arial"/>
              </a:rPr>
              <a:t>transformed </a:t>
            </a:r>
            <a:r>
              <a:rPr sz="2400" spc="-10" dirty="0">
                <a:latin typeface="Arial"/>
                <a:cs typeface="Arial"/>
              </a:rPr>
              <a:t>into </a:t>
            </a:r>
            <a:r>
              <a:rPr sz="2400" spc="-90" dirty="0">
                <a:latin typeface="Arial"/>
                <a:cs typeface="Arial"/>
              </a:rPr>
              <a:t>useful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work.</a:t>
            </a:r>
            <a:endParaRPr sz="2400">
              <a:latin typeface="Arial"/>
              <a:cs typeface="Arial"/>
            </a:endParaRPr>
          </a:p>
          <a:p>
            <a:pPr marL="355600" lvl="1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655320" algn="l"/>
              </a:tabLst>
            </a:pPr>
            <a:r>
              <a:rPr sz="2400" spc="-18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links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machine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40" dirty="0">
                <a:latin typeface="Arial"/>
                <a:cs typeface="Arial"/>
              </a:rPr>
              <a:t>transmit </a:t>
            </a:r>
            <a:r>
              <a:rPr sz="2400" spc="-25" dirty="0">
                <a:latin typeface="Arial"/>
                <a:cs typeface="Arial"/>
              </a:rPr>
              <a:t>both </a:t>
            </a:r>
            <a:r>
              <a:rPr sz="2400" spc="-65" dirty="0">
                <a:latin typeface="Arial"/>
                <a:cs typeface="Arial"/>
              </a:rPr>
              <a:t>power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35" dirty="0">
                <a:latin typeface="Arial"/>
                <a:cs typeface="Arial"/>
              </a:rPr>
              <a:t>motion,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while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0" dirty="0">
                <a:latin typeface="Arial"/>
                <a:cs typeface="Arial"/>
              </a:rPr>
              <a:t>members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structure </a:t>
            </a:r>
            <a:r>
              <a:rPr sz="2400" spc="-45" dirty="0">
                <a:latin typeface="Arial"/>
                <a:cs typeface="Arial"/>
              </a:rPr>
              <a:t>transmit</a:t>
            </a:r>
            <a:r>
              <a:rPr sz="2400" spc="-4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forces </a:t>
            </a:r>
            <a:r>
              <a:rPr sz="2400" spc="-100" dirty="0">
                <a:latin typeface="Arial"/>
                <a:cs typeface="Arial"/>
              </a:rPr>
              <a:t>only.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16198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30" dirty="0"/>
              <a:t>Kinematic</a:t>
            </a:r>
            <a:r>
              <a:rPr sz="2100" spc="-215" dirty="0"/>
              <a:t> </a:t>
            </a:r>
            <a:r>
              <a:rPr sz="2100" spc="-125" dirty="0"/>
              <a:t>Pair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78739" y="278079"/>
            <a:ext cx="8955405" cy="41268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179705">
              <a:lnSpc>
                <a:spcPts val="1920"/>
              </a:lnSpc>
              <a:spcBef>
                <a:spcPts val="570"/>
              </a:spcBef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two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links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elements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machine,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when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contact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each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other,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are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said 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20" dirty="0">
                <a:latin typeface="Arial"/>
                <a:cs typeface="Arial"/>
              </a:rPr>
              <a:t>form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85" dirty="0">
                <a:latin typeface="Arial"/>
                <a:cs typeface="Arial"/>
              </a:rPr>
              <a:t>pair. </a:t>
            </a:r>
            <a:r>
              <a:rPr sz="2000" dirty="0">
                <a:latin typeface="Arial"/>
                <a:cs typeface="Arial"/>
              </a:rPr>
              <a:t>If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0" dirty="0">
                <a:latin typeface="Arial"/>
                <a:cs typeface="Arial"/>
              </a:rPr>
              <a:t>relative </a:t>
            </a:r>
            <a:r>
              <a:rPr sz="2000" spc="-20" dirty="0">
                <a:latin typeface="Arial"/>
                <a:cs typeface="Arial"/>
              </a:rPr>
              <a:t>motion </a:t>
            </a:r>
            <a:r>
              <a:rPr sz="2000" spc="-60" dirty="0">
                <a:latin typeface="Arial"/>
                <a:cs typeface="Arial"/>
              </a:rPr>
              <a:t>between </a:t>
            </a:r>
            <a:r>
              <a:rPr sz="2000" spc="-35" dirty="0">
                <a:latin typeface="Arial"/>
                <a:cs typeface="Arial"/>
              </a:rPr>
              <a:t>them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60" dirty="0">
                <a:latin typeface="Arial"/>
                <a:cs typeface="Arial"/>
              </a:rPr>
              <a:t>completely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spc="-110" dirty="0">
                <a:latin typeface="Arial"/>
                <a:cs typeface="Arial"/>
              </a:rPr>
              <a:t>successfully  </a:t>
            </a:r>
            <a:r>
              <a:rPr sz="2000" spc="-75" dirty="0">
                <a:latin typeface="Arial"/>
                <a:cs typeface="Arial"/>
              </a:rPr>
              <a:t>constrained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(</a:t>
            </a:r>
            <a:r>
              <a:rPr sz="2000" i="1" spc="-160" dirty="0">
                <a:latin typeface="Trebuchet MS"/>
                <a:cs typeface="Trebuchet MS"/>
              </a:rPr>
              <a:t>i.e.</a:t>
            </a:r>
            <a:r>
              <a:rPr sz="2000" i="1" spc="-165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in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25" dirty="0">
                <a:latin typeface="Trebuchet MS"/>
                <a:cs typeface="Trebuchet MS"/>
              </a:rPr>
              <a:t>a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40" dirty="0">
                <a:latin typeface="Trebuchet MS"/>
                <a:cs typeface="Trebuchet MS"/>
              </a:rPr>
              <a:t>definite</a:t>
            </a:r>
            <a:r>
              <a:rPr sz="2000" i="1" spc="-17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Arial"/>
                <a:cs typeface="Arial"/>
              </a:rPr>
              <a:t>direction),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pair</a:t>
            </a:r>
            <a:r>
              <a:rPr sz="2000" spc="-105" dirty="0">
                <a:latin typeface="Arial"/>
                <a:cs typeface="Arial"/>
              </a:rPr>
              <a:t> is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known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kinematic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65" dirty="0">
                <a:latin typeface="Trebuchet MS"/>
                <a:cs typeface="Trebuchet MS"/>
              </a:rPr>
              <a:t>pair.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100" b="1" spc="-150" dirty="0">
                <a:latin typeface="Trebuchet MS"/>
                <a:cs typeface="Trebuchet MS"/>
              </a:rPr>
              <a:t>Types </a:t>
            </a:r>
            <a:r>
              <a:rPr sz="2100" b="1" spc="-90" dirty="0">
                <a:latin typeface="Trebuchet MS"/>
                <a:cs typeface="Trebuchet MS"/>
              </a:rPr>
              <a:t>of </a:t>
            </a:r>
            <a:r>
              <a:rPr sz="2100" b="1" spc="-120" dirty="0">
                <a:latin typeface="Trebuchet MS"/>
                <a:cs typeface="Trebuchet MS"/>
              </a:rPr>
              <a:t>Constrained</a:t>
            </a:r>
            <a:r>
              <a:rPr sz="2100" b="1" spc="-280" dirty="0">
                <a:latin typeface="Trebuchet MS"/>
                <a:cs typeface="Trebuchet MS"/>
              </a:rPr>
              <a:t> </a:t>
            </a:r>
            <a:r>
              <a:rPr sz="2100" b="1" spc="-35" dirty="0">
                <a:latin typeface="Trebuchet MS"/>
                <a:cs typeface="Trebuchet MS"/>
              </a:rPr>
              <a:t>Motions</a:t>
            </a:r>
            <a:endParaRPr sz="21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spc="-80" dirty="0">
                <a:latin typeface="Arial"/>
                <a:cs typeface="Arial"/>
              </a:rPr>
              <a:t>Following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three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types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constrained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motions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2000" b="1" i="1" spc="-60" dirty="0">
                <a:latin typeface="Arial"/>
                <a:cs typeface="Arial"/>
              </a:rPr>
              <a:t>1.	</a:t>
            </a:r>
            <a:r>
              <a:rPr sz="2000" b="1" i="1" spc="-150" dirty="0">
                <a:latin typeface="Arial"/>
                <a:cs typeface="Arial"/>
              </a:rPr>
              <a:t>Completely constrained </a:t>
            </a:r>
            <a:r>
              <a:rPr sz="2000" b="1" i="1" spc="-105" dirty="0">
                <a:latin typeface="Arial"/>
                <a:cs typeface="Arial"/>
              </a:rPr>
              <a:t>motion.</a:t>
            </a:r>
            <a:endParaRPr sz="2000">
              <a:latin typeface="Arial"/>
              <a:cs typeface="Arial"/>
            </a:endParaRPr>
          </a:p>
          <a:p>
            <a:pPr marL="527685" marR="233679">
              <a:lnSpc>
                <a:spcPct val="80100"/>
              </a:lnSpc>
              <a:spcBef>
                <a:spcPts val="480"/>
              </a:spcBef>
            </a:pPr>
            <a:r>
              <a:rPr sz="2000" i="1" spc="-50" dirty="0">
                <a:latin typeface="Trebuchet MS"/>
                <a:cs typeface="Trebuchet MS"/>
              </a:rPr>
              <a:t>When</a:t>
            </a:r>
            <a:r>
              <a:rPr sz="2000" i="1" spc="-190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motion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between</a:t>
            </a:r>
            <a:r>
              <a:rPr sz="2000" i="1" spc="-195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a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pair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95" dirty="0">
                <a:latin typeface="Trebuchet MS"/>
                <a:cs typeface="Trebuchet MS"/>
              </a:rPr>
              <a:t>is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40" dirty="0">
                <a:latin typeface="Trebuchet MS"/>
                <a:cs typeface="Trebuchet MS"/>
              </a:rPr>
              <a:t>limited</a:t>
            </a:r>
            <a:r>
              <a:rPr sz="2000" i="1" spc="-130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to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a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40" dirty="0">
                <a:latin typeface="Trebuchet MS"/>
                <a:cs typeface="Trebuchet MS"/>
              </a:rPr>
              <a:t>definite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Arial"/>
                <a:cs typeface="Arial"/>
              </a:rPr>
              <a:t>direction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irrespective </a:t>
            </a:r>
            <a:r>
              <a:rPr sz="2000" spc="-5" dirty="0">
                <a:latin typeface="Arial"/>
                <a:cs typeface="Arial"/>
              </a:rPr>
              <a:t>of 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direction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65" dirty="0">
                <a:latin typeface="Arial"/>
                <a:cs typeface="Arial"/>
              </a:rPr>
              <a:t>force </a:t>
            </a:r>
            <a:r>
              <a:rPr sz="2000" spc="-60" dirty="0">
                <a:latin typeface="Arial"/>
                <a:cs typeface="Arial"/>
              </a:rPr>
              <a:t>applied, </a:t>
            </a:r>
            <a:r>
              <a:rPr sz="2000" spc="-30" dirty="0">
                <a:latin typeface="Arial"/>
                <a:cs typeface="Arial"/>
              </a:rPr>
              <a:t>then </a:t>
            </a:r>
            <a:r>
              <a:rPr sz="2000" spc="-20" dirty="0">
                <a:latin typeface="Arial"/>
                <a:cs typeface="Arial"/>
              </a:rPr>
              <a:t>the motion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110" dirty="0">
                <a:latin typeface="Arial"/>
                <a:cs typeface="Arial"/>
              </a:rPr>
              <a:t>said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90" dirty="0">
                <a:latin typeface="Arial"/>
                <a:cs typeface="Arial"/>
              </a:rPr>
              <a:t>be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60" dirty="0">
                <a:latin typeface="Arial"/>
                <a:cs typeface="Arial"/>
              </a:rPr>
              <a:t>completely  </a:t>
            </a:r>
            <a:r>
              <a:rPr sz="2000" spc="-75" dirty="0">
                <a:latin typeface="Arial"/>
                <a:cs typeface="Arial"/>
              </a:rPr>
              <a:t>constrained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motion.</a:t>
            </a:r>
            <a:endParaRPr sz="2000">
              <a:latin typeface="Arial"/>
              <a:cs typeface="Arial"/>
            </a:endParaRPr>
          </a:p>
          <a:p>
            <a:pPr marL="355600" marR="349250">
              <a:lnSpc>
                <a:spcPct val="80000"/>
              </a:lnSpc>
              <a:spcBef>
                <a:spcPts val="480"/>
              </a:spcBef>
            </a:pPr>
            <a:r>
              <a:rPr sz="2000" spc="-120" dirty="0">
                <a:latin typeface="Arial"/>
                <a:cs typeface="Arial"/>
              </a:rPr>
              <a:t>For </a:t>
            </a:r>
            <a:r>
              <a:rPr sz="2000" spc="-100" dirty="0">
                <a:latin typeface="Arial"/>
                <a:cs typeface="Arial"/>
              </a:rPr>
              <a:t>example,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5" dirty="0">
                <a:latin typeface="Arial"/>
                <a:cs typeface="Arial"/>
              </a:rPr>
              <a:t>piston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55" dirty="0">
                <a:latin typeface="Arial"/>
                <a:cs typeface="Arial"/>
              </a:rPr>
              <a:t>cylinder </a:t>
            </a:r>
            <a:r>
              <a:rPr sz="2000" spc="-40" dirty="0">
                <a:latin typeface="Arial"/>
                <a:cs typeface="Arial"/>
              </a:rPr>
              <a:t>(in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100" dirty="0">
                <a:latin typeface="Arial"/>
                <a:cs typeface="Arial"/>
              </a:rPr>
              <a:t>steam </a:t>
            </a:r>
            <a:r>
              <a:rPr sz="2000" spc="-85" dirty="0">
                <a:latin typeface="Arial"/>
                <a:cs typeface="Arial"/>
              </a:rPr>
              <a:t>engine) </a:t>
            </a:r>
            <a:r>
              <a:rPr sz="2000" spc="-25" dirty="0">
                <a:latin typeface="Arial"/>
                <a:cs typeface="Arial"/>
              </a:rPr>
              <a:t>form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40" dirty="0">
                <a:latin typeface="Arial"/>
                <a:cs typeface="Arial"/>
              </a:rPr>
              <a:t>pair </a:t>
            </a:r>
            <a:r>
              <a:rPr sz="2000" spc="-90" dirty="0">
                <a:latin typeface="Arial"/>
                <a:cs typeface="Arial"/>
              </a:rPr>
              <a:t>and </a:t>
            </a:r>
            <a:r>
              <a:rPr sz="2000" spc="-20" dirty="0">
                <a:latin typeface="Arial"/>
                <a:cs typeface="Arial"/>
              </a:rPr>
              <a:t>the  motion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piston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20" dirty="0">
                <a:latin typeface="Arial"/>
                <a:cs typeface="Arial"/>
              </a:rPr>
              <a:t>limited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definite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direction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(</a:t>
            </a:r>
            <a:r>
              <a:rPr sz="2000" i="1" spc="-155" dirty="0">
                <a:latin typeface="Trebuchet MS"/>
                <a:cs typeface="Trebuchet MS"/>
              </a:rPr>
              <a:t>i.e.</a:t>
            </a:r>
            <a:r>
              <a:rPr sz="2000" i="1" spc="-160" dirty="0">
                <a:latin typeface="Trebuchet MS"/>
                <a:cs typeface="Trebuchet MS"/>
              </a:rPr>
              <a:t> </a:t>
            </a:r>
            <a:r>
              <a:rPr sz="2000" i="1" spc="-165" dirty="0">
                <a:latin typeface="Trebuchet MS"/>
                <a:cs typeface="Trebuchet MS"/>
              </a:rPr>
              <a:t>it</a:t>
            </a:r>
            <a:r>
              <a:rPr sz="2000" i="1" spc="-145" dirty="0">
                <a:latin typeface="Trebuchet MS"/>
                <a:cs typeface="Trebuchet MS"/>
              </a:rPr>
              <a:t> </a:t>
            </a:r>
            <a:r>
              <a:rPr sz="2000" i="1" spc="-150" dirty="0">
                <a:latin typeface="Trebuchet MS"/>
                <a:cs typeface="Trebuchet MS"/>
              </a:rPr>
              <a:t>will</a:t>
            </a:r>
            <a:r>
              <a:rPr sz="2000" i="1" spc="-135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only</a:t>
            </a:r>
            <a:r>
              <a:rPr sz="2000" i="1" spc="-150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reciprocate)  </a:t>
            </a:r>
            <a:r>
              <a:rPr sz="2000" i="1" spc="-130" dirty="0">
                <a:latin typeface="Trebuchet MS"/>
                <a:cs typeface="Trebuchet MS"/>
              </a:rPr>
              <a:t>relative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0" dirty="0">
                <a:latin typeface="Trebuchet MS"/>
                <a:cs typeface="Trebuchet MS"/>
              </a:rPr>
              <a:t>to</a:t>
            </a:r>
            <a:r>
              <a:rPr sz="2000" i="1" spc="-155" dirty="0">
                <a:latin typeface="Trebuchet MS"/>
                <a:cs typeface="Trebuchet MS"/>
              </a:rPr>
              <a:t> </a:t>
            </a:r>
            <a:r>
              <a:rPr sz="2000" i="1" spc="-125" dirty="0">
                <a:latin typeface="Trebuchet MS"/>
                <a:cs typeface="Trebuchet MS"/>
              </a:rPr>
              <a:t>the</a:t>
            </a:r>
            <a:r>
              <a:rPr sz="2000" i="1" spc="-17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Arial"/>
                <a:cs typeface="Arial"/>
              </a:rPr>
              <a:t>cylinder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irrespective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direction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motion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crank.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ts val="1920"/>
              </a:lnSpc>
              <a:spcBef>
                <a:spcPts val="465"/>
              </a:spcBef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motion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square </a:t>
            </a:r>
            <a:r>
              <a:rPr sz="2000" spc="-65" dirty="0">
                <a:latin typeface="Arial"/>
                <a:cs typeface="Arial"/>
              </a:rPr>
              <a:t>bar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 square </a:t>
            </a:r>
            <a:r>
              <a:rPr sz="2000" spc="-60" dirty="0">
                <a:latin typeface="Arial"/>
                <a:cs typeface="Arial"/>
              </a:rPr>
              <a:t>hole,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shown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Fig.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2,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motion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  </a:t>
            </a:r>
            <a:r>
              <a:rPr sz="2000" spc="-60" dirty="0">
                <a:latin typeface="Arial"/>
                <a:cs typeface="Arial"/>
              </a:rPr>
              <a:t>shaft </a:t>
            </a:r>
            <a:r>
              <a:rPr sz="2000" spc="15" dirty="0">
                <a:latin typeface="Arial"/>
                <a:cs typeface="Arial"/>
              </a:rPr>
              <a:t>with </a:t>
            </a:r>
            <a:r>
              <a:rPr sz="2000" spc="-85" dirty="0">
                <a:latin typeface="Arial"/>
                <a:cs typeface="Arial"/>
              </a:rPr>
              <a:t>collars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-120" dirty="0">
                <a:latin typeface="Arial"/>
                <a:cs typeface="Arial"/>
              </a:rPr>
              <a:t>each </a:t>
            </a:r>
            <a:r>
              <a:rPr sz="2000" spc="-85" dirty="0">
                <a:latin typeface="Arial"/>
                <a:cs typeface="Arial"/>
              </a:rPr>
              <a:t>end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60" dirty="0">
                <a:latin typeface="Arial"/>
                <a:cs typeface="Arial"/>
              </a:rPr>
              <a:t>circular hole,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90" dirty="0">
                <a:latin typeface="Arial"/>
                <a:cs typeface="Arial"/>
              </a:rPr>
              <a:t>shown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30" dirty="0">
                <a:latin typeface="Arial"/>
                <a:cs typeface="Arial"/>
              </a:rPr>
              <a:t>Fig. </a:t>
            </a:r>
            <a:r>
              <a:rPr sz="2000" spc="-80" dirty="0">
                <a:latin typeface="Arial"/>
                <a:cs typeface="Arial"/>
              </a:rPr>
              <a:t>3,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105" dirty="0">
                <a:latin typeface="Arial"/>
                <a:cs typeface="Arial"/>
              </a:rPr>
              <a:t>also  </a:t>
            </a:r>
            <a:r>
              <a:rPr sz="2000" spc="-120" dirty="0">
                <a:latin typeface="Arial"/>
                <a:cs typeface="Arial"/>
              </a:rPr>
              <a:t>examples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60" dirty="0">
                <a:latin typeface="Arial"/>
                <a:cs typeface="Arial"/>
              </a:rPr>
              <a:t>completely </a:t>
            </a:r>
            <a:r>
              <a:rPr sz="2000" spc="-75" dirty="0">
                <a:latin typeface="Arial"/>
                <a:cs typeface="Arial"/>
              </a:rPr>
              <a:t>constrained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motion.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19" y="5105762"/>
            <a:ext cx="2705439" cy="172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4002" y="5134347"/>
            <a:ext cx="3114329" cy="1609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</a:t>
            </a:fld>
            <a:endParaRPr spc="-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6078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85" dirty="0"/>
              <a:t>2. </a:t>
            </a:r>
            <a:r>
              <a:rPr sz="3200" i="1" spc="-210" dirty="0">
                <a:latin typeface="Arial"/>
                <a:cs typeface="Arial"/>
              </a:rPr>
              <a:t>Incompletely </a:t>
            </a:r>
            <a:r>
              <a:rPr sz="3200" i="1" spc="-240" dirty="0">
                <a:latin typeface="Arial"/>
                <a:cs typeface="Arial"/>
              </a:rPr>
              <a:t>constrained</a:t>
            </a:r>
            <a:r>
              <a:rPr sz="3200" i="1" spc="-150" dirty="0">
                <a:latin typeface="Arial"/>
                <a:cs typeface="Arial"/>
              </a:rPr>
              <a:t> </a:t>
            </a:r>
            <a:r>
              <a:rPr sz="3200" i="1" spc="-170" dirty="0">
                <a:latin typeface="Arial"/>
                <a:cs typeface="Arial"/>
              </a:rPr>
              <a:t>motion.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74294"/>
            <a:ext cx="812355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44415" algn="l"/>
              </a:tabLst>
            </a:pPr>
            <a:r>
              <a:rPr sz="2400" i="1" spc="-65" dirty="0">
                <a:latin typeface="Trebuchet MS"/>
                <a:cs typeface="Trebuchet MS"/>
              </a:rPr>
              <a:t>When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the</a:t>
            </a:r>
            <a:r>
              <a:rPr sz="2400" i="1" spc="-195" dirty="0">
                <a:latin typeface="Trebuchet MS"/>
                <a:cs typeface="Trebuchet MS"/>
              </a:rPr>
              <a:t> </a:t>
            </a:r>
            <a:r>
              <a:rPr sz="2400" i="1" spc="-114" dirty="0">
                <a:latin typeface="Trebuchet MS"/>
                <a:cs typeface="Trebuchet MS"/>
              </a:rPr>
              <a:t>motion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between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30" dirty="0">
                <a:latin typeface="Trebuchet MS"/>
                <a:cs typeface="Trebuchet MS"/>
              </a:rPr>
              <a:t>a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pair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80" dirty="0">
                <a:latin typeface="Trebuchet MS"/>
                <a:cs typeface="Trebuchet MS"/>
              </a:rPr>
              <a:t>can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55" dirty="0">
                <a:latin typeface="Trebuchet MS"/>
                <a:cs typeface="Trebuchet MS"/>
              </a:rPr>
              <a:t>take</a:t>
            </a:r>
            <a:r>
              <a:rPr sz="2400" i="1" spc="-175" dirty="0">
                <a:latin typeface="Trebuchet MS"/>
                <a:cs typeface="Trebuchet MS"/>
              </a:rPr>
              <a:t> </a:t>
            </a:r>
            <a:r>
              <a:rPr sz="2400" i="1" spc="-125" dirty="0">
                <a:latin typeface="Trebuchet MS"/>
                <a:cs typeface="Trebuchet MS"/>
              </a:rPr>
              <a:t>place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in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20" dirty="0">
                <a:latin typeface="Trebuchet MS"/>
                <a:cs typeface="Trebuchet MS"/>
              </a:rPr>
              <a:t>more</a:t>
            </a:r>
            <a:r>
              <a:rPr sz="2400" i="1" spc="-14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Arial"/>
                <a:cs typeface="Arial"/>
              </a:rPr>
              <a:t>than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one  </a:t>
            </a:r>
            <a:r>
              <a:rPr sz="2400" spc="-45" dirty="0">
                <a:latin typeface="Arial"/>
                <a:cs typeface="Arial"/>
              </a:rPr>
              <a:t>direction, </a:t>
            </a:r>
            <a:r>
              <a:rPr sz="2400" spc="-40" dirty="0">
                <a:latin typeface="Arial"/>
                <a:cs typeface="Arial"/>
              </a:rPr>
              <a:t>then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called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	</a:t>
            </a:r>
            <a:r>
              <a:rPr sz="2400" spc="-65" dirty="0">
                <a:latin typeface="Arial"/>
                <a:cs typeface="Arial"/>
              </a:rPr>
              <a:t>incompletely </a:t>
            </a:r>
            <a:r>
              <a:rPr sz="2400" spc="-90" dirty="0">
                <a:latin typeface="Arial"/>
                <a:cs typeface="Arial"/>
              </a:rPr>
              <a:t>constrained  </a:t>
            </a:r>
            <a:r>
              <a:rPr sz="2400" spc="-35" dirty="0"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150" dirty="0">
                <a:latin typeface="Arial"/>
                <a:cs typeface="Arial"/>
              </a:rPr>
              <a:t>change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direction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impressed </a:t>
            </a:r>
            <a:r>
              <a:rPr sz="2400" spc="-80" dirty="0">
                <a:latin typeface="Arial"/>
                <a:cs typeface="Arial"/>
              </a:rPr>
              <a:t>force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35" dirty="0">
                <a:latin typeface="Arial"/>
                <a:cs typeface="Arial"/>
              </a:rPr>
              <a:t>alter </a:t>
            </a:r>
            <a:r>
              <a:rPr sz="2400" spc="-2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5" dirty="0">
                <a:latin typeface="Arial"/>
                <a:cs typeface="Arial"/>
              </a:rPr>
              <a:t>direction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relative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motion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between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pair.</a:t>
            </a:r>
            <a:endParaRPr sz="2400">
              <a:latin typeface="Arial"/>
              <a:cs typeface="Arial"/>
            </a:endParaRPr>
          </a:p>
          <a:p>
            <a:pPr marL="12700" marR="55880">
              <a:lnSpc>
                <a:spcPct val="100000"/>
              </a:lnSpc>
              <a:spcBef>
                <a:spcPts val="580"/>
              </a:spcBef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circular </a:t>
            </a:r>
            <a:r>
              <a:rPr sz="2400" spc="-80" dirty="0">
                <a:latin typeface="Arial"/>
                <a:cs typeface="Arial"/>
              </a:rPr>
              <a:t>bar </a:t>
            </a:r>
            <a:r>
              <a:rPr sz="2400" spc="-20" dirty="0">
                <a:latin typeface="Arial"/>
                <a:cs typeface="Arial"/>
              </a:rPr>
              <a:t>or </a:t>
            </a:r>
            <a:r>
              <a:rPr sz="2400" spc="-70" dirty="0">
                <a:latin typeface="Arial"/>
                <a:cs typeface="Arial"/>
              </a:rPr>
              <a:t>shaft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circular </a:t>
            </a:r>
            <a:r>
              <a:rPr sz="2400" spc="-75" dirty="0">
                <a:latin typeface="Arial"/>
                <a:cs typeface="Arial"/>
              </a:rPr>
              <a:t>hole,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10" dirty="0">
                <a:latin typeface="Arial"/>
                <a:cs typeface="Arial"/>
              </a:rPr>
              <a:t>shown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60" dirty="0">
                <a:latin typeface="Arial"/>
                <a:cs typeface="Arial"/>
              </a:rPr>
              <a:t>Fig. </a:t>
            </a:r>
            <a:r>
              <a:rPr sz="2400" spc="-95" dirty="0">
                <a:latin typeface="Arial"/>
                <a:cs typeface="Arial"/>
              </a:rPr>
              <a:t>4,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30" dirty="0">
                <a:latin typeface="Arial"/>
                <a:cs typeface="Arial"/>
              </a:rPr>
              <a:t>an  </a:t>
            </a:r>
            <a:r>
              <a:rPr sz="2400" spc="-125" dirty="0">
                <a:latin typeface="Arial"/>
                <a:cs typeface="Arial"/>
              </a:rPr>
              <a:t>example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65" dirty="0">
                <a:latin typeface="Arial"/>
                <a:cs typeface="Arial"/>
              </a:rPr>
              <a:t>incompletely </a:t>
            </a:r>
            <a:r>
              <a:rPr sz="2400" spc="-90" dirty="0">
                <a:latin typeface="Arial"/>
                <a:cs typeface="Arial"/>
              </a:rPr>
              <a:t>constrained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75" dirty="0">
                <a:latin typeface="Arial"/>
                <a:cs typeface="Arial"/>
              </a:rPr>
              <a:t>it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30" dirty="0">
                <a:latin typeface="Arial"/>
                <a:cs typeface="Arial"/>
              </a:rPr>
              <a:t>either  </a:t>
            </a:r>
            <a:r>
              <a:rPr sz="2400" spc="-35" dirty="0">
                <a:latin typeface="Arial"/>
                <a:cs typeface="Arial"/>
              </a:rPr>
              <a:t>rotate </a:t>
            </a:r>
            <a:r>
              <a:rPr sz="2400" spc="-20" dirty="0">
                <a:latin typeface="Arial"/>
                <a:cs typeface="Arial"/>
              </a:rPr>
              <a:t>or </a:t>
            </a:r>
            <a:r>
              <a:rPr sz="2400" spc="-95" dirty="0">
                <a:latin typeface="Arial"/>
                <a:cs typeface="Arial"/>
              </a:rPr>
              <a:t>slide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hole. </a:t>
            </a:r>
            <a:r>
              <a:rPr sz="2400" spc="-190" dirty="0">
                <a:latin typeface="Arial"/>
                <a:cs typeface="Arial"/>
              </a:rPr>
              <a:t>These </a:t>
            </a:r>
            <a:r>
              <a:rPr sz="2400" spc="-25" dirty="0">
                <a:latin typeface="Arial"/>
                <a:cs typeface="Arial"/>
              </a:rPr>
              <a:t>both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motions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75" dirty="0">
                <a:latin typeface="Arial"/>
                <a:cs typeface="Arial"/>
              </a:rPr>
              <a:t>no </a:t>
            </a:r>
            <a:r>
              <a:rPr sz="2400" spc="-65" dirty="0">
                <a:latin typeface="Arial"/>
                <a:cs typeface="Arial"/>
              </a:rPr>
              <a:t>relationship 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other.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0470" y="4277031"/>
            <a:ext cx="3914606" cy="222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</a:t>
            </a:fld>
            <a:endParaRPr spc="-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4330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70" dirty="0"/>
              <a:t>3. </a:t>
            </a:r>
            <a:r>
              <a:rPr sz="3000" i="1" spc="-315" dirty="0">
                <a:latin typeface="Arial"/>
                <a:cs typeface="Arial"/>
              </a:rPr>
              <a:t>Successfully </a:t>
            </a:r>
            <a:r>
              <a:rPr sz="3000" i="1" spc="-225" dirty="0">
                <a:latin typeface="Arial"/>
                <a:cs typeface="Arial"/>
              </a:rPr>
              <a:t>constrained</a:t>
            </a:r>
            <a:r>
              <a:rPr sz="3000" i="1" spc="-430" dirty="0">
                <a:latin typeface="Arial"/>
                <a:cs typeface="Arial"/>
              </a:rPr>
              <a:t> </a:t>
            </a:r>
            <a:r>
              <a:rPr sz="3000" i="1" spc="-180" dirty="0">
                <a:latin typeface="Arial"/>
                <a:cs typeface="Arial"/>
              </a:rPr>
              <a:t>motion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461517"/>
            <a:ext cx="8625840" cy="38303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i="1" spc="-65" dirty="0">
                <a:latin typeface="Trebuchet MS"/>
                <a:cs typeface="Trebuchet MS"/>
              </a:rPr>
              <a:t>When </a:t>
            </a:r>
            <a:r>
              <a:rPr sz="2400" i="1" spc="-150" dirty="0">
                <a:latin typeface="Trebuchet MS"/>
                <a:cs typeface="Trebuchet MS"/>
              </a:rPr>
              <a:t>the </a:t>
            </a:r>
            <a:r>
              <a:rPr sz="2400" i="1" spc="-114" dirty="0">
                <a:latin typeface="Trebuchet MS"/>
                <a:cs typeface="Trebuchet MS"/>
              </a:rPr>
              <a:t>motion </a:t>
            </a:r>
            <a:r>
              <a:rPr sz="2400" i="1" spc="-135" dirty="0">
                <a:latin typeface="Trebuchet MS"/>
                <a:cs typeface="Trebuchet MS"/>
              </a:rPr>
              <a:t>between </a:t>
            </a:r>
            <a:r>
              <a:rPr sz="2400" i="1" spc="-150" dirty="0">
                <a:latin typeface="Trebuchet MS"/>
                <a:cs typeface="Trebuchet MS"/>
              </a:rPr>
              <a:t>the </a:t>
            </a:r>
            <a:r>
              <a:rPr sz="2400" i="1" spc="-155" dirty="0">
                <a:latin typeface="Trebuchet MS"/>
                <a:cs typeface="Trebuchet MS"/>
              </a:rPr>
              <a:t>elements, </a:t>
            </a:r>
            <a:r>
              <a:rPr sz="2400" i="1" spc="-120" dirty="0">
                <a:latin typeface="Trebuchet MS"/>
                <a:cs typeface="Trebuchet MS"/>
              </a:rPr>
              <a:t>forming </a:t>
            </a:r>
            <a:r>
              <a:rPr sz="2400" i="1" spc="-30" dirty="0">
                <a:latin typeface="Trebuchet MS"/>
                <a:cs typeface="Trebuchet MS"/>
              </a:rPr>
              <a:t>a </a:t>
            </a:r>
            <a:r>
              <a:rPr sz="2400" i="1" spc="-195" dirty="0">
                <a:latin typeface="Trebuchet MS"/>
                <a:cs typeface="Trebuchet MS"/>
              </a:rPr>
              <a:t>pair, </a:t>
            </a:r>
            <a:r>
              <a:rPr sz="2400" i="1" spc="-114" dirty="0">
                <a:latin typeface="Trebuchet MS"/>
                <a:cs typeface="Trebuchet MS"/>
              </a:rPr>
              <a:t>is </a:t>
            </a:r>
            <a:r>
              <a:rPr sz="2400" spc="-155" dirty="0">
                <a:latin typeface="Arial"/>
                <a:cs typeface="Arial"/>
              </a:rPr>
              <a:t>such </a:t>
            </a:r>
            <a:r>
              <a:rPr sz="2400" spc="-5" dirty="0">
                <a:latin typeface="Arial"/>
                <a:cs typeface="Arial"/>
              </a:rPr>
              <a:t>that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constrained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80" dirty="0">
                <a:latin typeface="Arial"/>
                <a:cs typeface="Arial"/>
              </a:rPr>
              <a:t>completed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55" dirty="0">
                <a:latin typeface="Arial"/>
                <a:cs typeface="Arial"/>
              </a:rPr>
              <a:t>itself, </a:t>
            </a:r>
            <a:r>
              <a:rPr sz="2400" spc="-10" dirty="0">
                <a:latin typeface="Arial"/>
                <a:cs typeface="Arial"/>
              </a:rPr>
              <a:t>but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45" dirty="0">
                <a:latin typeface="Arial"/>
                <a:cs typeface="Arial"/>
              </a:rPr>
              <a:t>some </a:t>
            </a:r>
            <a:r>
              <a:rPr sz="2400" spc="-30" dirty="0">
                <a:latin typeface="Arial"/>
                <a:cs typeface="Arial"/>
              </a:rPr>
              <a:t>other  </a:t>
            </a:r>
            <a:r>
              <a:rPr sz="2400" spc="-140" dirty="0">
                <a:latin typeface="Arial"/>
                <a:cs typeface="Arial"/>
              </a:rPr>
              <a:t>means, </a:t>
            </a:r>
            <a:r>
              <a:rPr sz="2400" spc="-40" dirty="0">
                <a:latin typeface="Arial"/>
                <a:cs typeface="Arial"/>
              </a:rPr>
              <a:t>then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30" dirty="0">
                <a:latin typeface="Arial"/>
                <a:cs typeface="Arial"/>
              </a:rPr>
              <a:t>said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30" dirty="0">
                <a:latin typeface="Arial"/>
                <a:cs typeface="Arial"/>
              </a:rPr>
              <a:t>successfully </a:t>
            </a:r>
            <a:r>
              <a:rPr sz="2400" spc="-90" dirty="0">
                <a:latin typeface="Arial"/>
                <a:cs typeface="Arial"/>
              </a:rPr>
              <a:t>constrained </a:t>
            </a:r>
            <a:r>
              <a:rPr sz="2400" spc="-35" dirty="0"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  <a:p>
            <a:pPr marL="12700" marR="365125">
              <a:lnSpc>
                <a:spcPct val="90000"/>
              </a:lnSpc>
              <a:spcBef>
                <a:spcPts val="545"/>
              </a:spcBef>
            </a:pPr>
            <a:r>
              <a:rPr sz="2400" spc="-135" dirty="0">
                <a:latin typeface="Arial"/>
                <a:cs typeface="Arial"/>
              </a:rPr>
              <a:t>Consider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shaft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foot-step </a:t>
            </a:r>
            <a:r>
              <a:rPr sz="2400" spc="-95" dirty="0">
                <a:latin typeface="Arial"/>
                <a:cs typeface="Arial"/>
              </a:rPr>
              <a:t>bearing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10" dirty="0">
                <a:latin typeface="Arial"/>
                <a:cs typeface="Arial"/>
              </a:rPr>
              <a:t>shown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60" dirty="0">
                <a:latin typeface="Arial"/>
                <a:cs typeface="Arial"/>
              </a:rPr>
              <a:t>Fig. </a:t>
            </a:r>
            <a:r>
              <a:rPr sz="2400" spc="-90" dirty="0">
                <a:latin typeface="Arial"/>
                <a:cs typeface="Arial"/>
              </a:rPr>
              <a:t>5. </a:t>
            </a:r>
            <a:r>
              <a:rPr sz="2400" spc="-18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shaft 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35" dirty="0">
                <a:latin typeface="Arial"/>
                <a:cs typeface="Arial"/>
              </a:rPr>
              <a:t>rotate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90" dirty="0">
                <a:latin typeface="Arial"/>
                <a:cs typeface="Arial"/>
              </a:rPr>
              <a:t>bearing </a:t>
            </a:r>
            <a:r>
              <a:rPr sz="2400" spc="-20" dirty="0">
                <a:latin typeface="Arial"/>
                <a:cs typeface="Arial"/>
              </a:rPr>
              <a:t>or </a:t>
            </a:r>
            <a:r>
              <a:rPr sz="2400" spc="75" dirty="0">
                <a:latin typeface="Arial"/>
                <a:cs typeface="Arial"/>
              </a:rPr>
              <a:t>it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4" dirty="0">
                <a:latin typeface="Arial"/>
                <a:cs typeface="Arial"/>
              </a:rPr>
              <a:t>move </a:t>
            </a:r>
            <a:r>
              <a:rPr sz="2400" spc="-100" dirty="0">
                <a:latin typeface="Arial"/>
                <a:cs typeface="Arial"/>
              </a:rPr>
              <a:t>upwards. </a:t>
            </a:r>
            <a:r>
              <a:rPr sz="2400" spc="-160" dirty="0">
                <a:latin typeface="Arial"/>
                <a:cs typeface="Arial"/>
              </a:rPr>
              <a:t>This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200" dirty="0">
                <a:latin typeface="Arial"/>
                <a:cs typeface="Arial"/>
              </a:rPr>
              <a:t>case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65" dirty="0">
                <a:latin typeface="Arial"/>
                <a:cs typeface="Arial"/>
              </a:rPr>
              <a:t>incompletely </a:t>
            </a:r>
            <a:r>
              <a:rPr sz="2400" spc="-90" dirty="0">
                <a:latin typeface="Arial"/>
                <a:cs typeface="Arial"/>
              </a:rPr>
              <a:t>constrained </a:t>
            </a:r>
            <a:r>
              <a:rPr sz="2400" spc="-35" dirty="0">
                <a:latin typeface="Arial"/>
                <a:cs typeface="Arial"/>
              </a:rPr>
              <a:t>motion. </a:t>
            </a:r>
            <a:r>
              <a:rPr sz="2400" spc="-80" dirty="0">
                <a:latin typeface="Arial"/>
                <a:cs typeface="Arial"/>
              </a:rPr>
              <a:t>But </a:t>
            </a:r>
            <a:r>
              <a:rPr sz="2400" spc="40" dirty="0">
                <a:latin typeface="Arial"/>
                <a:cs typeface="Arial"/>
              </a:rPr>
              <a:t>if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load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10" dirty="0">
                <a:latin typeface="Arial"/>
                <a:cs typeface="Arial"/>
              </a:rPr>
              <a:t>placed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70" dirty="0">
                <a:latin typeface="Arial"/>
                <a:cs typeface="Arial"/>
              </a:rPr>
              <a:t>shaft </a:t>
            </a:r>
            <a:r>
              <a:rPr sz="2400" spc="15" dirty="0">
                <a:latin typeface="Arial"/>
                <a:cs typeface="Arial"/>
              </a:rPr>
              <a:t>to </a:t>
            </a:r>
            <a:r>
              <a:rPr sz="2400" spc="-70" dirty="0">
                <a:latin typeface="Arial"/>
                <a:cs typeface="Arial"/>
              </a:rPr>
              <a:t>prevent </a:t>
            </a:r>
            <a:r>
              <a:rPr sz="2400" spc="-110" dirty="0">
                <a:latin typeface="Arial"/>
                <a:cs typeface="Arial"/>
              </a:rPr>
              <a:t>axial </a:t>
            </a:r>
            <a:r>
              <a:rPr sz="2400" spc="-80" dirty="0">
                <a:latin typeface="Arial"/>
                <a:cs typeface="Arial"/>
              </a:rPr>
              <a:t>upward movement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shaft, </a:t>
            </a:r>
            <a:r>
              <a:rPr sz="2400" spc="-40" dirty="0">
                <a:latin typeface="Arial"/>
                <a:cs typeface="Arial"/>
              </a:rPr>
              <a:t>then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25" dirty="0">
                <a:latin typeface="Arial"/>
                <a:cs typeface="Arial"/>
              </a:rPr>
              <a:t>motion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pair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30" dirty="0">
                <a:latin typeface="Arial"/>
                <a:cs typeface="Arial"/>
              </a:rPr>
              <a:t>said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130" dirty="0">
                <a:latin typeface="Arial"/>
                <a:cs typeface="Arial"/>
              </a:rPr>
              <a:t> successfully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constrained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  <a:p>
            <a:pPr marL="12700" marR="76200">
              <a:lnSpc>
                <a:spcPct val="90000"/>
              </a:lnSpc>
              <a:spcBef>
                <a:spcPts val="575"/>
              </a:spcBef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motion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75" dirty="0">
                <a:latin typeface="Arial"/>
                <a:cs typeface="Arial"/>
              </a:rPr>
              <a:t>I.C. </a:t>
            </a:r>
            <a:r>
              <a:rPr sz="2400" spc="-105" dirty="0">
                <a:latin typeface="Arial"/>
                <a:cs typeface="Arial"/>
              </a:rPr>
              <a:t>engine </a:t>
            </a:r>
            <a:r>
              <a:rPr sz="2400" spc="-125" dirty="0">
                <a:latin typeface="Arial"/>
                <a:cs typeface="Arial"/>
              </a:rPr>
              <a:t>valve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piston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reciprocating </a:t>
            </a:r>
            <a:r>
              <a:rPr sz="2400" spc="-85" dirty="0">
                <a:latin typeface="Arial"/>
                <a:cs typeface="Arial"/>
              </a:rPr>
              <a:t>inside 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05" dirty="0">
                <a:latin typeface="Arial"/>
                <a:cs typeface="Arial"/>
              </a:rPr>
              <a:t>engine </a:t>
            </a:r>
            <a:r>
              <a:rPr sz="2400" spc="-65" dirty="0">
                <a:latin typeface="Arial"/>
                <a:cs typeface="Arial"/>
              </a:rPr>
              <a:t>cylinder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25" dirty="0">
                <a:latin typeface="Arial"/>
                <a:cs typeface="Arial"/>
              </a:rPr>
              <a:t>also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examples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30" dirty="0">
                <a:latin typeface="Arial"/>
                <a:cs typeface="Arial"/>
              </a:rPr>
              <a:t>successfully </a:t>
            </a:r>
            <a:r>
              <a:rPr sz="2400" spc="-90" dirty="0">
                <a:latin typeface="Arial"/>
                <a:cs typeface="Arial"/>
              </a:rPr>
              <a:t>constrained  </a:t>
            </a:r>
            <a:r>
              <a:rPr sz="2400" spc="-35" dirty="0">
                <a:latin typeface="Arial"/>
                <a:cs typeface="Arial"/>
              </a:rPr>
              <a:t>motion.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6877" y="4219575"/>
            <a:ext cx="172430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</a:t>
            </a:fld>
            <a:endParaRPr spc="-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3942</Words>
  <Application>Microsoft Office PowerPoint</Application>
  <PresentationFormat>On-screen Show (4:3)</PresentationFormat>
  <Paragraphs>274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Trebuchet MS</vt:lpstr>
      <vt:lpstr>Office Theme</vt:lpstr>
      <vt:lpstr>ME8492 KINEMATICS OF MACHINERY</vt:lpstr>
      <vt:lpstr>PowerPoint Presentation</vt:lpstr>
      <vt:lpstr>Kinematic Link or Element</vt:lpstr>
      <vt:lpstr>Types of Links</vt:lpstr>
      <vt:lpstr>PowerPoint Presentation</vt:lpstr>
      <vt:lpstr>Structure</vt:lpstr>
      <vt:lpstr>Kinematic Pair</vt:lpstr>
      <vt:lpstr>2. Incompletely constrained motion.</vt:lpstr>
      <vt:lpstr>3. Successfully constrained motion</vt:lpstr>
      <vt:lpstr>PowerPoint Presentation</vt:lpstr>
      <vt:lpstr>PowerPoint Presentation</vt:lpstr>
      <vt:lpstr>Classification of Kinematic Pairs</vt:lpstr>
      <vt:lpstr>PowerPoint Presentation</vt:lpstr>
      <vt:lpstr>PowerPoint Presentation</vt:lpstr>
      <vt:lpstr>PowerPoint Presentation</vt:lpstr>
      <vt:lpstr>PowerPoint Presentation</vt:lpstr>
      <vt:lpstr>Kinematic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Bar Chain or Quadric Cycle Chain</vt:lpstr>
      <vt:lpstr>PowerPoint Presentation</vt:lpstr>
      <vt:lpstr>Inversions of mechanism:</vt:lpstr>
      <vt:lpstr>Inversions of four bar chain:</vt:lpstr>
      <vt:lpstr>Inversions of Four Bar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Slider Crank Chain</vt:lpstr>
      <vt:lpstr>PowerPoint Presentation</vt:lpstr>
      <vt:lpstr>Inversions of Single Slider Crank Chain</vt:lpstr>
      <vt:lpstr>Pendulum pump or Bull engine.</vt:lpstr>
      <vt:lpstr>Oscillating cylinder engine</vt:lpstr>
      <vt:lpstr>Rotary internal combustion engine</vt:lpstr>
      <vt:lpstr>PowerPoint Presentation</vt:lpstr>
      <vt:lpstr>Inversions of double slider crank  mechanism</vt:lpstr>
      <vt:lpstr>1. Elliptical trammels.</vt:lpstr>
      <vt:lpstr>PowerPoint Presentation</vt:lpstr>
      <vt:lpstr>2. Scotch yoke mechanism.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ME8492 KINEMATICS OF MACHINERY</dc:title>
  <cp:lastModifiedBy>Jr. KK</cp:lastModifiedBy>
  <cp:revision>1</cp:revision>
  <dcterms:created xsi:type="dcterms:W3CDTF">2018-12-17T14:40:01Z</dcterms:created>
  <dcterms:modified xsi:type="dcterms:W3CDTF">2018-12-17T14:54:05Z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2018-12-17T00:00:00Z</vt:filetime>
  </property>
</Properties>
</file>