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
<Relationships xmlns="http://schemas.openxmlformats.org/package/2006/relationships">
    <Relationship Id="rId1" Type="http://schemas.openxmlformats.org/officeDocument/2006/relationships/officeDocument" Target="ppt/presentation.xml"/>
    <Relationship Id="rId2" Type="http://schemas.openxmlformats.org/officeDocument/2006/relationships/extended-properties" Target="docProps/app.xml"/>
    <Relationship Id="rId3" Type="http://schemas.openxmlformats.org/package/2006/relationships/metadata/core-properties" Target="docProps/core.xml"/>
    <Relationship Id="rId4" Type="http://schemas.openxmlformats.org/officeDocument/2006/relationships/custom-properties" Target="docProps/custom.xml"/>
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7772400" cy="100584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
</file>

<file path=ppt/slideLayouts/_rels/slideLayout1.xml.rels><?xml version="1.0" encoding="UTF-8"?>
<Relationships xmlns="http://schemas.openxmlformats.org/package/2006/relationships">
   <Relationship Id="rId1" Type="http://schemas.openxmlformats.org/officeDocument/2006/relationships/slideMaster" Target="../slideMasters/slideMaster1.xml" />
</Relationships>
</file>

<file path=ppt/slideLayouts/slideLayout1.xml><?xml version="1.0" encoding="utf-8"?>
<p:sldLayout xmlns:p="http://schemas.openxmlformats.org/presentationml/2006/main" xmlns:a="http://schemas.openxmlformats.org/drawingml/2006/main" xmlns:r="http://schemas.openxmlformats.org/officeDocument/2006/relationships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  <Relationship Id="rId2" Type="http://schemas.openxmlformats.org/officeDocument/2006/relationships/theme" Target="../theme/theme1.xml"/>
    <Relationship Id="rId1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3" Type="http://schemas.openxmlformats.org/officeDocument/2006/relationships/image" Target="../media/image23.png" /><Relationship Id="rId24" Type="http://schemas.openxmlformats.org/officeDocument/2006/relationships/image" Target="../media/image24.png" 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5" Type="http://schemas.openxmlformats.org/officeDocument/2006/relationships/image" Target="../media/image25.png" /><Relationship Id="rId26" Type="http://schemas.openxmlformats.org/officeDocument/2006/relationships/image" Target="../media/image26.png" /><Relationship Id="rId27" Type="http://schemas.openxmlformats.org/officeDocument/2006/relationships/image" Target="../media/image27.png" /><Relationship Id="rId28" Type="http://schemas.openxmlformats.org/officeDocument/2006/relationships/image" Target="../media/image28.png" /><Relationship Id="rId29" Type="http://schemas.openxmlformats.org/officeDocument/2006/relationships/image" Target="../media/image29.png" 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0" Type="http://schemas.openxmlformats.org/officeDocument/2006/relationships/image" Target="../media/image30.png" /><Relationship Id="rId31" Type="http://schemas.openxmlformats.org/officeDocument/2006/relationships/image" Target="../media/image31.png" /><Relationship Id="rId32" Type="http://schemas.openxmlformats.org/officeDocument/2006/relationships/image" Target="../media/image32.png" /><Relationship Id="rId33" Type="http://schemas.openxmlformats.org/officeDocument/2006/relationships/image" Target="../media/image33.png" /><Relationship Id="rId34" Type="http://schemas.openxmlformats.org/officeDocument/2006/relationships/image" Target="../media/image34.png" /><Relationship Id="rId35" Type="http://schemas.openxmlformats.org/officeDocument/2006/relationships/image" Target="../media/image35.png" /><Relationship Id="rId36" Type="http://schemas.openxmlformats.org/officeDocument/2006/relationships/image" Target="../media/image36.png" 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7" Type="http://schemas.openxmlformats.org/officeDocument/2006/relationships/image" Target="../media/image37.png" /><Relationship Id="rId38" Type="http://schemas.openxmlformats.org/officeDocument/2006/relationships/image" Target="../media/image38.png" 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png" 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image" Target="../media/image6.png" /><Relationship Id="rId7" Type="http://schemas.openxmlformats.org/officeDocument/2006/relationships/image" Target="../media/image7.png" /><Relationship Id="rId8" Type="http://schemas.openxmlformats.org/officeDocument/2006/relationships/image" Target="../media/image8.png" 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 /><Relationship Id="rId10" Type="http://schemas.openxmlformats.org/officeDocument/2006/relationships/image" Target="../media/image10.png" 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 /><Relationship Id="rId12" Type="http://schemas.openxmlformats.org/officeDocument/2006/relationships/image" Target="../media/image12.png" 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 /><Relationship Id="rId14" Type="http://schemas.openxmlformats.org/officeDocument/2006/relationships/image" Target="../media/image14.png" /><Relationship Id="rId15" Type="http://schemas.openxmlformats.org/officeDocument/2006/relationships/image" Target="../media/image15.png" /><Relationship Id="rId16" Type="http://schemas.openxmlformats.org/officeDocument/2006/relationships/image" Target="../media/image16.png" 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7" Type="http://schemas.openxmlformats.org/officeDocument/2006/relationships/image" Target="../media/image17.png" /><Relationship Id="rId18" Type="http://schemas.openxmlformats.org/officeDocument/2006/relationships/image" Target="../media/image18.png" 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9" Type="http://schemas.openxmlformats.org/officeDocument/2006/relationships/image" Target="../media/image19.png" /><Relationship Id="rId20" Type="http://schemas.openxmlformats.org/officeDocument/2006/relationships/image" Target="../media/image20.png" /><Relationship Id="rId21" Type="http://schemas.openxmlformats.org/officeDocument/2006/relationships/image" Target="../media/image21.png" /><Relationship Id="rId22" Type="http://schemas.openxmlformats.org/officeDocument/2006/relationships/image" Target="../media/image22.png" /><Relationship Id="rId1" Type="http://schemas.openxmlformats.org/officeDocument/2006/relationships/slideLayout" Target="../slideLayouts/slideLayout1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5419344" y="7350252"/>
            <a:ext cx="1249680" cy="789432"/>
          </a:xfrm>
          <a:prstGeom prst="rect">
            <a:avLst/>
          </a:prstGeom>
        </p:spPr>
      </p:pic>
      <p:sp>
        <p:nvSpPr>
          <p:cNvPr id="1" name="text 1"/>
          <p:cNvSpPr txBox="1"/>
          <p:nvPr/>
        </p:nvSpPr>
        <p:spPr>
          <a:xfrm>
            <a:off x="3595114" y="434718"/>
            <a:ext cx="612776" cy="157870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150" b="1" spc="10" dirty="0">
                <a:latin typeface="Times New Roman"/>
                <a:cs typeface="Times New Roman"/>
              </a:rPr>
              <a:t>UNIT – 2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3555490" y="719706"/>
            <a:ext cx="693522" cy="157870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150" b="1" spc="10" dirty="0">
                <a:latin typeface="Times New Roman"/>
                <a:cs typeface="Times New Roman"/>
              </a:rPr>
              <a:t>PART – A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973835" y="1003171"/>
            <a:ext cx="2905114" cy="157869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150" b="1" spc="10" dirty="0">
                <a:latin typeface="Times New Roman"/>
                <a:cs typeface="Times New Roman"/>
              </a:rPr>
              <a:t>1.  State the laws of dry (coulomb) friction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1403603" y="1232205"/>
            <a:ext cx="105281" cy="175345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1618492" y="1246530"/>
            <a:ext cx="5426924" cy="324466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18">
              <a:lnSpc>
                <a:spcPct val="100000"/>
              </a:lnSpc>
            </a:pPr>
            <a:r>
              <a:rPr sz="1120" spc="10" dirty="0">
                <a:latin typeface="Arial"/>
                <a:cs typeface="Arial"/>
              </a:rPr>
              <a:t>The frictional force always acts in a direction opposite to that in which the body tends</a:t>
            </a:r>
            <a:endParaRPr sz="11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to move. </a:t>
            </a:r>
            <a:endParaRPr sz="11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1403608" y="1642160"/>
            <a:ext cx="105281" cy="175345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1618484" y="1656485"/>
            <a:ext cx="5426980" cy="325991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31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The force of friction is equal to force applied to the body as long as the body is at</a:t>
            </a:r>
            <a:endParaRPr sz="11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rest. </a:t>
            </a:r>
            <a:endParaRPr sz="11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1403599" y="2012492"/>
            <a:ext cx="105282" cy="378037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1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1618508" y="2026817"/>
            <a:ext cx="4373972" cy="159874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The force of friction depends upon the nature of surfaces in contact. </a:t>
            </a:r>
            <a:endParaRPr sz="11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973828" y="2229509"/>
            <a:ext cx="5916221" cy="322943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644678">
              <a:lnSpc>
                <a:spcPct val="100000"/>
              </a:lnSpc>
            </a:pPr>
            <a:r>
              <a:rPr sz="1120" spc="10" dirty="0">
                <a:latin typeface="Arial"/>
                <a:cs typeface="Arial"/>
              </a:rPr>
              <a:t>The frictional force does not depend on the area and shape of surfaces in contact. </a:t>
            </a:r>
            <a:endParaRPr sz="11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2.  </a:t>
            </a:r>
            <a:r>
              <a:rPr sz="1150" b="1" spc="10" dirty="0">
                <a:latin typeface="Times New Roman"/>
                <a:cs typeface="Times New Roman"/>
              </a:rPr>
              <a:t>Define coefficient of kinetic friction.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1188713" y="2628798"/>
            <a:ext cx="5856669" cy="325990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120" spc="10" dirty="0">
                <a:latin typeface="Arial"/>
                <a:cs typeface="Arial"/>
              </a:rPr>
              <a:t>When the bodies are in relative motion the co-efficient of friction is called kinetic. The kinetic</a:t>
            </a:r>
            <a:endParaRPr sz="11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co-efficient of friction is always less than static co-efficient of friction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973835" y="3033139"/>
            <a:ext cx="1926701" cy="157869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150" b="1" spc="10" dirty="0">
                <a:latin typeface="Times New Roman"/>
                <a:cs typeface="Times New Roman"/>
              </a:rPr>
              <a:t>3.  What is coulomb friction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973841" y="3267354"/>
            <a:ext cx="5533764" cy="339705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214877">
              <a:lnSpc>
                <a:spcPct val="100000"/>
              </a:lnSpc>
            </a:pPr>
            <a:r>
              <a:rPr sz="1120" spc="10" dirty="0">
                <a:latin typeface="Arial"/>
                <a:cs typeface="Arial"/>
              </a:rPr>
              <a:t>The friction that exists between two unlubricated surfaces is called coulomb friction.</a:t>
            </a:r>
            <a:endParaRPr sz="110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1150" b="1" spc="10" dirty="0">
                <a:latin typeface="Times New Roman"/>
                <a:cs typeface="Times New Roman"/>
              </a:rPr>
              <a:t>4.  Define coefficient of static friction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1188726" y="3715409"/>
            <a:ext cx="5856698" cy="159874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120" spc="10" dirty="0">
                <a:latin typeface="Arial"/>
                <a:cs typeface="Arial"/>
              </a:rPr>
              <a:t>It is defined as the ratio of limiting forceof friction (F) to the normal reaction it is denoted by</a:t>
            </a:r>
            <a:endParaRPr sz="11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1188726" y="3811421"/>
            <a:ext cx="161668" cy="159874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µ.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1188726" y="4078120"/>
            <a:ext cx="2979542" cy="159874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µ = limiting force of friction/ normal force = F/N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973835" y="4404738"/>
            <a:ext cx="2833554" cy="157868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150" b="1" spc="10" dirty="0">
                <a:latin typeface="Times New Roman"/>
                <a:cs typeface="Times New Roman"/>
              </a:rPr>
              <a:t>5.  List out the different types of friction. 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1188719" y="4684673"/>
            <a:ext cx="2324120" cy="325989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969" spc="10" dirty="0">
                <a:latin typeface="Arial"/>
                <a:cs typeface="Arial"/>
              </a:rPr>
              <a:t>The different types of friction are: </a:t>
            </a:r>
            <a:endParaRPr sz="900">
              <a:latin typeface="Arial"/>
              <a:cs typeface="Arial"/>
            </a:endParaRPr>
          </a:p>
          <a:p>
            <a:pPr marL="429767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Dry friction  and Fluid friction </a:t>
            </a:r>
            <a:endParaRPr sz="11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2048254" y="5044336"/>
            <a:ext cx="2555800" cy="325989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549" spc="10" dirty="0">
                <a:latin typeface="Arial"/>
                <a:cs typeface="Arial"/>
              </a:rPr>
              <a:t>Co-efficient of static friction is given by, </a:t>
            </a:r>
            <a:endParaRPr sz="500">
              <a:latin typeface="Arial"/>
              <a:cs typeface="Arial"/>
            </a:endParaRPr>
          </a:p>
          <a:p>
            <a:pPr marL="1289305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µ = F/R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973840" y="5495922"/>
            <a:ext cx="1792430" cy="157868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150" b="1" spc="10" dirty="0">
                <a:latin typeface="Times New Roman"/>
                <a:cs typeface="Times New Roman"/>
              </a:rPr>
              <a:t>6.  Define angle of repose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1188724" y="5777379"/>
            <a:ext cx="5856519" cy="325989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120" spc="10" dirty="0">
                <a:latin typeface="Arial"/>
                <a:cs typeface="Arial"/>
              </a:rPr>
              <a:t>It is defined as the maximum inclination of a plane at which the body remains in equilibrium,</a:t>
            </a:r>
            <a:endParaRPr sz="11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over the inclined plane by the assistance of friction only.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973842" y="6230489"/>
            <a:ext cx="2213083" cy="157868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150" b="1" spc="10" dirty="0">
                <a:latin typeface="Times New Roman"/>
                <a:cs typeface="Times New Roman"/>
              </a:rPr>
              <a:t>7.  Define the rolling resistance.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1188727" y="6510424"/>
            <a:ext cx="5856526" cy="325989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Rolling resistance is the resistance to the motion of the roller moving without slipping on a</a:t>
            </a:r>
            <a:endParaRPr sz="11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horizontal surface while supporting a load ‘W’ at the center.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973839" y="6960485"/>
            <a:ext cx="6071977" cy="487052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150" b="1" spc="10" dirty="0">
                <a:latin typeface="Times New Roman"/>
                <a:cs typeface="Times New Roman"/>
              </a:rPr>
              <a:t>8.  A body of weight 300 N is lying on a rough horizontal plane having a coefficient of</a:t>
            </a:r>
            <a:endParaRPr sz="1100">
              <a:latin typeface="Times New Roman"/>
              <a:cs typeface="Times New Roman"/>
            </a:endParaRPr>
          </a:p>
          <a:p>
            <a:pPr marL="214877">
              <a:lnSpc>
                <a:spcPct val="100000"/>
              </a:lnSpc>
            </a:pPr>
            <a:r>
              <a:rPr sz="1150" b="1" spc="10" dirty="0">
                <a:latin typeface="Times New Roman"/>
                <a:cs typeface="Times New Roman"/>
              </a:rPr>
              <a:t>friction as 0.3. Find the magnitude of the force, which can move the body, while</a:t>
            </a:r>
            <a:endParaRPr sz="1100">
              <a:latin typeface="Times New Roman"/>
              <a:cs typeface="Times New Roman"/>
            </a:endParaRPr>
          </a:p>
          <a:p>
            <a:pPr marL="0">
              <a:lnSpc>
                <a:spcPct val="100000"/>
              </a:lnSpc>
            </a:pPr>
            <a:r>
              <a:rPr sz="1150" b="1" spc="10" dirty="0">
                <a:latin typeface="Times New Roman"/>
                <a:cs typeface="Times New Roman"/>
              </a:rPr>
              <a:t>acting at an angle of 25 ° with the horizontal.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1188717" y="7548267"/>
            <a:ext cx="3581455" cy="159874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Force of friction F = P cos α = P cos 25° = P × 0.9063 N</a:t>
            </a:r>
            <a:endParaRPr sz="11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1188717" y="7810395"/>
            <a:ext cx="4703154" cy="159873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090" spc="10" dirty="0">
                <a:latin typeface="Arial"/>
                <a:cs typeface="Arial"/>
              </a:rPr>
              <a:t>Reaction of friction R = W – P sin α  = 300 – P sin 25° = 300 – P × 0.4226</a:t>
            </a:r>
            <a:endParaRPr sz="10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1188717" y="8095383"/>
            <a:ext cx="4488220" cy="159874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090" spc="10" dirty="0">
                <a:latin typeface="Arial"/>
                <a:cs typeface="Arial"/>
              </a:rPr>
              <a:t>                      0.9063 P = µR = 0.3 × (300 – 0.4226 P) = 90 – 0.1268 P</a:t>
            </a:r>
            <a:endParaRPr sz="10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2478091" y="8378847"/>
            <a:ext cx="760634" cy="159874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P =  87.1 N</a:t>
            </a:r>
            <a:endParaRPr sz="11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973833" y="8646029"/>
            <a:ext cx="1512129" cy="157868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150" b="1" spc="10" dirty="0">
                <a:latin typeface="Times New Roman"/>
                <a:cs typeface="Times New Roman"/>
              </a:rPr>
              <a:t>9.  What is a couple? 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1188717" y="8883291"/>
            <a:ext cx="5856710" cy="301605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The turning effect produced by two equal and opposite force separated by a distance</a:t>
            </a:r>
            <a:endParaRPr sz="11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constitute a couple.  </a:t>
            </a:r>
            <a:endParaRPr sz="11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973833" y="9286108"/>
            <a:ext cx="4490028" cy="157868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150" b="1" spc="10" dirty="0">
                <a:latin typeface="Times New Roman"/>
                <a:cs typeface="Times New Roman"/>
              </a:rPr>
              <a:t>10. Write the conditions for equilibrium for a rigid body in space.  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1188720" y="428244"/>
            <a:ext cx="5378195" cy="1633728"/>
          </a:xfrm>
          <a:prstGeom prst="rect">
            <a:avLst/>
          </a:prstGeom>
        </p:spPr>
      </p:pic>
      <p:sp>
        <p:nvSpPr>
          <p:cNvPr id="1" name="text 1"/>
          <p:cNvSpPr txBox="1"/>
          <p:nvPr/>
        </p:nvSpPr>
        <p:spPr>
          <a:xfrm>
            <a:off x="973841" y="2467251"/>
            <a:ext cx="6112794" cy="325991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3.  For the tripod shown in figure below, the end points are in ZX plane. A body of  weight </a:t>
            </a:r>
            <a:endParaRPr sz="1100">
              <a:latin typeface="Arial"/>
              <a:cs typeface="Arial"/>
            </a:endParaRPr>
          </a:p>
          <a:p>
            <a:pPr marL="214878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5000N  is  suspended  from  point  P.  find  the  force  in  each leg.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24" name="Image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2351531" y="2913888"/>
            <a:ext cx="3491483" cy="2139696"/>
          </a:xfrm>
          <a:prstGeom prst="rect">
            <a:avLst/>
          </a:prstGeom>
        </p:spPr>
      </p:pic>
      <p:sp>
        <p:nvSpPr>
          <p:cNvPr id="1" name="text 1"/>
          <p:cNvSpPr txBox="1"/>
          <p:nvPr/>
        </p:nvSpPr>
        <p:spPr>
          <a:xfrm>
            <a:off x="1188721" y="5176923"/>
            <a:ext cx="812403" cy="159874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Given data: </a:t>
            </a:r>
            <a:endParaRPr sz="11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1188721" y="5461911"/>
            <a:ext cx="960325" cy="159873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    W= 5000 N </a:t>
            </a:r>
            <a:endParaRPr sz="11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1188721" y="5743851"/>
            <a:ext cx="5858816" cy="325989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From the diagram the co coordinates of A,B,C and P are A(1.5,0,0);  B(0,0,1.5);  C(-1.2,0,-</a:t>
            </a:r>
            <a:endParaRPr sz="11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0.9);     P(0,2,0) </a:t>
            </a:r>
            <a:endParaRPr sz="11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1188721" y="6193431"/>
            <a:ext cx="518290" cy="159874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To find </a:t>
            </a:r>
            <a:endParaRPr sz="11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1188721" y="6478419"/>
            <a:ext cx="2497981" cy="168186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    Force on each leg (T</a:t>
            </a:r>
            <a:r>
              <a:rPr sz="750" spc="10" dirty="0">
                <a:latin typeface="Arial"/>
                <a:cs typeface="Arial"/>
              </a:rPr>
              <a:t>1</a:t>
            </a:r>
            <a:r>
              <a:rPr sz="1150" spc="10" dirty="0">
                <a:latin typeface="Arial"/>
                <a:cs typeface="Arial"/>
              </a:rPr>
              <a:t> , T</a:t>
            </a:r>
            <a:r>
              <a:rPr sz="750" spc="10" dirty="0">
                <a:latin typeface="Arial"/>
                <a:cs typeface="Arial"/>
              </a:rPr>
              <a:t>2</a:t>
            </a:r>
            <a:r>
              <a:rPr sz="1150" spc="10" dirty="0">
                <a:latin typeface="Arial"/>
                <a:cs typeface="Arial"/>
              </a:rPr>
              <a:t> , T</a:t>
            </a:r>
            <a:r>
              <a:rPr sz="750" spc="10" dirty="0">
                <a:latin typeface="Arial"/>
                <a:cs typeface="Arial"/>
              </a:rPr>
              <a:t>3</a:t>
            </a:r>
            <a:r>
              <a:rPr sz="1150" spc="10" dirty="0">
                <a:latin typeface="Arial"/>
                <a:cs typeface="Arial"/>
              </a:rPr>
              <a:t> &amp; T</a:t>
            </a:r>
            <a:r>
              <a:rPr sz="750" spc="10" dirty="0">
                <a:latin typeface="Arial"/>
                <a:cs typeface="Arial"/>
              </a:rPr>
              <a:t>4</a:t>
            </a:r>
            <a:r>
              <a:rPr sz="1150" spc="10" dirty="0">
                <a:latin typeface="Arial"/>
                <a:cs typeface="Arial"/>
              </a:rPr>
              <a:t> 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1188722" y="6761882"/>
            <a:ext cx="2333182" cy="159874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Direction vector along AP = -1.5i+2j </a:t>
            </a:r>
            <a:endParaRPr sz="11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1188722" y="7045347"/>
            <a:ext cx="2436933" cy="159873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  Unit vector along AP = (-1.5i+2j)/2.5 </a:t>
            </a:r>
            <a:endParaRPr sz="11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1188722" y="7331859"/>
            <a:ext cx="3339167" cy="168185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  Let force vector along AP be T</a:t>
            </a:r>
            <a:r>
              <a:rPr sz="750" spc="10" dirty="0">
                <a:latin typeface="Arial"/>
                <a:cs typeface="Arial"/>
              </a:rPr>
              <a:t>1</a:t>
            </a:r>
            <a:r>
              <a:rPr sz="1150" spc="10" dirty="0">
                <a:latin typeface="Arial"/>
                <a:cs typeface="Arial"/>
              </a:rPr>
              <a:t>  = T</a:t>
            </a:r>
            <a:r>
              <a:rPr sz="750" spc="10" dirty="0">
                <a:latin typeface="Arial"/>
                <a:cs typeface="Arial"/>
              </a:rPr>
              <a:t>1</a:t>
            </a:r>
            <a:r>
              <a:rPr sz="1150" spc="10" dirty="0">
                <a:latin typeface="Arial"/>
                <a:cs typeface="Arial"/>
              </a:rPr>
              <a:t> (-1.5i+2j)/2.5 </a:t>
            </a:r>
            <a:endParaRPr sz="11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1188725" y="7615322"/>
            <a:ext cx="699594" cy="159874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  Similarly </a:t>
            </a:r>
            <a:endParaRPr sz="11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1188725" y="7898786"/>
            <a:ext cx="3217265" cy="168186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Let force vector along BP be T</a:t>
            </a:r>
            <a:r>
              <a:rPr sz="750" spc="10" dirty="0">
                <a:latin typeface="Arial"/>
                <a:cs typeface="Arial"/>
              </a:rPr>
              <a:t>2</a:t>
            </a:r>
            <a:r>
              <a:rPr sz="1150" spc="10" dirty="0">
                <a:latin typeface="Arial"/>
                <a:cs typeface="Arial"/>
              </a:rPr>
              <a:t>  = T</a:t>
            </a:r>
            <a:r>
              <a:rPr sz="750" spc="10" dirty="0">
                <a:latin typeface="Arial"/>
                <a:cs typeface="Arial"/>
              </a:rPr>
              <a:t>2</a:t>
            </a:r>
            <a:r>
              <a:rPr sz="1150" spc="10" dirty="0">
                <a:latin typeface="Arial"/>
                <a:cs typeface="Arial"/>
              </a:rPr>
              <a:t> (2j-1.5k)/2.5 </a:t>
            </a:r>
            <a:endParaRPr sz="11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1188725" y="8183774"/>
            <a:ext cx="3573844" cy="168186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Let force vector along CP be T</a:t>
            </a:r>
            <a:r>
              <a:rPr sz="750" spc="10" dirty="0">
                <a:latin typeface="Arial"/>
                <a:cs typeface="Arial"/>
              </a:rPr>
              <a:t>3</a:t>
            </a:r>
            <a:r>
              <a:rPr sz="1150" spc="10" dirty="0">
                <a:latin typeface="Arial"/>
                <a:cs typeface="Arial"/>
              </a:rPr>
              <a:t>  = T</a:t>
            </a:r>
            <a:r>
              <a:rPr sz="750" spc="10" dirty="0">
                <a:latin typeface="Arial"/>
                <a:cs typeface="Arial"/>
              </a:rPr>
              <a:t>3</a:t>
            </a:r>
            <a:r>
              <a:rPr sz="1150" spc="10" dirty="0">
                <a:latin typeface="Arial"/>
                <a:cs typeface="Arial"/>
              </a:rPr>
              <a:t> (1.2i+2j+0.9k)/2.5 </a:t>
            </a:r>
            <a:endParaRPr sz="11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1188715" y="8467238"/>
            <a:ext cx="1848750" cy="168186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Let the load be T</a:t>
            </a:r>
            <a:r>
              <a:rPr sz="750" spc="10" dirty="0">
                <a:latin typeface="Arial"/>
                <a:cs typeface="Arial"/>
              </a:rPr>
              <a:t>4</a:t>
            </a:r>
            <a:r>
              <a:rPr sz="1150" spc="10" dirty="0">
                <a:latin typeface="Arial"/>
                <a:cs typeface="Arial"/>
              </a:rPr>
              <a:t>  = -5000j. </a:t>
            </a:r>
            <a:endParaRPr sz="11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1188719" y="8750702"/>
            <a:ext cx="2281629" cy="168186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For equilibrium T</a:t>
            </a:r>
            <a:r>
              <a:rPr sz="750" spc="10" dirty="0">
                <a:latin typeface="Arial"/>
                <a:cs typeface="Arial"/>
              </a:rPr>
              <a:t>1</a:t>
            </a:r>
            <a:r>
              <a:rPr sz="1150" spc="10" dirty="0">
                <a:latin typeface="Arial"/>
                <a:cs typeface="Arial"/>
              </a:rPr>
              <a:t> +T</a:t>
            </a:r>
            <a:r>
              <a:rPr sz="750" spc="10" dirty="0">
                <a:latin typeface="Arial"/>
                <a:cs typeface="Arial"/>
              </a:rPr>
              <a:t>2</a:t>
            </a:r>
            <a:r>
              <a:rPr sz="1150" spc="10" dirty="0">
                <a:latin typeface="Arial"/>
                <a:cs typeface="Arial"/>
              </a:rPr>
              <a:t> +T</a:t>
            </a:r>
            <a:r>
              <a:rPr sz="750" spc="10" dirty="0">
                <a:latin typeface="Arial"/>
                <a:cs typeface="Arial"/>
              </a:rPr>
              <a:t>3</a:t>
            </a:r>
            <a:r>
              <a:rPr sz="1150" spc="10" dirty="0">
                <a:latin typeface="Arial"/>
                <a:cs typeface="Arial"/>
              </a:rPr>
              <a:t> +T</a:t>
            </a:r>
            <a:r>
              <a:rPr sz="750" spc="10" dirty="0">
                <a:latin typeface="Arial"/>
                <a:cs typeface="Arial"/>
              </a:rPr>
              <a:t>4</a:t>
            </a:r>
            <a:r>
              <a:rPr sz="1150" spc="10" dirty="0">
                <a:latin typeface="Arial"/>
                <a:cs typeface="Arial"/>
              </a:rPr>
              <a:t>  = 0 </a:t>
            </a:r>
            <a:endParaRPr sz="11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1188723" y="9035690"/>
            <a:ext cx="2055792" cy="159873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By solving the above condition  </a:t>
            </a:r>
            <a:endParaRPr sz="11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1188723" y="9319154"/>
            <a:ext cx="3269016" cy="168185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We get  T</a:t>
            </a:r>
            <a:r>
              <a:rPr sz="750" spc="10" dirty="0">
                <a:latin typeface="Arial"/>
                <a:cs typeface="Arial"/>
              </a:rPr>
              <a:t>1</a:t>
            </a:r>
            <a:r>
              <a:rPr sz="1150" spc="10" dirty="0">
                <a:latin typeface="Arial"/>
                <a:cs typeface="Arial"/>
              </a:rPr>
              <a:t> =2083.4N;   T</a:t>
            </a:r>
            <a:r>
              <a:rPr sz="750" spc="10" dirty="0">
                <a:latin typeface="Arial"/>
                <a:cs typeface="Arial"/>
              </a:rPr>
              <a:t>2</a:t>
            </a:r>
            <a:r>
              <a:rPr sz="1150" spc="10" dirty="0">
                <a:latin typeface="Arial"/>
                <a:cs typeface="Arial"/>
              </a:rPr>
              <a:t> =1562.5N;  T</a:t>
            </a:r>
            <a:r>
              <a:rPr sz="750" spc="10" dirty="0">
                <a:latin typeface="Arial"/>
                <a:cs typeface="Arial"/>
              </a:rPr>
              <a:t>3</a:t>
            </a:r>
            <a:r>
              <a:rPr sz="1150" spc="10" dirty="0">
                <a:latin typeface="Arial"/>
                <a:cs typeface="Arial"/>
              </a:rPr>
              <a:t> =2604.2N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text 1"/>
          <p:cNvSpPr txBox="1"/>
          <p:nvPr/>
        </p:nvSpPr>
        <p:spPr>
          <a:xfrm>
            <a:off x="973835" y="432713"/>
            <a:ext cx="6071716" cy="984359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4.  Rod AB is straight and has a bead at C . An elastic cord having a 3 lb tensile force is</a:t>
            </a:r>
            <a:endParaRPr sz="1100">
              <a:latin typeface="Arial"/>
              <a:cs typeface="Arial"/>
            </a:endParaRPr>
          </a:p>
          <a:p>
            <a:pPr marL="21489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attached between the bead and a support at D. (a) Determine the components of the cord</a:t>
            </a:r>
            <a:endParaRPr sz="11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force  in  directions  parallel  and  perpendicular  to  rod  AB.  (b)  Determine  the  vector</a:t>
            </a:r>
            <a:endParaRPr sz="11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components of the cord force in directions parallel and perpendicular to rod AB. (c) If the</a:t>
            </a:r>
            <a:endParaRPr sz="11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bead at C is free to slide on rod AB and is released from rest, will the cord force tend to</a:t>
            </a:r>
            <a:endParaRPr sz="1100">
              <a:latin typeface="Arial"/>
              <a:cs typeface="Arial"/>
            </a:endParaRPr>
          </a:p>
          <a:p>
            <a:pPr marL="21489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make the bead slide toward A or B?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25" name="Image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2915412" y="1537716"/>
            <a:ext cx="2362200" cy="2244852"/>
          </a:xfrm>
          <a:prstGeom prst="rect">
            <a:avLst/>
          </a:prstGeom>
        </p:spPr>
      </p:pic>
      <p:sp>
        <p:nvSpPr>
          <p:cNvPr id="1" name="text 1"/>
          <p:cNvSpPr txBox="1"/>
          <p:nvPr/>
        </p:nvSpPr>
        <p:spPr>
          <a:xfrm>
            <a:off x="1188718" y="3907431"/>
            <a:ext cx="556274" cy="159873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Solution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1188718" y="4190895"/>
            <a:ext cx="3217181" cy="159874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The position vector from A to B, and its magnitude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26" name="Image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2494788" y="4471416"/>
            <a:ext cx="3204972" cy="464820"/>
          </a:xfrm>
          <a:prstGeom prst="rect">
            <a:avLst/>
          </a:prstGeom>
        </p:spPr>
      </p:pic>
      <p:sp>
        <p:nvSpPr>
          <p:cNvPr id="1" name="text 1"/>
          <p:cNvSpPr txBox="1"/>
          <p:nvPr/>
        </p:nvSpPr>
        <p:spPr>
          <a:xfrm>
            <a:off x="1188725" y="5061099"/>
            <a:ext cx="5535879" cy="168185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120" spc="10" dirty="0">
                <a:latin typeface="Arial"/>
                <a:cs typeface="Arial"/>
              </a:rPr>
              <a:t>The position vector from A to C has 11 in: magnitude and has the same direction as r</a:t>
            </a:r>
            <a:r>
              <a:rPr sz="720" spc="10" dirty="0">
                <a:latin typeface="Arial"/>
                <a:cs typeface="Arial"/>
              </a:rPr>
              <a:t>AB</a:t>
            </a:r>
            <a:endParaRPr sz="700">
              <a:latin typeface="Arial"/>
              <a:cs typeface="Arial"/>
            </a:endParaRPr>
          </a:p>
        </p:txBody>
      </p:sp>
      <p:pic>
        <p:nvPicPr>
          <p:cNvPr id="27" name="Image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2453640" y="5338572"/>
            <a:ext cx="3287267" cy="627888"/>
          </a:xfrm>
          <a:prstGeom prst="rect">
            <a:avLst/>
          </a:prstGeom>
        </p:spPr>
      </p:pic>
      <p:sp>
        <p:nvSpPr>
          <p:cNvPr id="1" name="text 1"/>
          <p:cNvSpPr txBox="1"/>
          <p:nvPr/>
        </p:nvSpPr>
        <p:spPr>
          <a:xfrm>
            <a:off x="1188716" y="6091322"/>
            <a:ext cx="2274501" cy="168185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The position vector from C to D, r</a:t>
            </a:r>
            <a:r>
              <a:rPr sz="750" spc="10" dirty="0">
                <a:latin typeface="Arial"/>
                <a:cs typeface="Arial"/>
              </a:rPr>
              <a:t>CD</a:t>
            </a:r>
            <a:endParaRPr sz="700">
              <a:latin typeface="Arial"/>
              <a:cs typeface="Arial"/>
            </a:endParaRPr>
          </a:p>
        </p:txBody>
      </p:sp>
      <p:pic>
        <p:nvPicPr>
          <p:cNvPr id="28" name="Image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2464308" y="6388608"/>
            <a:ext cx="3267456" cy="940308"/>
          </a:xfrm>
          <a:prstGeom prst="rect">
            <a:avLst/>
          </a:prstGeom>
        </p:spPr>
      </p:pic>
      <p:pic>
        <p:nvPicPr>
          <p:cNvPr id="29" name="Image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3125724" y="7447788"/>
            <a:ext cx="1941576" cy="197815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text 1"/>
          <p:cNvSpPr txBox="1"/>
          <p:nvPr/>
        </p:nvSpPr>
        <p:spPr>
          <a:xfrm>
            <a:off x="1188719" y="432713"/>
            <a:ext cx="2825389" cy="159875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The cord force, which is shown in Fig above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30" name="Image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2785872" y="713232"/>
            <a:ext cx="2622804" cy="425196"/>
          </a:xfrm>
          <a:prstGeom prst="rect">
            <a:avLst/>
          </a:prstGeom>
        </p:spPr>
      </p:pic>
      <p:pic>
        <p:nvPicPr>
          <p:cNvPr id="31" name="Image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3150108" y="1258825"/>
            <a:ext cx="3444240" cy="254507"/>
          </a:xfrm>
          <a:prstGeom prst="rect">
            <a:avLst/>
          </a:prstGeom>
        </p:spPr>
      </p:pic>
      <p:sp>
        <p:nvSpPr>
          <p:cNvPr id="1" name="text 1"/>
          <p:cNvSpPr txBox="1"/>
          <p:nvPr/>
        </p:nvSpPr>
        <p:spPr>
          <a:xfrm>
            <a:off x="1188718" y="1636671"/>
            <a:ext cx="4057657" cy="168187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120" spc="10" dirty="0">
                <a:latin typeface="Arial"/>
                <a:cs typeface="Arial"/>
              </a:rPr>
              <a:t>The component of the cord force EFCD in direction A to B as F</a:t>
            </a:r>
            <a:r>
              <a:rPr sz="720" spc="10" dirty="0">
                <a:latin typeface="Arial"/>
                <a:cs typeface="Arial"/>
              </a:rPr>
              <a:t>||</a:t>
            </a:r>
            <a:endParaRPr sz="700">
              <a:latin typeface="Arial"/>
              <a:cs typeface="Arial"/>
            </a:endParaRPr>
          </a:p>
        </p:txBody>
      </p:sp>
      <p:pic>
        <p:nvPicPr>
          <p:cNvPr id="32" name="Image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2078735" y="1935480"/>
            <a:ext cx="4035551" cy="714755"/>
          </a:xfrm>
          <a:prstGeom prst="rect">
            <a:avLst/>
          </a:prstGeom>
        </p:spPr>
      </p:pic>
      <p:sp>
        <p:nvSpPr>
          <p:cNvPr id="1" name="text 1"/>
          <p:cNvSpPr txBox="1"/>
          <p:nvPr/>
        </p:nvSpPr>
        <p:spPr>
          <a:xfrm>
            <a:off x="1188719" y="2755288"/>
            <a:ext cx="1839514" cy="159874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Vector form of parallel force 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33" name="Image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2599944" y="3035808"/>
            <a:ext cx="2994660" cy="633984"/>
          </a:xfrm>
          <a:prstGeom prst="rect">
            <a:avLst/>
          </a:prstGeom>
        </p:spPr>
      </p:pic>
      <p:sp>
        <p:nvSpPr>
          <p:cNvPr id="1" name="text 1"/>
          <p:cNvSpPr txBox="1"/>
          <p:nvPr/>
        </p:nvSpPr>
        <p:spPr>
          <a:xfrm>
            <a:off x="1188714" y="3910479"/>
            <a:ext cx="3049264" cy="159874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The magnitude of the perpendicular component</a:t>
            </a:r>
            <a:endParaRPr sz="11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4447030" y="3910479"/>
            <a:ext cx="2203741" cy="159874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of the cord force, the Pythagorean</a:t>
            </a:r>
            <a:endParaRPr sz="11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1188722" y="4075071"/>
            <a:ext cx="565462" cy="159874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theorem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34" name="Image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2286000" y="4352544"/>
            <a:ext cx="3622548" cy="428244"/>
          </a:xfrm>
          <a:prstGeom prst="rect">
            <a:avLst/>
          </a:prstGeom>
        </p:spPr>
      </p:pic>
      <p:sp>
        <p:nvSpPr>
          <p:cNvPr id="1" name="text 1"/>
          <p:cNvSpPr txBox="1"/>
          <p:nvPr/>
        </p:nvSpPr>
        <p:spPr>
          <a:xfrm>
            <a:off x="1188720" y="4904127"/>
            <a:ext cx="2246357" cy="159874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Vector form of perpendicular force 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35" name="Image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2409444" y="5186172"/>
            <a:ext cx="3374136" cy="917448"/>
          </a:xfrm>
          <a:prstGeom prst="rect">
            <a:avLst/>
          </a:prstGeom>
        </p:spPr>
      </p:pic>
      <p:sp>
        <p:nvSpPr>
          <p:cNvPr id="1" name="text 1"/>
          <p:cNvSpPr txBox="1"/>
          <p:nvPr/>
        </p:nvSpPr>
        <p:spPr>
          <a:xfrm>
            <a:off x="973839" y="6510423"/>
            <a:ext cx="5835307" cy="159874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120" spc="10" dirty="0">
                <a:latin typeface="Arial"/>
                <a:cs typeface="Arial"/>
              </a:rPr>
              <a:t>5.  Determine the tension in each cord used to support the 100-kg crate shown in Fig below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36" name="Image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2904744" y="6790944"/>
            <a:ext cx="2383536" cy="2153412"/>
          </a:xfrm>
          <a:prstGeom prst="rect">
            <a:avLst/>
          </a:prstGeom>
        </p:spPr>
      </p:pic>
      <p:sp>
        <p:nvSpPr>
          <p:cNvPr id="1" name="text 1"/>
          <p:cNvSpPr txBox="1"/>
          <p:nvPr/>
        </p:nvSpPr>
        <p:spPr>
          <a:xfrm>
            <a:off x="1188723" y="9067694"/>
            <a:ext cx="556274" cy="159873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Solution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text 1"/>
          <p:cNvSpPr txBox="1"/>
          <p:nvPr/>
        </p:nvSpPr>
        <p:spPr>
          <a:xfrm>
            <a:off x="1188719" y="432713"/>
            <a:ext cx="5856923" cy="490582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The  force  in  each  of  the  cords  can  be determined by investigating the equilibrium of</a:t>
            </a:r>
            <a:endParaRPr sz="11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point A.The free-body diagram  is  shown  in  Fig. below. The  weight  of  the  crate  is W =</a:t>
            </a:r>
            <a:endParaRPr sz="11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100 *( 9.81) = 981 N.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37" name="Image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3165348" y="1040892"/>
            <a:ext cx="1862328" cy="1729740"/>
          </a:xfrm>
          <a:prstGeom prst="rect">
            <a:avLst/>
          </a:prstGeom>
        </p:spPr>
      </p:pic>
      <p:sp>
        <p:nvSpPr>
          <p:cNvPr id="1" name="text 1"/>
          <p:cNvSpPr txBox="1"/>
          <p:nvPr/>
        </p:nvSpPr>
        <p:spPr>
          <a:xfrm>
            <a:off x="1188719" y="2893972"/>
            <a:ext cx="1624491" cy="159874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Equations of Equilibrium.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38" name="Image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1188720" y="3174492"/>
            <a:ext cx="4869180" cy="55229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text 1"/>
          <p:cNvSpPr txBox="1"/>
          <p:nvPr/>
        </p:nvSpPr>
        <p:spPr>
          <a:xfrm>
            <a:off x="1188649" y="432713"/>
            <a:ext cx="5856799" cy="325991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Algebraic sum of in x, y and z direction individually is zero, algebraic sum of  moments is</a:t>
            </a:r>
            <a:endParaRPr sz="1100">
              <a:latin typeface="Arial"/>
              <a:cs typeface="Arial"/>
            </a:endParaRPr>
          </a:p>
          <a:p>
            <a:pPr marL="76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zero. </a:t>
            </a:r>
            <a:endParaRPr sz="11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973845" y="929537"/>
            <a:ext cx="6071523" cy="655175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2581656">
              <a:lnSpc>
                <a:spcPct val="100000"/>
              </a:lnSpc>
            </a:pPr>
            <a:r>
              <a:rPr sz="1150" b="1" spc="10" dirty="0">
                <a:latin typeface="Times New Roman"/>
                <a:cs typeface="Times New Roman"/>
              </a:rPr>
              <a:t>PART – B</a:t>
            </a:r>
            <a:endParaRPr sz="11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090" spc="10" dirty="0">
                <a:latin typeface="Arial"/>
                <a:cs typeface="Arial"/>
              </a:rPr>
              <a:t>1.  A body, resting on a rough horizontal plane, required a pull of 180 N inclined at 30°   to the</a:t>
            </a:r>
            <a:endParaRPr sz="1000">
              <a:latin typeface="Arial"/>
              <a:cs typeface="Arial"/>
            </a:endParaRPr>
          </a:p>
          <a:p>
            <a:pPr marL="214877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plane just to move it. It was found that a push of 220 N inclined at 30°  to the plane just</a:t>
            </a:r>
            <a:endParaRPr sz="1100">
              <a:latin typeface="Arial"/>
              <a:cs typeface="Arial"/>
            </a:endParaRPr>
          </a:p>
          <a:p>
            <a:pPr marL="214877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moved the body. Determine the weight of the body and the coefficient of friction.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3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973836" y="1705356"/>
            <a:ext cx="5902452" cy="2397251"/>
          </a:xfrm>
          <a:prstGeom prst="rect">
            <a:avLst/>
          </a:prstGeom>
        </p:spPr>
      </p:pic>
      <p:pic>
        <p:nvPicPr>
          <p:cNvPr id="4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758952" y="4221480"/>
            <a:ext cx="6236208" cy="49011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text 1"/>
          <p:cNvSpPr txBox="1"/>
          <p:nvPr/>
        </p:nvSpPr>
        <p:spPr>
          <a:xfrm>
            <a:off x="973836" y="1001166"/>
            <a:ext cx="6071657" cy="819764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090" spc="10" dirty="0">
                <a:latin typeface="Arial"/>
                <a:cs typeface="Arial"/>
              </a:rPr>
              <a:t>2.  Find the force required to move a load of 300 N up a rough plane, the force being applied</a:t>
            </a:r>
            <a:endParaRPr sz="1000">
              <a:latin typeface="Arial"/>
              <a:cs typeface="Arial"/>
            </a:endParaRPr>
          </a:p>
          <a:p>
            <a:pPr marL="214891">
              <a:lnSpc>
                <a:spcPct val="100000"/>
              </a:lnSpc>
            </a:pPr>
            <a:r>
              <a:rPr sz="1120" spc="10" dirty="0">
                <a:latin typeface="Arial"/>
                <a:cs typeface="Arial"/>
              </a:rPr>
              <a:t>parallel to the plane. The inclination of the plane is such that when the same load is kept on</a:t>
            </a:r>
            <a:endParaRPr sz="1100">
              <a:latin typeface="Arial"/>
              <a:cs typeface="Arial"/>
            </a:endParaRPr>
          </a:p>
          <a:p>
            <a:pPr marL="21489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a perfectly smooth plane inclined at the same angle, a force of 60 N applied at an</a:t>
            </a:r>
            <a:endParaRPr sz="1100">
              <a:latin typeface="Arial"/>
              <a:cs typeface="Arial"/>
            </a:endParaRPr>
          </a:p>
          <a:p>
            <a:pPr marL="21489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inclination of 30° to the plane, keeps the same load in equilibrium. Assume coefficient of</a:t>
            </a:r>
            <a:endParaRPr sz="1100">
              <a:latin typeface="Arial"/>
              <a:cs typeface="Arial"/>
            </a:endParaRPr>
          </a:p>
          <a:p>
            <a:pPr marL="21489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friction between the rough plane and the load to be equal to 0.3.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5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1188720" y="1941576"/>
            <a:ext cx="5544311" cy="50993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text 1"/>
          <p:cNvSpPr txBox="1"/>
          <p:nvPr/>
        </p:nvSpPr>
        <p:spPr>
          <a:xfrm>
            <a:off x="973835" y="432713"/>
            <a:ext cx="6071644" cy="655174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090" spc="10" dirty="0">
                <a:latin typeface="Arial"/>
                <a:cs typeface="Arial"/>
              </a:rPr>
              <a:t>3.  An effort of 200 N is required just to move a certain body up an inclined plane of angle 15°</a:t>
            </a:r>
            <a:endParaRPr sz="1000">
              <a:latin typeface="Arial"/>
              <a:cs typeface="Arial"/>
            </a:endParaRPr>
          </a:p>
          <a:p>
            <a:pPr marL="214890">
              <a:lnSpc>
                <a:spcPct val="100000"/>
              </a:lnSpc>
            </a:pPr>
            <a:r>
              <a:rPr sz="1120" spc="10" dirty="0">
                <a:latin typeface="Arial"/>
                <a:cs typeface="Arial"/>
              </a:rPr>
              <a:t>the force acting parallel to the plane. If the angle of inclination of the plane is made 20° the</a:t>
            </a:r>
            <a:endParaRPr sz="1100">
              <a:latin typeface="Arial"/>
              <a:cs typeface="Arial"/>
            </a:endParaRPr>
          </a:p>
          <a:p>
            <a:pPr marL="21489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effort required, again applied parallel to the plane, is found to be 230 N. Find the weight of</a:t>
            </a:r>
            <a:endParaRPr sz="1100">
              <a:latin typeface="Arial"/>
              <a:cs typeface="Arial"/>
            </a:endParaRPr>
          </a:p>
          <a:p>
            <a:pPr marL="21489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the body and the coefficient of friction.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6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1188720" y="1207008"/>
            <a:ext cx="5408676" cy="3317748"/>
          </a:xfrm>
          <a:prstGeom prst="rect">
            <a:avLst/>
          </a:prstGeom>
        </p:spPr>
      </p:pic>
      <p:pic>
        <p:nvPicPr>
          <p:cNvPr id="7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1188720" y="4645152"/>
            <a:ext cx="5686044" cy="2328672"/>
          </a:xfrm>
          <a:prstGeom prst="rect">
            <a:avLst/>
          </a:prstGeom>
        </p:spPr>
      </p:pic>
      <p:pic>
        <p:nvPicPr>
          <p:cNvPr id="8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1188720" y="7094220"/>
            <a:ext cx="5507735" cy="18973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text 1"/>
          <p:cNvSpPr txBox="1"/>
          <p:nvPr/>
        </p:nvSpPr>
        <p:spPr>
          <a:xfrm>
            <a:off x="973835" y="432713"/>
            <a:ext cx="6112958" cy="498894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4.  A tower guy wire is anchored by means of a bolt at A. The tension in the wire is 2500 N.</a:t>
            </a:r>
            <a:endParaRPr sz="1100">
              <a:latin typeface="Arial"/>
              <a:cs typeface="Arial"/>
            </a:endParaRPr>
          </a:p>
          <a:p>
            <a:pPr marL="214877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Determine (a) the components F</a:t>
            </a:r>
            <a:r>
              <a:rPr sz="750" spc="10" dirty="0">
                <a:latin typeface="Arial"/>
                <a:cs typeface="Arial"/>
              </a:rPr>
              <a:t>x</a:t>
            </a:r>
            <a:r>
              <a:rPr sz="1150" spc="10" dirty="0">
                <a:latin typeface="Arial"/>
                <a:cs typeface="Arial"/>
              </a:rPr>
              <a:t> , F</a:t>
            </a:r>
            <a:r>
              <a:rPr sz="750" spc="10" dirty="0">
                <a:latin typeface="Arial"/>
                <a:cs typeface="Arial"/>
              </a:rPr>
              <a:t>y</a:t>
            </a:r>
            <a:r>
              <a:rPr sz="1150" spc="10" dirty="0">
                <a:latin typeface="Arial"/>
                <a:cs typeface="Arial"/>
              </a:rPr>
              <a:t> , F</a:t>
            </a:r>
            <a:r>
              <a:rPr sz="750" spc="10" dirty="0">
                <a:latin typeface="Arial"/>
                <a:cs typeface="Arial"/>
              </a:rPr>
              <a:t>z</a:t>
            </a:r>
            <a:r>
              <a:rPr sz="1150" spc="10" dirty="0">
                <a:latin typeface="Arial"/>
                <a:cs typeface="Arial"/>
              </a:rPr>
              <a:t>  of the force acting on the bolt, (b) the angles  u</a:t>
            </a:r>
            <a:r>
              <a:rPr sz="750" spc="10" dirty="0">
                <a:latin typeface="Arial"/>
                <a:cs typeface="Arial"/>
              </a:rPr>
              <a:t>x</a:t>
            </a:r>
            <a:r>
              <a:rPr sz="1150" spc="10" dirty="0">
                <a:latin typeface="Arial"/>
                <a:cs typeface="Arial"/>
              </a:rPr>
              <a:t> , </a:t>
            </a:r>
            <a:endParaRPr sz="1100">
              <a:latin typeface="Arial"/>
              <a:cs typeface="Arial"/>
            </a:endParaRPr>
          </a:p>
          <a:p>
            <a:pPr marL="214882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u</a:t>
            </a:r>
            <a:r>
              <a:rPr sz="750" spc="10" dirty="0">
                <a:latin typeface="Arial"/>
                <a:cs typeface="Arial"/>
              </a:rPr>
              <a:t>y</a:t>
            </a:r>
            <a:r>
              <a:rPr sz="1150" spc="10" dirty="0">
                <a:latin typeface="Arial"/>
                <a:cs typeface="Arial"/>
              </a:rPr>
              <a:t> ,  u</a:t>
            </a:r>
            <a:r>
              <a:rPr sz="750" spc="10" dirty="0">
                <a:latin typeface="Arial"/>
                <a:cs typeface="Arial"/>
              </a:rPr>
              <a:t>z</a:t>
            </a:r>
            <a:r>
              <a:rPr sz="1150" spc="10" dirty="0">
                <a:latin typeface="Arial"/>
                <a:cs typeface="Arial"/>
              </a:rPr>
              <a:t>  defining the direction of the force.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9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3182112" y="1042416"/>
            <a:ext cx="1828800" cy="1499616"/>
          </a:xfrm>
          <a:prstGeom prst="rect">
            <a:avLst/>
          </a:prstGeom>
        </p:spPr>
      </p:pic>
      <p:sp>
        <p:nvSpPr>
          <p:cNvPr id="1" name="text 1"/>
          <p:cNvSpPr txBox="1"/>
          <p:nvPr/>
        </p:nvSpPr>
        <p:spPr>
          <a:xfrm>
            <a:off x="1188725" y="2666897"/>
            <a:ext cx="556274" cy="159874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Solution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10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1188720" y="2945891"/>
            <a:ext cx="5777483" cy="502767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text 1"/>
          <p:cNvSpPr txBox="1"/>
          <p:nvPr/>
        </p:nvSpPr>
        <p:spPr>
          <a:xfrm>
            <a:off x="1188718" y="432713"/>
            <a:ext cx="5856831" cy="655175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1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5, Bar AB supports two cables at its end. The position vector from A to B is r</a:t>
            </a:r>
            <a:r>
              <a:rPr sz="750" spc="10" dirty="0">
                <a:latin typeface="Arial"/>
                <a:cs typeface="Arial"/>
              </a:rPr>
              <a:t>AB</a:t>
            </a:r>
            <a:r>
              <a:rPr sz="1150" spc="10" dirty="0">
                <a:latin typeface="Arial"/>
                <a:cs typeface="Arial"/>
              </a:rPr>
              <a:t> , the position</a:t>
            </a:r>
            <a:endParaRPr sz="11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vector from B to some point along the length of cable 1 is r</a:t>
            </a:r>
            <a:r>
              <a:rPr sz="750" spc="10" dirty="0">
                <a:latin typeface="Arial"/>
                <a:cs typeface="Arial"/>
              </a:rPr>
              <a:t>1</a:t>
            </a:r>
            <a:r>
              <a:rPr sz="1150" spc="10" dirty="0">
                <a:latin typeface="Arial"/>
                <a:cs typeface="Arial"/>
              </a:rPr>
              <a:t> , and the position vector from B</a:t>
            </a:r>
            <a:endParaRPr sz="1100">
              <a:latin typeface="Arial"/>
              <a:cs typeface="Arial"/>
            </a:endParaRPr>
          </a:p>
          <a:p>
            <a:pPr marL="6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to some point along the length of cable 2 is r</a:t>
            </a:r>
            <a:r>
              <a:rPr sz="750" spc="10" dirty="0">
                <a:latin typeface="Arial"/>
                <a:cs typeface="Arial"/>
              </a:rPr>
              <a:t>2</a:t>
            </a:r>
            <a:r>
              <a:rPr sz="1150" spc="10" dirty="0">
                <a:latin typeface="Arial"/>
                <a:cs typeface="Arial"/>
              </a:rPr>
              <a:t> . Determine the angles between bar AB and</a:t>
            </a:r>
            <a:endParaRPr sz="1100">
              <a:latin typeface="Arial"/>
              <a:cs typeface="Arial"/>
            </a:endParaRPr>
          </a:p>
          <a:p>
            <a:pPr marL="2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the cables.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11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3086100" y="1207008"/>
            <a:ext cx="2020824" cy="1848612"/>
          </a:xfrm>
          <a:prstGeom prst="rect">
            <a:avLst/>
          </a:prstGeom>
        </p:spPr>
      </p:pic>
      <p:sp>
        <p:nvSpPr>
          <p:cNvPr id="1" name="text 1"/>
          <p:cNvSpPr txBox="1"/>
          <p:nvPr/>
        </p:nvSpPr>
        <p:spPr>
          <a:xfrm>
            <a:off x="1188718" y="3178960"/>
            <a:ext cx="556274" cy="159874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Solution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12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1188720" y="3459480"/>
            <a:ext cx="5216652" cy="331774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text 1"/>
          <p:cNvSpPr txBox="1"/>
          <p:nvPr/>
        </p:nvSpPr>
        <p:spPr>
          <a:xfrm>
            <a:off x="3829810" y="434718"/>
            <a:ext cx="573124" cy="157870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150" b="1" spc="10" dirty="0">
                <a:latin typeface="Times New Roman"/>
                <a:cs typeface="Times New Roman"/>
              </a:rPr>
              <a:t>PART C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973841" y="716177"/>
            <a:ext cx="6071407" cy="325991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090" spc="10" dirty="0">
                <a:latin typeface="Arial"/>
                <a:cs typeface="Arial"/>
              </a:rPr>
              <a:t>1.  A uniform ladder 3 m long weighs 200 N. It is placed against a wall making  an angle of 60°</a:t>
            </a:r>
            <a:endParaRPr sz="1000">
              <a:latin typeface="Arial"/>
              <a:cs typeface="Arial"/>
            </a:endParaRPr>
          </a:p>
          <a:p>
            <a:pPr marL="214877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with the floor as shown in Fig below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3325368" y="1162812"/>
            <a:ext cx="1542288" cy="1423416"/>
          </a:xfrm>
          <a:prstGeom prst="rect">
            <a:avLst/>
          </a:prstGeom>
        </p:spPr>
      </p:pic>
      <p:sp>
        <p:nvSpPr>
          <p:cNvPr id="1" name="text 1"/>
          <p:cNvSpPr txBox="1"/>
          <p:nvPr/>
        </p:nvSpPr>
        <p:spPr>
          <a:xfrm>
            <a:off x="1188716" y="2706521"/>
            <a:ext cx="5856660" cy="821289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120" spc="10" dirty="0">
                <a:latin typeface="Arial"/>
                <a:cs typeface="Arial"/>
              </a:rPr>
              <a:t>The coefficient of friction between the wall and the ladder is 0.25 and that between the floor</a:t>
            </a:r>
            <a:endParaRPr sz="11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and ladder is 0.35. The ladder, in addition to its own weight, has to support a man of 1000</a:t>
            </a:r>
            <a:endParaRPr sz="11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120" spc="10" dirty="0">
                <a:latin typeface="Arial"/>
                <a:cs typeface="Arial"/>
              </a:rPr>
              <a:t>N at its top at B. Calculate: (i) The horizontal force P to be applied to ladder at the floor level</a:t>
            </a:r>
            <a:endParaRPr sz="11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120" spc="10" dirty="0">
                <a:latin typeface="Arial"/>
                <a:cs typeface="Arial"/>
              </a:rPr>
              <a:t>to prevent slipping . (ii) If the force P is not applied, what should be the minimum inclination</a:t>
            </a:r>
            <a:endParaRPr sz="11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of the ladder with the horizontal, so that there is no slipping of it with the man at its top.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14" name="Imag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1188720" y="3646932"/>
            <a:ext cx="5449823" cy="3133344"/>
          </a:xfrm>
          <a:prstGeom prst="rect">
            <a:avLst/>
          </a:prstGeom>
        </p:spPr>
      </p:pic>
      <p:pic>
        <p:nvPicPr>
          <p:cNvPr id="15" name="Image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1188720" y="6900672"/>
            <a:ext cx="5320283" cy="1092708"/>
          </a:xfrm>
          <a:prstGeom prst="rect">
            <a:avLst/>
          </a:prstGeom>
        </p:spPr>
      </p:pic>
      <p:pic>
        <p:nvPicPr>
          <p:cNvPr id="16" name="Image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1188720" y="8110728"/>
            <a:ext cx="5292852" cy="12268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1188720" y="429768"/>
            <a:ext cx="5663183" cy="5992368"/>
          </a:xfrm>
          <a:prstGeom prst="rect">
            <a:avLst/>
          </a:prstGeom>
        </p:spPr>
      </p:pic>
      <p:pic>
        <p:nvPicPr>
          <p:cNvPr id="18" name="Image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1188720" y="6541008"/>
            <a:ext cx="5510783" cy="12527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text 1"/>
          <p:cNvSpPr txBox="1"/>
          <p:nvPr/>
        </p:nvSpPr>
        <p:spPr>
          <a:xfrm>
            <a:off x="973835" y="432713"/>
            <a:ext cx="6071597" cy="655174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090" spc="10" dirty="0">
                <a:latin typeface="Arial"/>
                <a:cs typeface="Arial"/>
              </a:rPr>
              <a:t>2.  A block weighing 1500 N, overlying a 10° wedge on a horizontal floor and leaning against a</a:t>
            </a:r>
            <a:endParaRPr sz="1000">
              <a:latin typeface="Arial"/>
              <a:cs typeface="Arial"/>
            </a:endParaRPr>
          </a:p>
          <a:p>
            <a:pPr marL="214878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vertical wall, is to be raised by applying a horizontal force to the wedge. Assuming the</a:t>
            </a:r>
            <a:endParaRPr sz="11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coefficient of friction between all the surface in contact to be 0.3, determine the minimum</a:t>
            </a:r>
            <a:endParaRPr sz="1100">
              <a:latin typeface="Arial"/>
              <a:cs typeface="Arial"/>
            </a:endParaRPr>
          </a:p>
          <a:p>
            <a:pPr marL="214878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horizontal force required to raise the block.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" name="text 1"/>
          <p:cNvSpPr txBox="1"/>
          <p:nvPr/>
        </p:nvSpPr>
        <p:spPr>
          <a:xfrm>
            <a:off x="1188713" y="1209955"/>
            <a:ext cx="5856971" cy="490581"/>
          </a:xfrm>
          <a:prstGeom prst="rect">
            <a:avLst/>
          </a:prstGeom>
        </p:spPr>
        <p:txBody>
          <a:bodyPr wrap="none" lIns="0" tIns="0" rIns="0" bIns="0" rtlCol="0" vert="horz">
            <a:spAutoFit/>
          </a:bodyPr>
          <a:lstStyle/>
          <a:p>
            <a:pPr marL="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Solution. Given: Weight of the block (W) = 1500 N; Angle of the wedge (α) = 10° and</a:t>
            </a:r>
            <a:endParaRPr sz="11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coefficient of friction between all the four surfaces of contact (µ) = 0.3 = tan φ   or   φ =</a:t>
            </a:r>
            <a:endParaRPr sz="11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150" spc="10" dirty="0">
                <a:latin typeface="Arial"/>
                <a:cs typeface="Arial"/>
              </a:rPr>
              <a:t>16.7°.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19" name="Image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1679447" y="1822704"/>
            <a:ext cx="4835652" cy="1638300"/>
          </a:xfrm>
          <a:prstGeom prst="rect">
            <a:avLst/>
          </a:prstGeom>
        </p:spPr>
      </p:pic>
      <p:pic>
        <p:nvPicPr>
          <p:cNvPr id="20" name="Image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1496568" y="3461004"/>
            <a:ext cx="5199888" cy="862584"/>
          </a:xfrm>
          <a:prstGeom prst="rect">
            <a:avLst/>
          </a:prstGeom>
        </p:spPr>
      </p:pic>
      <p:pic>
        <p:nvPicPr>
          <p:cNvPr id="21" name="Image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1188720" y="4440936"/>
            <a:ext cx="5379719" cy="2621280"/>
          </a:xfrm>
          <a:prstGeom prst="rect">
            <a:avLst/>
          </a:prstGeom>
        </p:spPr>
      </p:pic>
      <p:pic>
        <p:nvPicPr>
          <p:cNvPr id="22" name="Image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1188720" y="7182612"/>
            <a:ext cx="5379719" cy="990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2018-12-16T23:34:14Z</dcterms:created>
  <dcterms:modified xsi:type="dcterms:W3CDTF">2018-12-16T23:34:14Z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2018-12-16T00:00:00Z</vt:filetime>
  </property>
  <property fmtid="{D5CDD505-2E9C-101B-9397-08002B2CF9AE}" pid="3" name="LastSaved">
    <vt:filetime>2018-12-16T00:00:00Z</vt:filetime>
  </property>
</Properties>
</file>